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6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014609824257404E-2"/>
          <c:y val="0.29345556589288008"/>
          <c:w val="0.50555598025974913"/>
          <c:h val="0.6251157654284569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13B-4D7B-803F-3BE16AE587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13B-4D7B-803F-3BE16AE587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13B-4D7B-803F-3BE16AE587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13B-4D7B-803F-3BE16AE587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E13B-4D7B-803F-3BE16AE587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13B-4D7B-803F-3BE16AE5872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E13B-4D7B-803F-3BE16AE5872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13B-4D7B-803F-3BE16AE5872E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multiLvlStrRef>
              <c:f>'[03.xlsx]Partida 03'!$B$50:$C$57</c:f>
              <c:multiLvlStrCache>
                <c:ptCount val="8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PRÉSTAMOS</c:v>
                  </c:pt>
                  <c:pt idx="7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29</c:v>
                  </c:pt>
                  <c:pt idx="5">
                    <c:v>31</c:v>
                  </c:pt>
                  <c:pt idx="6">
                    <c:v>32</c:v>
                  </c:pt>
                  <c:pt idx="7">
                    <c:v>34</c:v>
                  </c:pt>
                </c:lvl>
              </c:multiLvlStrCache>
            </c:multiLvlStrRef>
          </c:cat>
          <c:val>
            <c:numRef>
              <c:f>'[03.xlsx]Partida 03'!$D$50:$D$57</c:f>
              <c:numCache>
                <c:formatCode>0.0%</c:formatCode>
                <c:ptCount val="8"/>
                <c:pt idx="0">
                  <c:v>0.73800335737565559</c:v>
                </c:pt>
                <c:pt idx="1">
                  <c:v>0.13273143742365964</c:v>
                </c:pt>
                <c:pt idx="2">
                  <c:v>7.0766560234764636E-3</c:v>
                </c:pt>
                <c:pt idx="3">
                  <c:v>1.481415575474916E-2</c:v>
                </c:pt>
                <c:pt idx="4">
                  <c:v>9.0449832286248075E-2</c:v>
                </c:pt>
                <c:pt idx="5">
                  <c:v>4.3815927890537604E-4</c:v>
                </c:pt>
                <c:pt idx="6">
                  <c:v>1.0593941066133182E-3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13B-4D7B-803F-3BE16AE587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Capítulo (millones de $)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0A1-4CBE-99F0-DE23D68E608F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'[03.xlsx]Información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'[03.xlsx]Información de tendencia'!$AF$13:$AF$15</c:f>
              <c:numCache>
                <c:formatCode>#,##0_ ;[Red]\-#,##0\ </c:formatCode>
                <c:ptCount val="3"/>
                <c:pt idx="0">
                  <c:v>413753734000</c:v>
                </c:pt>
                <c:pt idx="1">
                  <c:v>164587069000</c:v>
                </c:pt>
                <c:pt idx="2">
                  <c:v>3801382000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92-4DA8-88CD-7E68C31A4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722520"/>
        <c:axId val="296723696"/>
      </c:barChart>
      <c:catAx>
        <c:axId val="296722520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6723696"/>
        <c:crosses val="autoZero"/>
        <c:auto val="1"/>
        <c:lblAlgn val="ctr"/>
        <c:lblOffset val="100"/>
        <c:noMultiLvlLbl val="0"/>
      </c:catAx>
      <c:valAx>
        <c:axId val="2967236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296722520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/>
              <a:t>% Ejecución Mensual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'[03.xlsx]Partida 03'!$C$25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03'!$D$25:$O$25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7.3588809172574723E-2</c:v>
                </c:pt>
                <c:pt idx="2">
                  <c:v>8.6684054837122479E-2</c:v>
                </c:pt>
                <c:pt idx="3">
                  <c:v>6.8834623666751166E-2</c:v>
                </c:pt>
                <c:pt idx="4">
                  <c:v>7.8270870981038188E-2</c:v>
                </c:pt>
                <c:pt idx="5">
                  <c:v>8.5234959212447642E-2</c:v>
                </c:pt>
                <c:pt idx="6">
                  <c:v>7.2784951870229403E-2</c:v>
                </c:pt>
                <c:pt idx="7">
                  <c:v>7.3193078060907621E-2</c:v>
                </c:pt>
                <c:pt idx="8">
                  <c:v>8.8778426274452829E-2</c:v>
                </c:pt>
                <c:pt idx="9">
                  <c:v>7.3764052478150197E-2</c:v>
                </c:pt>
                <c:pt idx="10">
                  <c:v>9.3727044497452991E-2</c:v>
                </c:pt>
                <c:pt idx="11">
                  <c:v>0.13792477299845871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0B-4E11-9FE5-CC39EDB184ED}"/>
            </c:ext>
          </c:extLst>
        </c:ser>
        <c:ser>
          <c:idx val="1"/>
          <c:order val="1"/>
          <c:tx>
            <c:strRef>
              <c:f>'[03.xlsx]Partida 03'!$C$26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03'!$D$26:$O$26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00B-4E11-9FE5-CC39EDB184ED}"/>
            </c:ext>
          </c:extLst>
        </c:ser>
        <c:ser>
          <c:idx val="2"/>
          <c:order val="2"/>
          <c:tx>
            <c:strRef>
              <c:f>'[03.xlsx]Partida 03'!$C$27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03'!$D$27</c:f>
              <c:numCache>
                <c:formatCode>0.0%</c:formatCode>
                <c:ptCount val="1"/>
                <c:pt idx="0">
                  <c:v>6.3273550601731426E-2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00B-4E11-9FE5-CC39EDB18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4939560"/>
        <c:axId val="474940736"/>
      </c:barChart>
      <c:catAx>
        <c:axId val="474939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4940736"/>
        <c:crosses val="autoZero"/>
        <c:auto val="1"/>
        <c:lblAlgn val="ctr"/>
        <c:lblOffset val="100"/>
        <c:noMultiLvlLbl val="0"/>
      </c:catAx>
      <c:valAx>
        <c:axId val="474940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4939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Acumulada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'[03.xlsx]Partida 03'!$C$19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03'!$D$19:$O$19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0.13412657610973269</c:v>
                </c:pt>
                <c:pt idx="2">
                  <c:v>0.22081063094685519</c:v>
                </c:pt>
                <c:pt idx="3">
                  <c:v>0.28964525461360635</c:v>
                </c:pt>
                <c:pt idx="4">
                  <c:v>0.36791612559464454</c:v>
                </c:pt>
                <c:pt idx="5">
                  <c:v>0.45310249966593874</c:v>
                </c:pt>
                <c:pt idx="6">
                  <c:v>0.53136902799552654</c:v>
                </c:pt>
                <c:pt idx="7">
                  <c:v>0.59841274836003966</c:v>
                </c:pt>
                <c:pt idx="8">
                  <c:v>0.68719117463449253</c:v>
                </c:pt>
                <c:pt idx="9">
                  <c:v>0.73526988466464605</c:v>
                </c:pt>
                <c:pt idx="10">
                  <c:v>0.82899692916209899</c:v>
                </c:pt>
                <c:pt idx="11">
                  <c:v>0.95072238036325285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E5-4D04-8E89-E5BD963C7D13}"/>
            </c:ext>
          </c:extLst>
        </c:ser>
        <c:ser>
          <c:idx val="1"/>
          <c:order val="1"/>
          <c:tx>
            <c:strRef>
              <c:f>'[03.xlsx]Partida 03'!$C$20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03'!$D$20:$O$20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3E5-4D04-8E89-E5BD963C7D13}"/>
            </c:ext>
          </c:extLst>
        </c:ser>
        <c:ser>
          <c:idx val="2"/>
          <c:order val="2"/>
          <c:tx>
            <c:strRef>
              <c:f>'[03.xlsx]Partida 03'!$C$21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0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3E5-4D04-8E89-E5BD963C7D1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03'!$D$21</c:f>
              <c:numCache>
                <c:formatCode>0.0%</c:formatCode>
                <c:ptCount val="1"/>
                <c:pt idx="0">
                  <c:v>6.3273550601731426E-2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3E5-4D04-8E89-E5BD963C7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0170424"/>
        <c:axId val="480171208"/>
      </c:lineChart>
      <c:catAx>
        <c:axId val="480170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0171208"/>
        <c:crosses val="autoZero"/>
        <c:auto val="1"/>
        <c:lblAlgn val="ctr"/>
        <c:lblOffset val="100"/>
        <c:noMultiLvlLbl val="0"/>
      </c:catAx>
      <c:valAx>
        <c:axId val="480171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0170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2EE73-F05C-4A29-A6D7-334E7A571C25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63D11-5A0B-4AB0-8894-251D595CA3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6367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1888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720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10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8930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2808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313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509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547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109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286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915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690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8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826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>
                <a:latin typeface="+mn-lt"/>
              </a:rPr>
              <a:t>03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febrero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1874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385562"/>
            <a:ext cx="8087543" cy="2582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7592" y="456347"/>
            <a:ext cx="8087543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375745"/>
              </p:ext>
            </p:extLst>
          </p:nvPr>
        </p:nvGraphicFramePr>
        <p:xfrm>
          <a:off x="616389" y="1618499"/>
          <a:ext cx="8008747" cy="4645946"/>
        </p:xfrm>
        <a:graphic>
          <a:graphicData uri="http://schemas.openxmlformats.org/drawingml/2006/table">
            <a:tbl>
              <a:tblPr/>
              <a:tblGrid>
                <a:gridCol w="291118"/>
                <a:gridCol w="278987"/>
                <a:gridCol w="282019"/>
                <a:gridCol w="2559403"/>
                <a:gridCol w="727792"/>
                <a:gridCol w="824832"/>
                <a:gridCol w="776311"/>
                <a:gridCol w="788441"/>
                <a:gridCol w="752052"/>
                <a:gridCol w="727792"/>
              </a:tblGrid>
              <a:tr h="1402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95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902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5.782.442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14.765.704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14.765.704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1.258.010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76.814.627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76.814.627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2.320.040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111.149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111.149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400.327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400.327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769.877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769.877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153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3681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201265"/>
              </p:ext>
            </p:extLst>
          </p:nvPr>
        </p:nvGraphicFramePr>
        <p:xfrm>
          <a:off x="414339" y="2052770"/>
          <a:ext cx="8105896" cy="2816389"/>
        </p:xfrm>
        <a:graphic>
          <a:graphicData uri="http://schemas.openxmlformats.org/drawingml/2006/table">
            <a:tbl>
              <a:tblPr/>
              <a:tblGrid>
                <a:gridCol w="3086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58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0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57227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716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7168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7168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7168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7168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71684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394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42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962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72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72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72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72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972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989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72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428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7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a16="http://schemas.microsoft.com/office/drawing/2014/main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826375"/>
              </p:ext>
            </p:extLst>
          </p:nvPr>
        </p:nvGraphicFramePr>
        <p:xfrm>
          <a:off x="611560" y="1700808"/>
          <a:ext cx="792088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8166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="" xmlns:a16="http://schemas.microsoft.com/office/drawing/2014/main" id="{D2235643-F011-426E-83CC-EF886027B3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8525375"/>
              </p:ext>
            </p:extLst>
          </p:nvPr>
        </p:nvGraphicFramePr>
        <p:xfrm>
          <a:off x="539552" y="1628800"/>
          <a:ext cx="777686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4737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</a:t>
            </a:r>
            <a:r>
              <a:rPr lang="es-CL" sz="1050" dirty="0" smtClean="0">
                <a:solidFill>
                  <a:prstClr val="black"/>
                </a:solidFill>
              </a:rPr>
              <a:t>2020</a:t>
            </a:r>
            <a:endParaRPr lang="es-CL" sz="1050" dirty="0">
              <a:solidFill>
                <a:prstClr val="black"/>
              </a:solidFill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7423905"/>
              </p:ext>
            </p:extLst>
          </p:nvPr>
        </p:nvGraphicFramePr>
        <p:xfrm>
          <a:off x="414338" y="1628800"/>
          <a:ext cx="821079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0153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085" y="569292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8071362"/>
              </p:ext>
            </p:extLst>
          </p:nvPr>
        </p:nvGraphicFramePr>
        <p:xfrm>
          <a:off x="539085" y="1772816"/>
          <a:ext cx="8076739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68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58924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040444"/>
              </p:ext>
            </p:extLst>
          </p:nvPr>
        </p:nvGraphicFramePr>
        <p:xfrm>
          <a:off x="414341" y="2139156"/>
          <a:ext cx="8193760" cy="2631796"/>
        </p:xfrm>
        <a:graphic>
          <a:graphicData uri="http://schemas.openxmlformats.org/drawingml/2006/table">
            <a:tbl>
              <a:tblPr/>
              <a:tblGrid>
                <a:gridCol w="5322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351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5439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5439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5439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5439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5439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5439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2370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75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1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582.142.185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582.142.185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36.834.203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9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429.622.887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429.622.887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32.215.218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9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77.268.569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77.268.569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2.364.272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9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9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8.623.945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8.623.945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9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9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9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89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14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201" y="433872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886202"/>
              </p:ext>
            </p:extLst>
          </p:nvPr>
        </p:nvGraphicFramePr>
        <p:xfrm>
          <a:off x="493836" y="2276871"/>
          <a:ext cx="8051802" cy="1584176"/>
        </p:xfrm>
        <a:graphic>
          <a:graphicData uri="http://schemas.openxmlformats.org/drawingml/2006/table">
            <a:tbl>
              <a:tblPr/>
              <a:tblGrid>
                <a:gridCol w="2665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27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389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6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32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8709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326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617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617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5940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8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413.753.734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413.753.734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30.872.467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8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29.345.298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8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1.527.169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8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164.587.069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5.782.442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8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3.801.382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179.294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353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92384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704288"/>
              </p:ext>
            </p:extLst>
          </p:nvPr>
        </p:nvGraphicFramePr>
        <p:xfrm>
          <a:off x="414337" y="2080471"/>
          <a:ext cx="8210800" cy="1348528"/>
        </p:xfrm>
        <a:graphic>
          <a:graphicData uri="http://schemas.openxmlformats.org/drawingml/2006/table">
            <a:tbl>
              <a:tblPr/>
              <a:tblGrid>
                <a:gridCol w="3223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89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23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3133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0596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0596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0596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0596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05968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05968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2201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742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39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29.345.298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016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29.345.298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39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9196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865626"/>
              </p:ext>
            </p:extLst>
          </p:nvPr>
        </p:nvGraphicFramePr>
        <p:xfrm>
          <a:off x="414337" y="2278446"/>
          <a:ext cx="8201487" cy="1294570"/>
        </p:xfrm>
        <a:graphic>
          <a:graphicData uri="http://schemas.openxmlformats.org/drawingml/2006/table">
            <a:tbl>
              <a:tblPr/>
              <a:tblGrid>
                <a:gridCol w="3522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76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12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86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806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9537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1372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9537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4584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8069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253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19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576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1.527.169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307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1.527.169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62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1193</Words>
  <Application>Microsoft Office PowerPoint</Application>
  <PresentationFormat>Presentación en pantalla (4:3)</PresentationFormat>
  <Paragraphs>664</Paragraphs>
  <Slides>11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Tema de Office</vt:lpstr>
      <vt:lpstr>EJECUCIÓN ACUMULADA DE GASTOS PRESUPUESTARIOS AL MES DE ENERO DE 2020 PARTIDA 03: PODER JUDICIAL</vt:lpstr>
      <vt:lpstr>EJECUCIÓN ACUMULADA DE GASTOS A ENERO DE 2020  PARTIDA 03 PODER JUDICIAL</vt:lpstr>
      <vt:lpstr>EJECUCIÓN ACUMULADA DE GASTOS A ENERO DE 2020  PARTIDA 03 PODER JUDICIAL</vt:lpstr>
      <vt:lpstr>EJECUCIÓN ACUMULADA DE GASTOS A ENERO DE 2020  PARTIDA 03 PODER JUDICIAL</vt:lpstr>
      <vt:lpstr>COMPORTAMIENTO DE LA EJECUCIÓN ACUMULADA DE GASTOS A ENERO DE 2020  PARTIDA 03 PODER JUDICIAL</vt:lpstr>
      <vt:lpstr>EJECUCIÓN ACUMULADA DE GASTOS A ENERO DE 2020  PARTIDA 03 PODER JUDICIAL</vt:lpstr>
      <vt:lpstr>Presentación de PowerPoint</vt:lpstr>
      <vt:lpstr>EJECUCIÓN ACUMULADA DE GASTOS A ENERO DE 2020  PARTIDA 03. CAPÍTULO 01. PROGRAMA 01: PODER JUDICIAL</vt:lpstr>
      <vt:lpstr>EJECUCIÓN ACUMULADA DE GASTOS A ENERO DE 2020  PARTIDA 03. CAPÍTULO 01. PROGRAMA 02: UNIDAD DE APOYO A TRIBUNALES</vt:lpstr>
      <vt:lpstr>EJECUCIÓN ACUMULADA DE GASTOS A ENERO DE 2020  PARTIDA 03. CAPÍTULO 03. PROGRAMA 01: CORPORACIÓN ADMINISTRATIVA DEL PODER JUDICIAL</vt:lpstr>
      <vt:lpstr>EJECUCIÓN ACUMULADA DE GASTOS A ENERO DE 2020  PARTIDA 03. CAPÍTULO 04. PROGRAMA 01: ACADEMIA JUDICIAL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12</cp:revision>
  <dcterms:created xsi:type="dcterms:W3CDTF">2020-01-02T13:19:07Z</dcterms:created>
  <dcterms:modified xsi:type="dcterms:W3CDTF">2020-09-16T02:49:48Z</dcterms:modified>
</cp:coreProperties>
</file>