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8" r:id="rId3"/>
    <p:sldId id="307" r:id="rId4"/>
    <p:sldId id="300" r:id="rId5"/>
    <p:sldId id="264" r:id="rId6"/>
    <p:sldId id="263" r:id="rId7"/>
    <p:sldId id="281" r:id="rId8"/>
    <p:sldId id="282" r:id="rId9"/>
    <p:sldId id="302" r:id="rId10"/>
    <p:sldId id="306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/>
              <a:t>Distribución Presupuesto Inicial por Capítulo </a:t>
            </a:r>
          </a:p>
          <a:p>
            <a:pPr algn="ctr">
              <a:defRPr sz="1050" b="1"/>
            </a:pPr>
            <a:r>
              <a:rPr lang="en-US" sz="1050" b="1"/>
              <a:t>(en</a:t>
            </a:r>
            <a:r>
              <a:rPr lang="en-US" sz="1050" b="1" baseline="0"/>
              <a:t> millones de $)</a:t>
            </a:r>
            <a:endParaRPr lang="en-US" sz="1050" b="1"/>
          </a:p>
        </c:rich>
      </c:tx>
      <c:layout>
        <c:manualLayout>
          <c:xMode val="edge"/>
          <c:yMode val="edge"/>
          <c:x val="0.23508027196895792"/>
          <c:y val="1.4453477868112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5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02'!$J$53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02'!$I$54:$I$57</c:f>
              <c:strCache>
                <c:ptCount val="4"/>
                <c:pt idx="0">
                  <c:v>Senado</c:v>
                </c:pt>
                <c:pt idx="1">
                  <c:v>Cámara de Diputados</c:v>
                </c:pt>
                <c:pt idx="2">
                  <c:v>Biblioteca del Congreso</c:v>
                </c:pt>
                <c:pt idx="3">
                  <c:v>Consejo Resolutivo de Asignaciones Parlamentarias</c:v>
                </c:pt>
              </c:strCache>
            </c:strRef>
          </c:cat>
          <c:val>
            <c:numRef>
              <c:f>'Partida 02'!$J$54:$J$57</c:f>
              <c:numCache>
                <c:formatCode>#,##0</c:formatCode>
                <c:ptCount val="4"/>
                <c:pt idx="0">
                  <c:v>43043889000</c:v>
                </c:pt>
                <c:pt idx="1">
                  <c:v>72534476000</c:v>
                </c:pt>
                <c:pt idx="2">
                  <c:v>12892873000</c:v>
                </c:pt>
                <c:pt idx="3">
                  <c:v>1375230000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DF-4A96-A79D-D258ADACEA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449651776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50" b="1" dirty="0"/>
              <a:t>Distribución</a:t>
            </a:r>
            <a:r>
              <a:rPr lang="en-US" sz="1050" b="1" baseline="0" dirty="0"/>
              <a:t> </a:t>
            </a:r>
            <a:r>
              <a:rPr lang="en-US" sz="1050" b="1" dirty="0"/>
              <a:t>Presupuesto Inicial por Subtítulos</a:t>
            </a:r>
            <a:r>
              <a:rPr lang="en-US" sz="1050" b="1" baseline="0" dirty="0"/>
              <a:t> de </a:t>
            </a:r>
            <a:r>
              <a:rPr lang="en-US" sz="1050" b="1" baseline="0" dirty="0" err="1"/>
              <a:t>Gasto</a:t>
            </a:r>
            <a:endParaRPr lang="en-US" sz="105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02'!$D$53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929-462B-A3D7-DD96690D233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929-462B-A3D7-DD96690D233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929-462B-A3D7-DD96690D233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929-462B-A3D7-DD96690D233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02'!$C$54:$C$57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02'!$D$54:$D$57</c:f>
              <c:numCache>
                <c:formatCode>General</c:formatCode>
                <c:ptCount val="4"/>
                <c:pt idx="0" formatCode="_-* #,##0_-;\-* #,##0_-;_-* &quot;-&quot;??_-;_-@_-">
                  <c:v>77119469</c:v>
                </c:pt>
                <c:pt idx="1">
                  <c:v>14924551</c:v>
                </c:pt>
                <c:pt idx="2">
                  <c:v>35730014</c:v>
                </c:pt>
                <c:pt idx="3" formatCode="#,##0">
                  <c:v>2072434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929-462B-A3D7-DD96690D233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380923228375109E-3"/>
          <c:y val="0.87292035650015298"/>
          <c:w val="0.97238485782392481"/>
          <c:h val="0.105399426697679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2018 - 2019 - 2020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9042584243457908"/>
          <c:y val="3.62811635911952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02'!$C$16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02'!$D$16:$O$16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0.1372473070406896</c:v>
                </c:pt>
                <c:pt idx="2">
                  <c:v>0.2490444433541977</c:v>
                </c:pt>
                <c:pt idx="3">
                  <c:v>0.32327854219414826</c:v>
                </c:pt>
                <c:pt idx="4">
                  <c:v>0.3996487057250197</c:v>
                </c:pt>
                <c:pt idx="5">
                  <c:v>0.49060133455395966</c:v>
                </c:pt>
                <c:pt idx="6">
                  <c:v>0.56968396072146432</c:v>
                </c:pt>
                <c:pt idx="7">
                  <c:v>0.6462863639566746</c:v>
                </c:pt>
                <c:pt idx="8">
                  <c:v>0.74152006649462876</c:v>
                </c:pt>
                <c:pt idx="9">
                  <c:v>0.81876428467154116</c:v>
                </c:pt>
                <c:pt idx="10">
                  <c:v>0.87802870854944781</c:v>
                </c:pt>
                <c:pt idx="11">
                  <c:v>0.97896544726439783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079-44AF-B7B6-B6FDBBFE808B}"/>
            </c:ext>
          </c:extLst>
        </c:ser>
        <c:ser>
          <c:idx val="0"/>
          <c:order val="1"/>
          <c:tx>
            <c:strRef>
              <c:f>'Partida 02'!$C$17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02'!$D$17:$O$17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0.15292043094898852</c:v>
                </c:pt>
                <c:pt idx="2">
                  <c:v>0.24746785097208454</c:v>
                </c:pt>
                <c:pt idx="3">
                  <c:v>0.32898344420372277</c:v>
                </c:pt>
                <c:pt idx="4">
                  <c:v>0.40927128758975723</c:v>
                </c:pt>
                <c:pt idx="5">
                  <c:v>0.50613386856102771</c:v>
                </c:pt>
                <c:pt idx="6">
                  <c:v>0.5759371686068292</c:v>
                </c:pt>
                <c:pt idx="7">
                  <c:v>0.64678600932012842</c:v>
                </c:pt>
                <c:pt idx="8">
                  <c:v>0.73494894803233013</c:v>
                </c:pt>
                <c:pt idx="9">
                  <c:v>0.81010607677562729</c:v>
                </c:pt>
                <c:pt idx="10">
                  <c:v>0.88367129430788371</c:v>
                </c:pt>
                <c:pt idx="11">
                  <c:v>0.98485037350797855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079-44AF-B7B6-B6FDBBFE808B}"/>
            </c:ext>
          </c:extLst>
        </c:ser>
        <c:ser>
          <c:idx val="1"/>
          <c:order val="2"/>
          <c:tx>
            <c:strRef>
              <c:f>'Partida 02'!$C$18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accent2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5.9880957543349655E-2"/>
                  <c:y val="-2.9058069573559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079-44AF-B7B6-B6FDBBFE808B}"/>
                </c:ext>
              </c:extLst>
            </c:dLbl>
            <c:dLbl>
              <c:idx val="1"/>
              <c:layout>
                <c:manualLayout>
                  <c:x val="-6.8184926450385527E-2"/>
                  <c:y val="-3.6281163591195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079-44AF-B7B6-B6FDBBFE808B}"/>
                </c:ext>
              </c:extLst>
            </c:dLbl>
            <c:dLbl>
              <c:idx val="2"/>
              <c:layout>
                <c:manualLayout>
                  <c:x val="-6.0200658327292531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079-44AF-B7B6-B6FDBBFE808B}"/>
                </c:ext>
              </c:extLst>
            </c:dLbl>
            <c:dLbl>
              <c:idx val="3"/>
              <c:layout>
                <c:manualLayout>
                  <c:x val="-6.4659966351536424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079-44AF-B7B6-B6FDBBFE808B}"/>
                </c:ext>
              </c:extLst>
            </c:dLbl>
            <c:dLbl>
              <c:idx val="4"/>
              <c:layout>
                <c:manualLayout>
                  <c:x val="-5.5741350303048685E-2"/>
                  <c:y val="-2.539681451383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079-44AF-B7B6-B6FDBBFE808B}"/>
                </c:ext>
              </c:extLst>
            </c:dLbl>
            <c:dLbl>
              <c:idx val="5"/>
              <c:layout>
                <c:manualLayout>
                  <c:x val="-4.4593080242438965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079-44AF-B7B6-B6FDBBFE808B}"/>
                </c:ext>
              </c:extLst>
            </c:dLbl>
            <c:dLbl>
              <c:idx val="6"/>
              <c:layout>
                <c:manualLayout>
                  <c:x val="-5.3511696290926662E-2"/>
                  <c:y val="-3.2653047232075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079-44AF-B7B6-B6FDBBFE808B}"/>
                </c:ext>
              </c:extLst>
            </c:dLbl>
            <c:dLbl>
              <c:idx val="7"/>
              <c:layout>
                <c:manualLayout>
                  <c:x val="-5.7971004315170549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079-44AF-B7B6-B6FDBBFE808B}"/>
                </c:ext>
              </c:extLst>
            </c:dLbl>
            <c:dLbl>
              <c:idx val="8"/>
              <c:layout>
                <c:manualLayout>
                  <c:x val="-6.6889620363658406E-2"/>
                  <c:y val="-1.0884349077358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079-44AF-B7B6-B6FDBBFE808B}"/>
                </c:ext>
              </c:extLst>
            </c:dLbl>
            <c:dLbl>
              <c:idx val="9"/>
              <c:layout>
                <c:manualLayout>
                  <c:x val="-7.3578582400024156E-2"/>
                  <c:y val="-1.4512465436478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079-44AF-B7B6-B6FDBBFE808B}"/>
                </c:ext>
              </c:extLst>
            </c:dLbl>
            <c:dLbl>
              <c:idx val="10"/>
              <c:layout>
                <c:manualLayout>
                  <c:x val="-6.4659966351536383E-2"/>
                  <c:y val="-1.4512465436478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079-44AF-B7B6-B6FDBBFE80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02'!$D$18</c:f>
              <c:numCache>
                <c:formatCode>0.0%</c:formatCode>
                <c:ptCount val="1"/>
                <c:pt idx="0">
                  <c:v>8.8593306981596148E-2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9079-44AF-B7B6-B6FDBBFE80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02'!$C$22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02'!$D$22:$O$22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6.4574006491197433E-2</c:v>
                </c:pt>
                <c:pt idx="2">
                  <c:v>0.1117971363135081</c:v>
                </c:pt>
                <c:pt idx="3">
                  <c:v>7.4234098839950594E-2</c:v>
                </c:pt>
                <c:pt idx="4">
                  <c:v>7.6660244182212151E-2</c:v>
                </c:pt>
                <c:pt idx="5">
                  <c:v>9.2185531709281107E-2</c:v>
                </c:pt>
                <c:pt idx="6">
                  <c:v>7.3069554353532296E-2</c:v>
                </c:pt>
                <c:pt idx="7">
                  <c:v>7.9395856089978567E-2</c:v>
                </c:pt>
                <c:pt idx="8">
                  <c:v>9.523370253795424E-2</c:v>
                </c:pt>
                <c:pt idx="9">
                  <c:v>7.7244218176912322E-2</c:v>
                </c:pt>
                <c:pt idx="10">
                  <c:v>7.8544914321033221E-2</c:v>
                </c:pt>
                <c:pt idx="11">
                  <c:v>0.1094241232426007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9B-42C2-A71E-4058ABC0AE4C}"/>
            </c:ext>
          </c:extLst>
        </c:ser>
        <c:ser>
          <c:idx val="0"/>
          <c:order val="1"/>
          <c:tx>
            <c:strRef>
              <c:f>'Partida 02'!$C$23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02'!$D$23:$O$23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7.5223901170098112E-2</c:v>
                </c:pt>
                <c:pt idx="2">
                  <c:v>9.4547420023096004E-2</c:v>
                </c:pt>
                <c:pt idx="3">
                  <c:v>8.2244324251765019E-2</c:v>
                </c:pt>
                <c:pt idx="4">
                  <c:v>8.0373148453954879E-2</c:v>
                </c:pt>
                <c:pt idx="5">
                  <c:v>9.8565732350681612E-2</c:v>
                </c:pt>
                <c:pt idx="6">
                  <c:v>8.2183004744627808E-2</c:v>
                </c:pt>
                <c:pt idx="7">
                  <c:v>7.3367207155906944E-2</c:v>
                </c:pt>
                <c:pt idx="8">
                  <c:v>9.351456681412279E-2</c:v>
                </c:pt>
                <c:pt idx="9">
                  <c:v>7.5157128743297219E-2</c:v>
                </c:pt>
                <c:pt idx="10">
                  <c:v>7.373373602559434E-2</c:v>
                </c:pt>
                <c:pt idx="11">
                  <c:v>0.10477600575884213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9B-42C2-A71E-4058ABC0AE4C}"/>
            </c:ext>
          </c:extLst>
        </c:ser>
        <c:ser>
          <c:idx val="1"/>
          <c:order val="2"/>
          <c:tx>
            <c:strRef>
              <c:f>'Partida 02'!$C$24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8154285270043639E-3"/>
                  <c:y val="3.62811635911952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79B-42C2-A71E-4058ABC0AE4C}"/>
                </c:ext>
              </c:extLst>
            </c:dLbl>
            <c:dLbl>
              <c:idx val="1"/>
              <c:layout>
                <c:manualLayout>
                  <c:x val="1.101928565875545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79B-42C2-A71E-4058ABC0AE4C}"/>
                </c:ext>
              </c:extLst>
            </c:dLbl>
            <c:dLbl>
              <c:idx val="2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79B-42C2-A71E-4058ABC0AE4C}"/>
                </c:ext>
              </c:extLst>
            </c:dLbl>
            <c:dLbl>
              <c:idx val="3"/>
              <c:layout>
                <c:manualLayout>
                  <c:x val="1.1019285658755457E-2"/>
                  <c:y val="7.2562327182390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79B-42C2-A71E-4058ABC0AE4C}"/>
                </c:ext>
              </c:extLst>
            </c:dLbl>
            <c:dLbl>
              <c:idx val="4"/>
              <c:layout>
                <c:manualLayout>
                  <c:x val="1.0993234934124898E-2"/>
                  <c:y val="3.628116359119526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7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78929624947321E-2"/>
                      <c:h val="4.91429789235007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D79B-42C2-A71E-4058ABC0AE4C}"/>
                </c:ext>
              </c:extLst>
            </c:dLbl>
            <c:dLbl>
              <c:idx val="5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9B-42C2-A71E-4058ABC0AE4C}"/>
                </c:ext>
              </c:extLst>
            </c:dLbl>
            <c:dLbl>
              <c:idx val="8"/>
              <c:layout>
                <c:manualLayout>
                  <c:x val="1.3223142790506548E-2"/>
                  <c:y val="-3.325734910019423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79B-42C2-A71E-4058ABC0AE4C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D79B-42C2-A71E-4058ABC0AE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02'!$D$24</c:f>
              <c:numCache>
                <c:formatCode>0.0%</c:formatCode>
                <c:ptCount val="1"/>
                <c:pt idx="0">
                  <c:v>8.8593306981596148E-2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9B-42C2-A71E-4058ABC0AE4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251520" y="6356349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262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580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9281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407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563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937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07-07-2020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71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07-07-2020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125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07-07-2020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415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0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51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3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776864" cy="2100733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ENERO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Febrero 2020</a:t>
            </a: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321" y="756663"/>
            <a:ext cx="793610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507381" y="1664208"/>
            <a:ext cx="7953051" cy="3164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6DA0961-E54A-45B0-81CB-A45CC7E92D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522483"/>
              </p:ext>
            </p:extLst>
          </p:nvPr>
        </p:nvGraphicFramePr>
        <p:xfrm>
          <a:off x="524321" y="2050934"/>
          <a:ext cx="7953050" cy="1622118"/>
        </p:xfrm>
        <a:graphic>
          <a:graphicData uri="http://schemas.openxmlformats.org/drawingml/2006/table">
            <a:tbl>
              <a:tblPr/>
              <a:tblGrid>
                <a:gridCol w="288887">
                  <a:extLst>
                    <a:ext uri="{9D8B030D-6E8A-4147-A177-3AD203B41FA5}">
                      <a16:colId xmlns:a16="http://schemas.microsoft.com/office/drawing/2014/main" val="4288046214"/>
                    </a:ext>
                  </a:extLst>
                </a:gridCol>
                <a:gridCol w="288887">
                  <a:extLst>
                    <a:ext uri="{9D8B030D-6E8A-4147-A177-3AD203B41FA5}">
                      <a16:colId xmlns:a16="http://schemas.microsoft.com/office/drawing/2014/main" val="2050075238"/>
                    </a:ext>
                  </a:extLst>
                </a:gridCol>
                <a:gridCol w="288887">
                  <a:extLst>
                    <a:ext uri="{9D8B030D-6E8A-4147-A177-3AD203B41FA5}">
                      <a16:colId xmlns:a16="http://schemas.microsoft.com/office/drawing/2014/main" val="2237804831"/>
                    </a:ext>
                  </a:extLst>
                </a:gridCol>
                <a:gridCol w="2591314">
                  <a:extLst>
                    <a:ext uri="{9D8B030D-6E8A-4147-A177-3AD203B41FA5}">
                      <a16:colId xmlns:a16="http://schemas.microsoft.com/office/drawing/2014/main" val="945095123"/>
                    </a:ext>
                  </a:extLst>
                </a:gridCol>
                <a:gridCol w="774216">
                  <a:extLst>
                    <a:ext uri="{9D8B030D-6E8A-4147-A177-3AD203B41FA5}">
                      <a16:colId xmlns:a16="http://schemas.microsoft.com/office/drawing/2014/main" val="4066203356"/>
                    </a:ext>
                  </a:extLst>
                </a:gridCol>
                <a:gridCol w="774216">
                  <a:extLst>
                    <a:ext uri="{9D8B030D-6E8A-4147-A177-3AD203B41FA5}">
                      <a16:colId xmlns:a16="http://schemas.microsoft.com/office/drawing/2014/main" val="1601263308"/>
                    </a:ext>
                  </a:extLst>
                </a:gridCol>
                <a:gridCol w="774216">
                  <a:extLst>
                    <a:ext uri="{9D8B030D-6E8A-4147-A177-3AD203B41FA5}">
                      <a16:colId xmlns:a16="http://schemas.microsoft.com/office/drawing/2014/main" val="4238972081"/>
                    </a:ext>
                  </a:extLst>
                </a:gridCol>
                <a:gridCol w="774216">
                  <a:extLst>
                    <a:ext uri="{9D8B030D-6E8A-4147-A177-3AD203B41FA5}">
                      <a16:colId xmlns:a16="http://schemas.microsoft.com/office/drawing/2014/main" val="1313821851"/>
                    </a:ext>
                  </a:extLst>
                </a:gridCol>
                <a:gridCol w="704884">
                  <a:extLst>
                    <a:ext uri="{9D8B030D-6E8A-4147-A177-3AD203B41FA5}">
                      <a16:colId xmlns:a16="http://schemas.microsoft.com/office/drawing/2014/main" val="3673041019"/>
                    </a:ext>
                  </a:extLst>
                </a:gridCol>
                <a:gridCol w="693327">
                  <a:extLst>
                    <a:ext uri="{9D8B030D-6E8A-4147-A177-3AD203B41FA5}">
                      <a16:colId xmlns:a16="http://schemas.microsoft.com/office/drawing/2014/main" val="1181784768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0456065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711848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1.375.230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1.375.230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48439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1.282.018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1.282.018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100.913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06119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84.746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01332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4962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68926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02877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483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043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70CB42E9-4E5B-491E-B86C-2E72F16482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9281737"/>
              </p:ext>
            </p:extLst>
          </p:nvPr>
        </p:nvGraphicFramePr>
        <p:xfrm>
          <a:off x="4647466" y="2226993"/>
          <a:ext cx="39816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995A855A-947D-471A-8AEB-D7BFBC7E38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4413288"/>
              </p:ext>
            </p:extLst>
          </p:nvPr>
        </p:nvGraphicFramePr>
        <p:xfrm>
          <a:off x="526382" y="2226993"/>
          <a:ext cx="39816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851971"/>
            <a:ext cx="81424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CDE177D-90CC-4F74-9F22-90D47EF3F7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7046896"/>
              </p:ext>
            </p:extLst>
          </p:nvPr>
        </p:nvGraphicFramePr>
        <p:xfrm>
          <a:off x="1368000" y="1988840"/>
          <a:ext cx="6408000" cy="350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13324" y="842885"/>
            <a:ext cx="777686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ENERO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81E5EFB1-E40A-4F3D-B943-A388EAF0B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4537554"/>
              </p:ext>
            </p:extLst>
          </p:nvPr>
        </p:nvGraphicFramePr>
        <p:xfrm>
          <a:off x="1403648" y="1916832"/>
          <a:ext cx="6408712" cy="350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2350" y="804028"/>
            <a:ext cx="78660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22349" y="1434015"/>
            <a:ext cx="801357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840F9A9-74C9-42E7-A2AF-604AA2AF19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244698"/>
              </p:ext>
            </p:extLst>
          </p:nvPr>
        </p:nvGraphicFramePr>
        <p:xfrm>
          <a:off x="522349" y="1799140"/>
          <a:ext cx="7866073" cy="1695450"/>
        </p:xfrm>
        <a:graphic>
          <a:graphicData uri="http://schemas.openxmlformats.org/drawingml/2006/table">
            <a:tbl>
              <a:tblPr/>
              <a:tblGrid>
                <a:gridCol w="828658">
                  <a:extLst>
                    <a:ext uri="{9D8B030D-6E8A-4147-A177-3AD203B41FA5}">
                      <a16:colId xmlns:a16="http://schemas.microsoft.com/office/drawing/2014/main" val="3465838163"/>
                    </a:ext>
                  </a:extLst>
                </a:gridCol>
                <a:gridCol w="2213881">
                  <a:extLst>
                    <a:ext uri="{9D8B030D-6E8A-4147-A177-3AD203B41FA5}">
                      <a16:colId xmlns:a16="http://schemas.microsoft.com/office/drawing/2014/main" val="195812545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132925216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2282928588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3086722858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1262170393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4219639511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2292522485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547599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41920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129.846.468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129.846.468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11.503.528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7679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77.119.469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77.119.469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5.449.729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0885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14.924.551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14.924.551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1.058.315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99669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668.270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12026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35.730.014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35.730.014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3.785.859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85267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1.221.431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1.221.431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56444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584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1044" y="917039"/>
            <a:ext cx="808340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521044" y="1561997"/>
            <a:ext cx="8160944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AFCF904-AA1B-435A-A8B1-732A3408F6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83618"/>
              </p:ext>
            </p:extLst>
          </p:nvPr>
        </p:nvGraphicFramePr>
        <p:xfrm>
          <a:off x="517644" y="1955682"/>
          <a:ext cx="8083400" cy="1434130"/>
        </p:xfrm>
        <a:graphic>
          <a:graphicData uri="http://schemas.openxmlformats.org/drawingml/2006/table">
            <a:tbl>
              <a:tblPr/>
              <a:tblGrid>
                <a:gridCol w="304689">
                  <a:extLst>
                    <a:ext uri="{9D8B030D-6E8A-4147-A177-3AD203B41FA5}">
                      <a16:colId xmlns:a16="http://schemas.microsoft.com/office/drawing/2014/main" val="2494983600"/>
                    </a:ext>
                  </a:extLst>
                </a:gridCol>
                <a:gridCol w="304689">
                  <a:extLst>
                    <a:ext uri="{9D8B030D-6E8A-4147-A177-3AD203B41FA5}">
                      <a16:colId xmlns:a16="http://schemas.microsoft.com/office/drawing/2014/main" val="153420541"/>
                    </a:ext>
                  </a:extLst>
                </a:gridCol>
                <a:gridCol w="2733062">
                  <a:extLst>
                    <a:ext uri="{9D8B030D-6E8A-4147-A177-3AD203B41FA5}">
                      <a16:colId xmlns:a16="http://schemas.microsoft.com/office/drawing/2014/main" val="2058803240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3771062795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191391533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3562695325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3955813773"/>
                    </a:ext>
                  </a:extLst>
                </a:gridCol>
                <a:gridCol w="743442">
                  <a:extLst>
                    <a:ext uri="{9D8B030D-6E8A-4147-A177-3AD203B41FA5}">
                      <a16:colId xmlns:a16="http://schemas.microsoft.com/office/drawing/2014/main" val="1518965054"/>
                    </a:ext>
                  </a:extLst>
                </a:gridCol>
                <a:gridCol w="731254">
                  <a:extLst>
                    <a:ext uri="{9D8B030D-6E8A-4147-A177-3AD203B41FA5}">
                      <a16:colId xmlns:a16="http://schemas.microsoft.com/office/drawing/2014/main" val="2881602280"/>
                    </a:ext>
                  </a:extLst>
                </a:gridCol>
              </a:tblGrid>
              <a:tr h="1427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726166"/>
                  </a:ext>
                </a:extLst>
              </a:tr>
              <a:tr h="4371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888903"/>
                  </a:ext>
                </a:extLst>
              </a:tr>
              <a:tr h="187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129.846.468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129.846.468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11.503.528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306044"/>
                  </a:ext>
                </a:extLst>
              </a:tr>
              <a:tr h="142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43.043.889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43.043.889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3.516.058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360957"/>
                  </a:ext>
                </a:extLst>
              </a:tr>
              <a:tr h="160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Cámara de Diputados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72.534.476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72.534.476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6.906.582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865637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12.892.873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12.892.873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977.752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470442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Resolutivo de Asignaciones Parlamentarias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1.375.230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1.375.230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103.136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991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9870" y="788191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559870" y="1412776"/>
            <a:ext cx="7903790" cy="301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C9FED53-19C6-43C6-83D1-BD44A7372B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079354"/>
              </p:ext>
            </p:extLst>
          </p:nvPr>
        </p:nvGraphicFramePr>
        <p:xfrm>
          <a:off x="559870" y="1714216"/>
          <a:ext cx="7936934" cy="4391900"/>
        </p:xfrm>
        <a:graphic>
          <a:graphicData uri="http://schemas.openxmlformats.org/drawingml/2006/table">
            <a:tbl>
              <a:tblPr/>
              <a:tblGrid>
                <a:gridCol w="288302">
                  <a:extLst>
                    <a:ext uri="{9D8B030D-6E8A-4147-A177-3AD203B41FA5}">
                      <a16:colId xmlns:a16="http://schemas.microsoft.com/office/drawing/2014/main" val="2190240664"/>
                    </a:ext>
                  </a:extLst>
                </a:gridCol>
                <a:gridCol w="288302">
                  <a:extLst>
                    <a:ext uri="{9D8B030D-6E8A-4147-A177-3AD203B41FA5}">
                      <a16:colId xmlns:a16="http://schemas.microsoft.com/office/drawing/2014/main" val="1699846953"/>
                    </a:ext>
                  </a:extLst>
                </a:gridCol>
                <a:gridCol w="288302">
                  <a:extLst>
                    <a:ext uri="{9D8B030D-6E8A-4147-A177-3AD203B41FA5}">
                      <a16:colId xmlns:a16="http://schemas.microsoft.com/office/drawing/2014/main" val="2581811624"/>
                    </a:ext>
                  </a:extLst>
                </a:gridCol>
                <a:gridCol w="2586063">
                  <a:extLst>
                    <a:ext uri="{9D8B030D-6E8A-4147-A177-3AD203B41FA5}">
                      <a16:colId xmlns:a16="http://schemas.microsoft.com/office/drawing/2014/main" val="2343404248"/>
                    </a:ext>
                  </a:extLst>
                </a:gridCol>
                <a:gridCol w="772647">
                  <a:extLst>
                    <a:ext uri="{9D8B030D-6E8A-4147-A177-3AD203B41FA5}">
                      <a16:colId xmlns:a16="http://schemas.microsoft.com/office/drawing/2014/main" val="4195618583"/>
                    </a:ext>
                  </a:extLst>
                </a:gridCol>
                <a:gridCol w="772647">
                  <a:extLst>
                    <a:ext uri="{9D8B030D-6E8A-4147-A177-3AD203B41FA5}">
                      <a16:colId xmlns:a16="http://schemas.microsoft.com/office/drawing/2014/main" val="2103478431"/>
                    </a:ext>
                  </a:extLst>
                </a:gridCol>
                <a:gridCol w="772647">
                  <a:extLst>
                    <a:ext uri="{9D8B030D-6E8A-4147-A177-3AD203B41FA5}">
                      <a16:colId xmlns:a16="http://schemas.microsoft.com/office/drawing/2014/main" val="3896829412"/>
                    </a:ext>
                  </a:extLst>
                </a:gridCol>
                <a:gridCol w="772647">
                  <a:extLst>
                    <a:ext uri="{9D8B030D-6E8A-4147-A177-3AD203B41FA5}">
                      <a16:colId xmlns:a16="http://schemas.microsoft.com/office/drawing/2014/main" val="3687895127"/>
                    </a:ext>
                  </a:extLst>
                </a:gridCol>
                <a:gridCol w="703455">
                  <a:extLst>
                    <a:ext uri="{9D8B030D-6E8A-4147-A177-3AD203B41FA5}">
                      <a16:colId xmlns:a16="http://schemas.microsoft.com/office/drawing/2014/main" val="3709144659"/>
                    </a:ext>
                  </a:extLst>
                </a:gridCol>
                <a:gridCol w="691922">
                  <a:extLst>
                    <a:ext uri="{9D8B030D-6E8A-4147-A177-3AD203B41FA5}">
                      <a16:colId xmlns:a16="http://schemas.microsoft.com/office/drawing/2014/main" val="237611410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880062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105780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43.043.889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43.043.889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3.516.058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56953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23.438.983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23.438.983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1.758.017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82203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5.973.037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5.973.037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281.066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03030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2751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12400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107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13.095.194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13.095.194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901.734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99237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52.578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09383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52.578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82757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12.299.244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12.299.244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849.156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00414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4.073.326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4.073.326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422.884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96396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1.585.919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1.585.919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60.868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86040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4.407.130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4.407.130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201.059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90892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485.930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485.930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49.483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95141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452.694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452.694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02811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48065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1.282.499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1.282.499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86645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589358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28807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428.931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428.931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17991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79026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172.368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172.368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108837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84.831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41771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155.398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44857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529.861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96603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529.861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890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432" y="755895"/>
            <a:ext cx="80140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94464" y="1420665"/>
            <a:ext cx="8125504" cy="2160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5401751-6F94-486E-BE38-7B8B9987A6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86230"/>
              </p:ext>
            </p:extLst>
          </p:nvPr>
        </p:nvGraphicFramePr>
        <p:xfrm>
          <a:off x="513880" y="1719948"/>
          <a:ext cx="8014005" cy="4099987"/>
        </p:xfrm>
        <a:graphic>
          <a:graphicData uri="http://schemas.openxmlformats.org/drawingml/2006/table">
            <a:tbl>
              <a:tblPr/>
              <a:tblGrid>
                <a:gridCol w="291101">
                  <a:extLst>
                    <a:ext uri="{9D8B030D-6E8A-4147-A177-3AD203B41FA5}">
                      <a16:colId xmlns:a16="http://schemas.microsoft.com/office/drawing/2014/main" val="323695416"/>
                    </a:ext>
                  </a:extLst>
                </a:gridCol>
                <a:gridCol w="291101">
                  <a:extLst>
                    <a:ext uri="{9D8B030D-6E8A-4147-A177-3AD203B41FA5}">
                      <a16:colId xmlns:a16="http://schemas.microsoft.com/office/drawing/2014/main" val="793497654"/>
                    </a:ext>
                  </a:extLst>
                </a:gridCol>
                <a:gridCol w="291101">
                  <a:extLst>
                    <a:ext uri="{9D8B030D-6E8A-4147-A177-3AD203B41FA5}">
                      <a16:colId xmlns:a16="http://schemas.microsoft.com/office/drawing/2014/main" val="4009643172"/>
                    </a:ext>
                  </a:extLst>
                </a:gridCol>
                <a:gridCol w="2611175">
                  <a:extLst>
                    <a:ext uri="{9D8B030D-6E8A-4147-A177-3AD203B41FA5}">
                      <a16:colId xmlns:a16="http://schemas.microsoft.com/office/drawing/2014/main" val="1902360792"/>
                    </a:ext>
                  </a:extLst>
                </a:gridCol>
                <a:gridCol w="780150">
                  <a:extLst>
                    <a:ext uri="{9D8B030D-6E8A-4147-A177-3AD203B41FA5}">
                      <a16:colId xmlns:a16="http://schemas.microsoft.com/office/drawing/2014/main" val="3535595067"/>
                    </a:ext>
                  </a:extLst>
                </a:gridCol>
                <a:gridCol w="780150">
                  <a:extLst>
                    <a:ext uri="{9D8B030D-6E8A-4147-A177-3AD203B41FA5}">
                      <a16:colId xmlns:a16="http://schemas.microsoft.com/office/drawing/2014/main" val="962918832"/>
                    </a:ext>
                  </a:extLst>
                </a:gridCol>
                <a:gridCol w="780150">
                  <a:extLst>
                    <a:ext uri="{9D8B030D-6E8A-4147-A177-3AD203B41FA5}">
                      <a16:colId xmlns:a16="http://schemas.microsoft.com/office/drawing/2014/main" val="1118547247"/>
                    </a:ext>
                  </a:extLst>
                </a:gridCol>
                <a:gridCol w="780150">
                  <a:extLst>
                    <a:ext uri="{9D8B030D-6E8A-4147-A177-3AD203B41FA5}">
                      <a16:colId xmlns:a16="http://schemas.microsoft.com/office/drawing/2014/main" val="2708686718"/>
                    </a:ext>
                  </a:extLst>
                </a:gridCol>
                <a:gridCol w="710286">
                  <a:extLst>
                    <a:ext uri="{9D8B030D-6E8A-4147-A177-3AD203B41FA5}">
                      <a16:colId xmlns:a16="http://schemas.microsoft.com/office/drawing/2014/main" val="1198189154"/>
                    </a:ext>
                  </a:extLst>
                </a:gridCol>
                <a:gridCol w="698641">
                  <a:extLst>
                    <a:ext uri="{9D8B030D-6E8A-4147-A177-3AD203B41FA5}">
                      <a16:colId xmlns:a16="http://schemas.microsoft.com/office/drawing/2014/main" val="2187523716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296294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626743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72.534.476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72.534.476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6.906.582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74909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41.684.449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41.684.449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2.898.189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2194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7.396.425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7.396.425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733.925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28409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199.302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7934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199.302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37780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15377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22.531.936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22.531.936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2.884.125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4772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22.445.534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22.445.534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2.884.125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696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8.714.608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8.714.608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996.630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2091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3.326.609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3.326.609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321.329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14677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8.419.076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8.419.076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1.338.624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18426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1.375.990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142.046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92231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48498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575.985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575.985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74806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03252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18576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454.666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454.666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10097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61.020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57060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78641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05575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246.650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07482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69164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78452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367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73632" y="833294"/>
            <a:ext cx="7958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535707" y="1482016"/>
            <a:ext cx="7958808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E68D18-06BC-487A-A6CF-4868AB22ABD0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FDC28A0-3347-4007-AC8F-CFE885E2B1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791546"/>
              </p:ext>
            </p:extLst>
          </p:nvPr>
        </p:nvGraphicFramePr>
        <p:xfrm>
          <a:off x="571761" y="1816277"/>
          <a:ext cx="7958809" cy="3225445"/>
        </p:xfrm>
        <a:graphic>
          <a:graphicData uri="http://schemas.openxmlformats.org/drawingml/2006/table">
            <a:tbl>
              <a:tblPr/>
              <a:tblGrid>
                <a:gridCol w="289096">
                  <a:extLst>
                    <a:ext uri="{9D8B030D-6E8A-4147-A177-3AD203B41FA5}">
                      <a16:colId xmlns:a16="http://schemas.microsoft.com/office/drawing/2014/main" val="2445573430"/>
                    </a:ext>
                  </a:extLst>
                </a:gridCol>
                <a:gridCol w="289096">
                  <a:extLst>
                    <a:ext uri="{9D8B030D-6E8A-4147-A177-3AD203B41FA5}">
                      <a16:colId xmlns:a16="http://schemas.microsoft.com/office/drawing/2014/main" val="3961117115"/>
                    </a:ext>
                  </a:extLst>
                </a:gridCol>
                <a:gridCol w="289096">
                  <a:extLst>
                    <a:ext uri="{9D8B030D-6E8A-4147-A177-3AD203B41FA5}">
                      <a16:colId xmlns:a16="http://schemas.microsoft.com/office/drawing/2014/main" val="4002020642"/>
                    </a:ext>
                  </a:extLst>
                </a:gridCol>
                <a:gridCol w="2593190">
                  <a:extLst>
                    <a:ext uri="{9D8B030D-6E8A-4147-A177-3AD203B41FA5}">
                      <a16:colId xmlns:a16="http://schemas.microsoft.com/office/drawing/2014/main" val="493363661"/>
                    </a:ext>
                  </a:extLst>
                </a:gridCol>
                <a:gridCol w="774777">
                  <a:extLst>
                    <a:ext uri="{9D8B030D-6E8A-4147-A177-3AD203B41FA5}">
                      <a16:colId xmlns:a16="http://schemas.microsoft.com/office/drawing/2014/main" val="870037787"/>
                    </a:ext>
                  </a:extLst>
                </a:gridCol>
                <a:gridCol w="774777">
                  <a:extLst>
                    <a:ext uri="{9D8B030D-6E8A-4147-A177-3AD203B41FA5}">
                      <a16:colId xmlns:a16="http://schemas.microsoft.com/office/drawing/2014/main" val="3196260611"/>
                    </a:ext>
                  </a:extLst>
                </a:gridCol>
                <a:gridCol w="774777">
                  <a:extLst>
                    <a:ext uri="{9D8B030D-6E8A-4147-A177-3AD203B41FA5}">
                      <a16:colId xmlns:a16="http://schemas.microsoft.com/office/drawing/2014/main" val="4167979957"/>
                    </a:ext>
                  </a:extLst>
                </a:gridCol>
                <a:gridCol w="774777">
                  <a:extLst>
                    <a:ext uri="{9D8B030D-6E8A-4147-A177-3AD203B41FA5}">
                      <a16:colId xmlns:a16="http://schemas.microsoft.com/office/drawing/2014/main" val="1861894318"/>
                    </a:ext>
                  </a:extLst>
                </a:gridCol>
                <a:gridCol w="705394">
                  <a:extLst>
                    <a:ext uri="{9D8B030D-6E8A-4147-A177-3AD203B41FA5}">
                      <a16:colId xmlns:a16="http://schemas.microsoft.com/office/drawing/2014/main" val="444382131"/>
                    </a:ext>
                  </a:extLst>
                </a:gridCol>
                <a:gridCol w="693829">
                  <a:extLst>
                    <a:ext uri="{9D8B030D-6E8A-4147-A177-3AD203B41FA5}">
                      <a16:colId xmlns:a16="http://schemas.microsoft.com/office/drawing/2014/main" val="3547547663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861063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491671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12.892.873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12.892.873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977.752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3091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10.714.019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10.714.019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692.610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73174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1.470.343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1.470.343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41.101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45090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77211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5433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62221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19856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90397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329.368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329.368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69593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76940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1893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87173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154.302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65298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114.323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42081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182.733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182.733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52076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96527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1341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50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4100</TotalTime>
  <Words>1752</Words>
  <Application>Microsoft Office PowerPoint</Application>
  <PresentationFormat>Presentación en pantalla (4:3)</PresentationFormat>
  <Paragraphs>980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EJECUCIÓN ACUMULADA DE GASTOS PRESUPUESTARIOS  AL MES DE ENERO DE 2020 PARTIDA 02: CONGRESO NACIONAL</vt:lpstr>
      <vt:lpstr>DISTRIBUCIÓN POR SUBTÍTULO DE GASTO Y CÁPITULO  PARTIDA 02 CONGRESO NACIONAL</vt:lpstr>
      <vt:lpstr>COMPORTAMIENTO DE LA EJECUCIÓN ACUMULADA DE GASTOS A ENERO DE 2020 PARTIDA 02 CONGRESO NACIONAL</vt:lpstr>
      <vt:lpstr>COMPORTAMIENTO DE LA EJECUCIÓN MENSUAL DE GASTOS A ENERO DE 2020 PARTIDA 02 CONGRESO NACIONAL</vt:lpstr>
      <vt:lpstr>EJECUCIÓN ACUMULADA DE GASTOS A ENERO DE 2020 PARTIDA 02 CONGRESO NACIONAL</vt:lpstr>
      <vt:lpstr>EJECUCIÓN ACUMULADA DE GASTOS A ENERO DE 2020 PARTIDA 02 RESUMEN POR CAPÍTULOS</vt:lpstr>
      <vt:lpstr>EJECUCIÓN ACUMULADA DE GASTOS A ENERO DE 2020 PARTIDA 02. CAPÍTULO 01. PROGRAMA 01: SENADO</vt:lpstr>
      <vt:lpstr>EJECUCIÓN ACUMULADA DE GASTOS A ENERO DE 2020 PARTIDA 02. CAPÍTULO 02. PROGRAMA 01: CAMARA DE DIPUTADOS</vt:lpstr>
      <vt:lpstr>EJECUCIÓN ACUMULADA DE GASTOS A ENERO DE 2020 PARTIDA 02. CAPÍTULO 03. PROGRAMA 01: BIBLIOTECA DEL CONGRESO NACIONAL</vt:lpstr>
      <vt:lpstr>EJECUCIÓN ACUMULADA DE GASTOS A ENERO DE 2020 PARTIDA 02. CAPÍTULO 04. PROGRAMA 01: CONSEJO RESOLUTIVO DE ASIGNACIONES PARLAMENTARIAS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265</cp:revision>
  <cp:lastPrinted>2019-11-05T12:34:56Z</cp:lastPrinted>
  <dcterms:created xsi:type="dcterms:W3CDTF">2016-06-23T13:38:47Z</dcterms:created>
  <dcterms:modified xsi:type="dcterms:W3CDTF">2020-07-08T03:41:49Z</dcterms:modified>
</cp:coreProperties>
</file>