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2" r:id="rId5"/>
    <p:sldId id="303" r:id="rId6"/>
    <p:sldId id="264" r:id="rId7"/>
    <p:sldId id="265" r:id="rId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7" autoAdjust="0"/>
    <p:restoredTop sz="94620" autoAdjust="0"/>
  </p:normalViewPr>
  <p:slideViewPr>
    <p:cSldViewPr>
      <p:cViewPr varScale="1">
        <p:scale>
          <a:sx n="87" d="100"/>
          <a:sy n="87" d="100"/>
        </p:scale>
        <p:origin x="858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'[01.xlsx]Partida 01'!$C$32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'[01.xlsx]Partida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01'!$D$32:$O$32</c:f>
              <c:numCache>
                <c:formatCode>0.0%</c:formatCode>
                <c:ptCount val="12"/>
                <c:pt idx="0">
                  <c:v>9.2999999999999999E-2</c:v>
                </c:pt>
                <c:pt idx="1">
                  <c:v>8.3000000000000004E-2</c:v>
                </c:pt>
                <c:pt idx="2">
                  <c:v>0.11899999999999999</c:v>
                </c:pt>
                <c:pt idx="3">
                  <c:v>7.6999999999999999E-2</c:v>
                </c:pt>
                <c:pt idx="4">
                  <c:v>5.7000000000000002E-2</c:v>
                </c:pt>
                <c:pt idx="5">
                  <c:v>9.4E-2</c:v>
                </c:pt>
                <c:pt idx="6">
                  <c:v>5.8999999999999997E-2</c:v>
                </c:pt>
                <c:pt idx="7">
                  <c:v>5.7000000000000002E-2</c:v>
                </c:pt>
                <c:pt idx="8">
                  <c:v>7.2999999999999995E-2</c:v>
                </c:pt>
                <c:pt idx="9">
                  <c:v>8.1000000000000003E-2</c:v>
                </c:pt>
                <c:pt idx="10">
                  <c:v>6.5000000000000002E-2</c:v>
                </c:pt>
                <c:pt idx="11">
                  <c:v>0.122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6549-4630-A8F1-0BF78B425D47}"/>
            </c:ext>
          </c:extLst>
        </c:ser>
        <c:ser>
          <c:idx val="1"/>
          <c:order val="1"/>
          <c:tx>
            <c:strRef>
              <c:f>'[01.xlsx]Partida 01'!$C$33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'[01.xlsx]Partida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01'!$D$33:$O$33</c:f>
              <c:numCache>
                <c:formatCode>0.0%</c:formatCode>
                <c:ptCount val="12"/>
                <c:pt idx="0">
                  <c:v>9.0263802732251541E-2</c:v>
                </c:pt>
                <c:pt idx="1">
                  <c:v>5.5469691124029365E-2</c:v>
                </c:pt>
                <c:pt idx="2">
                  <c:v>7.3285999839317606E-2</c:v>
                </c:pt>
                <c:pt idx="3">
                  <c:v>7.2613085869830354E-2</c:v>
                </c:pt>
                <c:pt idx="4">
                  <c:v>6.4521277132918095E-2</c:v>
                </c:pt>
                <c:pt idx="5">
                  <c:v>7.2929694843522047E-2</c:v>
                </c:pt>
                <c:pt idx="6">
                  <c:v>6.2242276825222376E-2</c:v>
                </c:pt>
                <c:pt idx="7">
                  <c:v>6.0553193088140861E-2</c:v>
                </c:pt>
                <c:pt idx="8">
                  <c:v>9.1332604660238251E-2</c:v>
                </c:pt>
                <c:pt idx="9">
                  <c:v>0.1002708002373589</c:v>
                </c:pt>
                <c:pt idx="10">
                  <c:v>8.4663936102386692E-2</c:v>
                </c:pt>
                <c:pt idx="11">
                  <c:v>0.11249437278329177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7-6549-4630-A8F1-0BF78B425D47}"/>
            </c:ext>
          </c:extLst>
        </c:ser>
        <c:ser>
          <c:idx val="2"/>
          <c:order val="2"/>
          <c:tx>
            <c:strRef>
              <c:f>'[01.xlsx]Partida 01'!$C$34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'[01.xlsx]Partida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01'!$D$34</c:f>
              <c:numCache>
                <c:formatCode>0.0%</c:formatCode>
                <c:ptCount val="1"/>
                <c:pt idx="0">
                  <c:v>0.11008372365177158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6549-4630-A8F1-0BF78B425D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520294848"/>
        <c:axId val="520294064"/>
      </c:barChart>
      <c:catAx>
        <c:axId val="520294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20294064"/>
        <c:crosses val="autoZero"/>
        <c:auto val="0"/>
        <c:lblAlgn val="ctr"/>
        <c:lblOffset val="100"/>
        <c:noMultiLvlLbl val="0"/>
      </c:catAx>
      <c:valAx>
        <c:axId val="520294064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52029484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2018 - 2019- 2020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9931631295453682E-2"/>
          <c:y val="0.14230732759362513"/>
          <c:w val="0.87750255025336699"/>
          <c:h val="0.59369466745721788"/>
        </c:manualLayout>
      </c:layout>
      <c:lineChart>
        <c:grouping val="standard"/>
        <c:varyColors val="0"/>
        <c:ser>
          <c:idx val="0"/>
          <c:order val="0"/>
          <c:tx>
            <c:strRef>
              <c:f>'[01.xlsx]Partida 01'!$C$28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'[01.xlsx]Partida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01'!$D$28:$O$28</c:f>
              <c:numCache>
                <c:formatCode>0.0%</c:formatCode>
                <c:ptCount val="12"/>
                <c:pt idx="0">
                  <c:v>9.2999999999999999E-2</c:v>
                </c:pt>
                <c:pt idx="1">
                  <c:v>0.17199999999999999</c:v>
                </c:pt>
                <c:pt idx="2">
                  <c:v>0.29099999999999998</c:v>
                </c:pt>
                <c:pt idx="3">
                  <c:v>0.36799999999999999</c:v>
                </c:pt>
                <c:pt idx="4">
                  <c:v>0.42599999999999999</c:v>
                </c:pt>
                <c:pt idx="5">
                  <c:v>0.51400000000000001</c:v>
                </c:pt>
                <c:pt idx="6">
                  <c:v>0.59499999999999997</c:v>
                </c:pt>
                <c:pt idx="7">
                  <c:v>0.65200000000000002</c:v>
                </c:pt>
                <c:pt idx="8">
                  <c:v>0.72499999999999998</c:v>
                </c:pt>
                <c:pt idx="9">
                  <c:v>0.80200000000000005</c:v>
                </c:pt>
                <c:pt idx="10">
                  <c:v>0.86699999999999999</c:v>
                </c:pt>
                <c:pt idx="11">
                  <c:v>0.97099999999999997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7FC-41AD-A577-BBB051189FEB}"/>
            </c:ext>
          </c:extLst>
        </c:ser>
        <c:ser>
          <c:idx val="1"/>
          <c:order val="1"/>
          <c:tx>
            <c:strRef>
              <c:f>'[01.xlsx]Partida 01'!$C$29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'[01.xlsx]Partida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01'!$D$29:$O$29</c:f>
              <c:numCache>
                <c:formatCode>0.0%</c:formatCode>
                <c:ptCount val="12"/>
                <c:pt idx="0">
                  <c:v>9.0263802732251541E-2</c:v>
                </c:pt>
                <c:pt idx="1">
                  <c:v>0.1457334938562809</c:v>
                </c:pt>
                <c:pt idx="2">
                  <c:v>0.21352350733713163</c:v>
                </c:pt>
                <c:pt idx="3">
                  <c:v>0.28307347542170508</c:v>
                </c:pt>
                <c:pt idx="4">
                  <c:v>0.34759475255462319</c:v>
                </c:pt>
                <c:pt idx="5">
                  <c:v>0.42052444739814521</c:v>
                </c:pt>
                <c:pt idx="6">
                  <c:v>0.4762572263826314</c:v>
                </c:pt>
                <c:pt idx="7">
                  <c:v>0.53681041947077224</c:v>
                </c:pt>
                <c:pt idx="8">
                  <c:v>0.62814302413101053</c:v>
                </c:pt>
                <c:pt idx="9">
                  <c:v>0.72841382436836943</c:v>
                </c:pt>
                <c:pt idx="10">
                  <c:v>0.81307776047075608</c:v>
                </c:pt>
                <c:pt idx="11">
                  <c:v>0.92417661305353938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7FC-41AD-A577-BBB051189FEB}"/>
            </c:ext>
          </c:extLst>
        </c:ser>
        <c:ser>
          <c:idx val="2"/>
          <c:order val="2"/>
          <c:tx>
            <c:strRef>
              <c:f>'[01.xlsx]Partida 01'!$C$30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1750"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519774011299435E-2"/>
                  <c:y val="2.9166666666666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F71-4A76-92AF-ACB4F8A7988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7708725674827368E-2"/>
                  <c:y val="2.9166666666666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AF5-40D2-8A14-EA915F090B69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5197774690470219E-2"/>
                  <c:y val="4.6309678999963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AF5-40D2-8A14-EA915F090B69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5186718821412813E-2"/>
                  <c:y val="5.90477006802812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AF5-40D2-8A14-EA915F090B69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7690280884224764E-2"/>
                  <c:y val="5.8571547645843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F9D-42B7-B3D6-5882520BC954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5.0219705783581758E-2"/>
                  <c:y val="4.1190443328508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D33-41A4-9B4B-042820DBC6E6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7708725674827368E-2"/>
                  <c:y val="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B14-4E68-8A89-751A23186982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5.2730696798493411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A54-4EE4-B3D0-C3CA28BF499F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6.0263653483992465E-2"/>
                  <c:y val="4.58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2DF-4303-A60E-A5B82EE2F0FD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3.7609697418632168E-2"/>
                  <c:y val="5.1428577213563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BDA-464C-9A1F-4A10E32CE62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'[01.xlsx]Partida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01'!$D$30</c:f>
              <c:numCache>
                <c:formatCode>0.0%</c:formatCode>
                <c:ptCount val="1"/>
                <c:pt idx="0">
                  <c:v>0.11008372365177158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F71-4A76-92AF-ACB4F8A798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3958728"/>
        <c:axId val="413959120"/>
      </c:lineChart>
      <c:catAx>
        <c:axId val="413958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13959120"/>
        <c:crosses val="autoZero"/>
        <c:auto val="1"/>
        <c:lblAlgn val="ctr"/>
        <c:lblOffset val="100"/>
        <c:tickLblSkip val="1"/>
        <c:noMultiLvlLbl val="0"/>
      </c:catAx>
      <c:valAx>
        <c:axId val="41395912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1395872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2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51" name="Picture 20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-1012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ENERO DE 2020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PRESIDENCIA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febrero </a:t>
            </a:r>
            <a:r>
              <a:rPr lang="es-CL" sz="1200" dirty="0"/>
              <a:t>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40" name="Picture 1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552503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62041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3285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200" dirty="0"/>
          </a:p>
        </p:txBody>
      </p:sp>
      <p:pic>
        <p:nvPicPr>
          <p:cNvPr id="7" name="Marcador de contenido 5">
            <a:extLst>
              <a:ext uri="{FF2B5EF4-FFF2-40B4-BE49-F238E27FC236}">
                <a16:creationId xmlns:a16="http://schemas.microsoft.com/office/drawing/2014/main" xmlns="" id="{C5099AAE-6349-4F2B-BD97-D2489BE0A1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224" y="1340769"/>
            <a:ext cx="8210798" cy="4891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056FAD5-8038-4305-8AE2-D85751F40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2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2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200" dirty="0">
              <a:solidFill>
                <a:prstClr val="black"/>
              </a:solidFill>
            </a:endParaRPr>
          </a:p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C5393DA3-EE61-4F2B-8154-D660E5CA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ACB45500-1505-46A6-A084-399757B5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59846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6169951"/>
              </p:ext>
            </p:extLst>
          </p:nvPr>
        </p:nvGraphicFramePr>
        <p:xfrm>
          <a:off x="457200" y="1600201"/>
          <a:ext cx="8139822" cy="4205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796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0AA793E1-8035-4D02-8794-4FF127E0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66893106-CD28-4BB1-BFB1-D5855734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900" y="60023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4391004"/>
              </p:ext>
            </p:extLst>
          </p:nvPr>
        </p:nvGraphicFramePr>
        <p:xfrm>
          <a:off x="386224" y="1628800"/>
          <a:ext cx="8210798" cy="3672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503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73781" y="1824426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548151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176255"/>
              </p:ext>
            </p:extLst>
          </p:nvPr>
        </p:nvGraphicFramePr>
        <p:xfrm>
          <a:off x="467544" y="2420888"/>
          <a:ext cx="8148281" cy="3096345"/>
        </p:xfrm>
        <a:graphic>
          <a:graphicData uri="http://schemas.openxmlformats.org/drawingml/2006/table">
            <a:tbl>
              <a:tblPr/>
              <a:tblGrid>
                <a:gridCol w="964123"/>
                <a:gridCol w="2449881"/>
                <a:gridCol w="964123"/>
                <a:gridCol w="964123"/>
                <a:gridCol w="964123"/>
                <a:gridCol w="964123"/>
                <a:gridCol w="877785"/>
              </a:tblGrid>
              <a:tr h="24049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36509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5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18.744.524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18.744.524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2.063.467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0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8.189.139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8.189.139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0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6.560.840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6.560.840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0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0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0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963.244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0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0" y="5894363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20429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CAPITULO 01, PROGRAMA 01: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9550" y="1509757"/>
            <a:ext cx="76328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045802"/>
              </p:ext>
            </p:extLst>
          </p:nvPr>
        </p:nvGraphicFramePr>
        <p:xfrm>
          <a:off x="539550" y="1844820"/>
          <a:ext cx="8147249" cy="4032448"/>
        </p:xfrm>
        <a:graphic>
          <a:graphicData uri="http://schemas.openxmlformats.org/drawingml/2006/table">
            <a:tbl>
              <a:tblPr/>
              <a:tblGrid>
                <a:gridCol w="871294"/>
                <a:gridCol w="321859"/>
                <a:gridCol w="321859"/>
                <a:gridCol w="2366798"/>
                <a:gridCol w="871294"/>
                <a:gridCol w="871294"/>
                <a:gridCol w="871294"/>
                <a:gridCol w="871294"/>
                <a:gridCol w="780263"/>
              </a:tblGrid>
              <a:tr h="21945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7207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18.744.524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18.744.524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2.063.467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8.189.139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8.189.139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589.190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6.560.840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6.560.840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203.742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307.291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307.291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307.291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355.011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222.514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222.514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132.497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132.497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963.244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963.244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4544</TotalTime>
  <Words>354</Words>
  <Application>Microsoft Office PowerPoint</Application>
  <PresentationFormat>Presentación en pantalla (4:3)</PresentationFormat>
  <Paragraphs>194</Paragraphs>
  <Slides>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ACUMULADA DE GASTOS PRESUPUESTARIOS AL MES DE ENERO DE 2020 PARTIDA 01: PRESIDENCIA DE LA REPÚBLICA</vt:lpstr>
      <vt:lpstr>EJECUCIÓN DE GASTOS A ENERO DE 2020  PARTIDA 01 PRESIDENCIA DE LA REPÚBLICA</vt:lpstr>
      <vt:lpstr>EJECUCIÓN DE GASTOS A ENERO DE 2020  PARTIDA 01 PRESIDENCIA DE LA REPÚBLICA</vt:lpstr>
      <vt:lpstr>EJECUCIÓN DE GASTOS A ENERO DE 2020  PARTIDA 01 PRESIDENCIA DE LA REPÚBLICA</vt:lpstr>
      <vt:lpstr>EJECUCIÓN ACUMULADA DE GASTOS A ENERO DE 2020  PARTIDA 01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268</cp:revision>
  <cp:lastPrinted>2017-05-05T14:22:30Z</cp:lastPrinted>
  <dcterms:created xsi:type="dcterms:W3CDTF">2016-06-23T13:38:47Z</dcterms:created>
  <dcterms:modified xsi:type="dcterms:W3CDTF">2020-09-14T19:05:28Z</dcterms:modified>
</cp:coreProperties>
</file>