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6"/>
  </p:notesMasterIdLst>
  <p:sldIdLst>
    <p:sldId id="257" r:id="rId2"/>
    <p:sldId id="258" r:id="rId3"/>
    <p:sldId id="260" r:id="rId4"/>
    <p:sldId id="259" r:id="rId5"/>
    <p:sldId id="261" r:id="rId6"/>
    <p:sldId id="27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 b="1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142253741461124E-2"/>
          <c:y val="0.25148937683602562"/>
          <c:w val="0.97875302011089671"/>
          <c:h val="0.4774586916472839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74E-4E19-90E0-036F2E54377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74E-4E19-90E0-036F2E54377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74E-4E19-90E0-036F2E54377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D74E-4E19-90E0-036F2E54377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D74E-4E19-90E0-036F2E54377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D74E-4E19-90E0-036F2E543773}"/>
              </c:ext>
            </c:extLst>
          </c:dPt>
          <c:dLbls>
            <c:dLbl>
              <c:idx val="3"/>
              <c:layout>
                <c:manualLayout>
                  <c:x val="-3.1081742535487029E-2"/>
                  <c:y val="1.467868700878409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74E-4E19-90E0-036F2E543773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29'!$C$59:$C$64</c:f>
              <c:strCache>
                <c:ptCount val="6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Corrientes</c:v>
                </c:pt>
                <c:pt idx="3">
                  <c:v>Iniciativas de Inversión</c:v>
                </c:pt>
                <c:pt idx="4">
                  <c:v>Transferencias de Capital</c:v>
                </c:pt>
                <c:pt idx="5">
                  <c:v>Otros</c:v>
                </c:pt>
              </c:strCache>
            </c:strRef>
          </c:cat>
          <c:val>
            <c:numRef>
              <c:f>'Partida 29'!$D$59:$D$64</c:f>
              <c:numCache>
                <c:formatCode>#,##0</c:formatCode>
                <c:ptCount val="6"/>
                <c:pt idx="0">
                  <c:v>59647468</c:v>
                </c:pt>
                <c:pt idx="1">
                  <c:v>22898160</c:v>
                </c:pt>
                <c:pt idx="2">
                  <c:v>100084943</c:v>
                </c:pt>
                <c:pt idx="3">
                  <c:v>4527393</c:v>
                </c:pt>
                <c:pt idx="4">
                  <c:v>6911078</c:v>
                </c:pt>
                <c:pt idx="5">
                  <c:v>6549451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D74E-4E19-90E0-036F2E54377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86327522067871598"/>
          <c:w val="0.97600337209504462"/>
          <c:h val="0.115044562519116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Programa</a:t>
            </a:r>
          </a:p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(en millones de $)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5108183057759342"/>
          <c:y val="1.088435218678348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29'!$I$61:$I$66</c:f>
              <c:strCache>
                <c:ptCount val="6"/>
                <c:pt idx="0">
                  <c:v>Subse. de las Culturas y las Artes</c:v>
                </c:pt>
                <c:pt idx="1">
                  <c:v>Fondos Culturales y Artísticos</c:v>
                </c:pt>
                <c:pt idx="2">
                  <c:v>Subs. del Patrimonio Cultural</c:v>
                </c:pt>
                <c:pt idx="3">
                  <c:v>Serv. Nac. del Patrimonio Cultural</c:v>
                </c:pt>
                <c:pt idx="4">
                  <c:v>Red de Bibliotecas Públicas</c:v>
                </c:pt>
                <c:pt idx="5">
                  <c:v>Consejo de Monumentos Nacionales</c:v>
                </c:pt>
              </c:strCache>
            </c:strRef>
          </c:cat>
          <c:val>
            <c:numRef>
              <c:f>'Partida 29'!$J$61:$J$66</c:f>
              <c:numCache>
                <c:formatCode>#,##0</c:formatCode>
                <c:ptCount val="6"/>
                <c:pt idx="0">
                  <c:v>86092600000</c:v>
                </c:pt>
                <c:pt idx="1">
                  <c:v>42126011000</c:v>
                </c:pt>
                <c:pt idx="2">
                  <c:v>2104377000</c:v>
                </c:pt>
                <c:pt idx="3">
                  <c:v>57514894000</c:v>
                </c:pt>
                <c:pt idx="4">
                  <c:v>7003102000</c:v>
                </c:pt>
                <c:pt idx="5">
                  <c:v>5777509000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F5-4D98-9C55-8D8AEBDE902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64790272"/>
        <c:axId val="164792960"/>
      </c:barChart>
      <c:catAx>
        <c:axId val="164790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168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4792960"/>
        <c:crosses val="autoZero"/>
        <c:auto val="1"/>
        <c:lblAlgn val="ctr"/>
        <c:lblOffset val="100"/>
        <c:noMultiLvlLbl val="0"/>
      </c:catAx>
      <c:valAx>
        <c:axId val="164792960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164790272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317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2018 - 2019 - 2020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29'!$C$26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29'!$D$26:$O$26</c:f>
              <c:numCache>
                <c:formatCode>0.0%</c:formatCode>
                <c:ptCount val="12"/>
                <c:pt idx="0">
                  <c:v>4.4220323153200625E-2</c:v>
                </c:pt>
                <c:pt idx="1">
                  <c:v>0.14505698165365052</c:v>
                </c:pt>
                <c:pt idx="2">
                  <c:v>8.8604078901845046E-2</c:v>
                </c:pt>
                <c:pt idx="3">
                  <c:v>4.4754249820007426E-2</c:v>
                </c:pt>
                <c:pt idx="4">
                  <c:v>4.2819433440893936E-2</c:v>
                </c:pt>
                <c:pt idx="5">
                  <c:v>6.0180103314073426E-2</c:v>
                </c:pt>
                <c:pt idx="6">
                  <c:v>6.3270469741996321E-2</c:v>
                </c:pt>
                <c:pt idx="7">
                  <c:v>7.4896338242674831E-2</c:v>
                </c:pt>
                <c:pt idx="8">
                  <c:v>6.5088393768404904E-2</c:v>
                </c:pt>
                <c:pt idx="9">
                  <c:v>5.5588053017038577E-2</c:v>
                </c:pt>
                <c:pt idx="10">
                  <c:v>5.6573669043716475E-2</c:v>
                </c:pt>
                <c:pt idx="11">
                  <c:v>0.17549840841677414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A2-4291-8179-4B0C90960034}"/>
            </c:ext>
          </c:extLst>
        </c:ser>
        <c:ser>
          <c:idx val="1"/>
          <c:order val="1"/>
          <c:tx>
            <c:strRef>
              <c:f>'Partida 29'!$C$27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29'!$D$25:$O$25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29'!$D$27:$O$27</c:f>
              <c:numCache>
                <c:formatCode>0.0%</c:formatCode>
                <c:ptCount val="12"/>
                <c:pt idx="0">
                  <c:v>4.5857071044580776E-2</c:v>
                </c:pt>
                <c:pt idx="1">
                  <c:v>7.9921513604330585E-2</c:v>
                </c:pt>
                <c:pt idx="2">
                  <c:v>0.13717439423748901</c:v>
                </c:pt>
                <c:pt idx="3">
                  <c:v>7.2538866589701587E-2</c:v>
                </c:pt>
                <c:pt idx="4">
                  <c:v>5.6511295592515033E-2</c:v>
                </c:pt>
                <c:pt idx="5">
                  <c:v>6.4773785837824296E-2</c:v>
                </c:pt>
                <c:pt idx="6">
                  <c:v>7.6502888629789739E-2</c:v>
                </c:pt>
                <c:pt idx="7">
                  <c:v>6.9076216464543885E-2</c:v>
                </c:pt>
                <c:pt idx="8">
                  <c:v>6.014651930510749E-2</c:v>
                </c:pt>
                <c:pt idx="9">
                  <c:v>4.9851262513173289E-2</c:v>
                </c:pt>
                <c:pt idx="10">
                  <c:v>7.318275867085236E-2</c:v>
                </c:pt>
                <c:pt idx="11">
                  <c:v>0.16684786670763763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A2-4291-8179-4B0C90960034}"/>
            </c:ext>
          </c:extLst>
        </c:ser>
        <c:ser>
          <c:idx val="0"/>
          <c:order val="2"/>
          <c:tx>
            <c:strRef>
              <c:f>'Partida 29'!$C$28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52528548123978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0A2-4291-8179-4B0C90960034}"/>
                </c:ext>
              </c:extLst>
            </c:dLbl>
            <c:dLbl>
              <c:idx val="1"/>
              <c:layout>
                <c:manualLayout>
                  <c:x val="1.5361267654630209E-2"/>
                  <c:y val="-7.258802011888365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0A2-4291-8179-4B0C90960034}"/>
                </c:ext>
              </c:extLst>
            </c:dLbl>
            <c:dLbl>
              <c:idx val="2"/>
              <c:layout>
                <c:manualLayout>
                  <c:x val="1.546302094204411E-2"/>
                  <c:y val="3.62940100594418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0A2-4291-8179-4B0C90960034}"/>
                </c:ext>
              </c:extLst>
            </c:dLbl>
            <c:dLbl>
              <c:idx val="3"/>
              <c:layout>
                <c:manualLayout>
                  <c:x val="8.83601196688234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0A2-4291-8179-4B0C90960034}"/>
                </c:ext>
              </c:extLst>
            </c:dLbl>
            <c:dLbl>
              <c:idx val="4"/>
              <c:layout>
                <c:manualLayout>
                  <c:x val="6.525285481239804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0A2-4291-8179-4B0C90960034}"/>
                </c:ext>
              </c:extLst>
            </c:dLbl>
            <c:dLbl>
              <c:idx val="5"/>
              <c:layout>
                <c:manualLayout>
                  <c:x val="1.087547580206626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0A2-4291-8179-4B0C90960034}"/>
                </c:ext>
              </c:extLst>
            </c:dLbl>
            <c:dLbl>
              <c:idx val="6"/>
              <c:layout>
                <c:manualLayout>
                  <c:x val="6.525285481239724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0A2-4291-8179-4B0C909600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29'!$D$28:$L$28</c:f>
              <c:numCache>
                <c:formatCode>0.0%</c:formatCode>
                <c:ptCount val="9"/>
                <c:pt idx="0">
                  <c:v>6.9646111836758742E-2</c:v>
                </c:pt>
                <c:pt idx="1">
                  <c:v>5.983056108391762E-2</c:v>
                </c:pt>
                <c:pt idx="2">
                  <c:v>0.13887111053917356</c:v>
                </c:pt>
                <c:pt idx="3">
                  <c:v>5.0673262663486762E-2</c:v>
                </c:pt>
                <c:pt idx="4">
                  <c:v>5.002137621721383E-2</c:v>
                </c:pt>
                <c:pt idx="5">
                  <c:v>5.1665009361961875E-2</c:v>
                </c:pt>
                <c:pt idx="6">
                  <c:v>8.4079187580167164E-2</c:v>
                </c:pt>
                <c:pt idx="7">
                  <c:v>5.9959157315838923E-2</c:v>
                </c:pt>
                <c:pt idx="8">
                  <c:v>6.7166294575593657E-2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0A2-4291-8179-4B0C9096003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9433472"/>
        <c:axId val="139435008"/>
      </c:barChart>
      <c:catAx>
        <c:axId val="139433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5008"/>
        <c:crosses val="autoZero"/>
        <c:auto val="1"/>
        <c:lblAlgn val="ctr"/>
        <c:lblOffset val="100"/>
        <c:noMultiLvlLbl val="0"/>
      </c:catAx>
      <c:valAx>
        <c:axId val="13943500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3472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2018 - 2019 - 2020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6700803484276066E-2"/>
          <c:y val="0.1257142677573492"/>
          <c:w val="0.88341519176235084"/>
          <c:h val="0.57204384137070852"/>
        </c:manualLayout>
      </c:layout>
      <c:lineChart>
        <c:grouping val="standard"/>
        <c:varyColors val="0"/>
        <c:ser>
          <c:idx val="2"/>
          <c:order val="0"/>
          <c:tx>
            <c:strRef>
              <c:f>'Partida 29'!$C$20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29'!$D$19:$O$19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29'!$D$20:$O$20</c:f>
              <c:numCache>
                <c:formatCode>0.0%</c:formatCode>
                <c:ptCount val="12"/>
                <c:pt idx="0">
                  <c:v>4.4220323153200625E-2</c:v>
                </c:pt>
                <c:pt idx="1">
                  <c:v>0.18886700218827912</c:v>
                </c:pt>
                <c:pt idx="2">
                  <c:v>0.26685721697225184</c:v>
                </c:pt>
                <c:pt idx="3">
                  <c:v>0.31161146679225926</c:v>
                </c:pt>
                <c:pt idx="4">
                  <c:v>0.35443090023315321</c:v>
                </c:pt>
                <c:pt idx="5">
                  <c:v>0.41461100354722663</c:v>
                </c:pt>
                <c:pt idx="6">
                  <c:v>0.48257336777887005</c:v>
                </c:pt>
                <c:pt idx="7">
                  <c:v>0.55631921262213024</c:v>
                </c:pt>
                <c:pt idx="8">
                  <c:v>0.62140760639053516</c:v>
                </c:pt>
                <c:pt idx="9">
                  <c:v>0.6767762912300036</c:v>
                </c:pt>
                <c:pt idx="10">
                  <c:v>0.68597713979397645</c:v>
                </c:pt>
                <c:pt idx="11">
                  <c:v>0.87045696073867651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7DC-4939-B841-CD1CFF55B124}"/>
            </c:ext>
          </c:extLst>
        </c:ser>
        <c:ser>
          <c:idx val="1"/>
          <c:order val="1"/>
          <c:tx>
            <c:strRef>
              <c:f>'Partida 29'!$C$21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'Partida 29'!$D$19:$O$19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29'!$D$21:$O$21</c:f>
              <c:numCache>
                <c:formatCode>0.0%</c:formatCode>
                <c:ptCount val="12"/>
                <c:pt idx="0">
                  <c:v>4.5857071044580776E-2</c:v>
                </c:pt>
                <c:pt idx="1">
                  <c:v>0.12577858464891137</c:v>
                </c:pt>
                <c:pt idx="2">
                  <c:v>0.26048616862761192</c:v>
                </c:pt>
                <c:pt idx="3">
                  <c:v>0.3327555477648913</c:v>
                </c:pt>
                <c:pt idx="4">
                  <c:v>0.3890051871839908</c:v>
                </c:pt>
                <c:pt idx="5">
                  <c:v>0.45367588589596824</c:v>
                </c:pt>
                <c:pt idx="6">
                  <c:v>0.52656162063434608</c:v>
                </c:pt>
                <c:pt idx="7">
                  <c:v>0.59552774774358397</c:v>
                </c:pt>
                <c:pt idx="8">
                  <c:v>0.65567426704869147</c:v>
                </c:pt>
                <c:pt idx="9">
                  <c:v>0.70552552956186476</c:v>
                </c:pt>
                <c:pt idx="10">
                  <c:v>0.77732792109935456</c:v>
                </c:pt>
                <c:pt idx="11">
                  <c:v>0.96752980970302327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7DC-4939-B841-CD1CFF55B124}"/>
            </c:ext>
          </c:extLst>
        </c:ser>
        <c:ser>
          <c:idx val="0"/>
          <c:order val="2"/>
          <c:tx>
            <c:strRef>
              <c:f>'Partida 29'!$C$22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rgbClr val="C0504D"/>
              </a:solidFill>
              <a:round/>
            </a:ln>
            <a:effectLst>
              <a:outerShdw blurRad="40000" dist="23000" dir="5400000" rotWithShape="0">
                <a:sysClr val="windowText" lastClr="000000">
                  <a:alpha val="35000"/>
                </a:sys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4.6396011091203913E-2"/>
                  <c:y val="-3.9909291351539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7DC-4939-B841-CD1CFF55B124}"/>
                </c:ext>
              </c:extLst>
            </c:dLbl>
            <c:dLbl>
              <c:idx val="1"/>
              <c:layout>
                <c:manualLayout>
                  <c:x val="-3.3140007922288509E-2"/>
                  <c:y val="2.9024939164755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7DC-4939-B841-CD1CFF55B124}"/>
                </c:ext>
              </c:extLst>
            </c:dLbl>
            <c:dLbl>
              <c:idx val="2"/>
              <c:layout>
                <c:manualLayout>
                  <c:x val="-4.4186677229718009E-2"/>
                  <c:y val="-2.9024939164756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7DC-4939-B841-CD1CFF55B124}"/>
                </c:ext>
              </c:extLst>
            </c:dLbl>
            <c:dLbl>
              <c:idx val="3"/>
              <c:layout>
                <c:manualLayout>
                  <c:x val="-4.6396011091203913E-2"/>
                  <c:y val="-2.539682176916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7DC-4939-B841-CD1CFF55B124}"/>
                </c:ext>
              </c:extLst>
            </c:dLbl>
            <c:dLbl>
              <c:idx val="4"/>
              <c:layout>
                <c:manualLayout>
                  <c:x val="-4.1977343368232188E-2"/>
                  <c:y val="-3.62811739559449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7DC-4939-B841-CD1CFF55B124}"/>
                </c:ext>
              </c:extLst>
            </c:dLbl>
            <c:dLbl>
              <c:idx val="5"/>
              <c:layout>
                <c:manualLayout>
                  <c:x val="-4.1977343368232112E-2"/>
                  <c:y val="-3.2653056560350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7DC-4939-B841-CD1CFF55B124}"/>
                </c:ext>
              </c:extLst>
            </c:dLbl>
            <c:dLbl>
              <c:idx val="6"/>
              <c:layout>
                <c:manualLayout>
                  <c:x val="-6.6280015844577017E-2"/>
                  <c:y val="-2.9024939164755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7DC-4939-B841-CD1CFF55B124}"/>
                </c:ext>
              </c:extLst>
            </c:dLbl>
            <c:dLbl>
              <c:idx val="7"/>
              <c:layout>
                <c:manualLayout>
                  <c:x val="-3.9768009506746291E-2"/>
                  <c:y val="-1.45124695823779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7DC-4939-B841-CD1CFF55B124}"/>
                </c:ext>
              </c:extLst>
            </c:dLbl>
            <c:dLbl>
              <c:idx val="8"/>
              <c:layout>
                <c:manualLayout>
                  <c:x val="-2.6512006337830806E-2"/>
                  <c:y val="-2.1768704373566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7DC-4939-B841-CD1CFF55B124}"/>
                </c:ext>
              </c:extLst>
            </c:dLbl>
            <c:dLbl>
              <c:idx val="9"/>
              <c:layout>
                <c:manualLayout>
                  <c:x val="-4.8605344952689811E-2"/>
                  <c:y val="-1.81405869779725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7DC-4939-B841-CD1CFF55B1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29'!$D$22:$L$22</c:f>
              <c:numCache>
                <c:formatCode>0.0%</c:formatCode>
                <c:ptCount val="9"/>
                <c:pt idx="0">
                  <c:v>6.9646111836758742E-2</c:v>
                </c:pt>
                <c:pt idx="1">
                  <c:v>0.12947667292067636</c:v>
                </c:pt>
                <c:pt idx="2">
                  <c:v>0.26610432265078637</c:v>
                </c:pt>
                <c:pt idx="3">
                  <c:v>0.31987672534576783</c:v>
                </c:pt>
                <c:pt idx="4">
                  <c:v>0.3992652242505364</c:v>
                </c:pt>
                <c:pt idx="5">
                  <c:v>0.45093023361249823</c:v>
                </c:pt>
                <c:pt idx="6">
                  <c:v>0.53937400946041036</c:v>
                </c:pt>
                <c:pt idx="7">
                  <c:v>0.59933316677624926</c:v>
                </c:pt>
                <c:pt idx="8">
                  <c:v>0.66519525941704938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07DC-4939-B841-CD1CFF55B1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191232"/>
        <c:axId val="142205312"/>
      </c:lineChart>
      <c:catAx>
        <c:axId val="142191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205312"/>
        <c:crosses val="autoZero"/>
        <c:auto val="1"/>
        <c:lblAlgn val="ctr"/>
        <c:lblOffset val="100"/>
        <c:noMultiLvlLbl val="0"/>
      </c:catAx>
      <c:valAx>
        <c:axId val="1422053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19123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D4DEC-61F1-414F-88E2-A20A5E2A0AB2}" type="datetimeFigureOut">
              <a:rPr lang="es-CL" smtClean="0"/>
              <a:t>14-12-2020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58E5D-982C-4964-BCA6-92D5A4FE39C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331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76966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8599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148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3668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4500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14-12-2020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7028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14-12-2020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5511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14-12-2020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288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14-12-2020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4258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14-12-2020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0504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14-12-2020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5625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818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10078" y="1988840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SEPTIEMBRE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29: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LAS CULTURAS, LAS ARTES Y EL PATRIMONIO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000" dirty="0"/>
              <a:t>Valparaíso, octubre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4771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0856" y="710917"/>
            <a:ext cx="8053591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02. PROGRAMA 01: SUBSECRETARÍA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0856" y="1533500"/>
            <a:ext cx="8053591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3BD28BB-B2D1-45CD-9E35-901EE93DE4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1612006"/>
              </p:ext>
            </p:extLst>
          </p:nvPr>
        </p:nvGraphicFramePr>
        <p:xfrm>
          <a:off x="541156" y="1884578"/>
          <a:ext cx="8061688" cy="2559364"/>
        </p:xfrm>
        <a:graphic>
          <a:graphicData uri="http://schemas.openxmlformats.org/drawingml/2006/table">
            <a:tbl>
              <a:tblPr/>
              <a:tblGrid>
                <a:gridCol w="270164">
                  <a:extLst>
                    <a:ext uri="{9D8B030D-6E8A-4147-A177-3AD203B41FA5}">
                      <a16:colId xmlns:a16="http://schemas.microsoft.com/office/drawing/2014/main" val="3638420254"/>
                    </a:ext>
                  </a:extLst>
                </a:gridCol>
                <a:gridCol w="270164">
                  <a:extLst>
                    <a:ext uri="{9D8B030D-6E8A-4147-A177-3AD203B41FA5}">
                      <a16:colId xmlns:a16="http://schemas.microsoft.com/office/drawing/2014/main" val="3328626822"/>
                    </a:ext>
                  </a:extLst>
                </a:gridCol>
                <a:gridCol w="270164">
                  <a:extLst>
                    <a:ext uri="{9D8B030D-6E8A-4147-A177-3AD203B41FA5}">
                      <a16:colId xmlns:a16="http://schemas.microsoft.com/office/drawing/2014/main" val="3144706738"/>
                    </a:ext>
                  </a:extLst>
                </a:gridCol>
                <a:gridCol w="3047447">
                  <a:extLst>
                    <a:ext uri="{9D8B030D-6E8A-4147-A177-3AD203B41FA5}">
                      <a16:colId xmlns:a16="http://schemas.microsoft.com/office/drawing/2014/main" val="1031445201"/>
                    </a:ext>
                  </a:extLst>
                </a:gridCol>
                <a:gridCol w="724039">
                  <a:extLst>
                    <a:ext uri="{9D8B030D-6E8A-4147-A177-3AD203B41FA5}">
                      <a16:colId xmlns:a16="http://schemas.microsoft.com/office/drawing/2014/main" val="3584499151"/>
                    </a:ext>
                  </a:extLst>
                </a:gridCol>
                <a:gridCol w="724039">
                  <a:extLst>
                    <a:ext uri="{9D8B030D-6E8A-4147-A177-3AD203B41FA5}">
                      <a16:colId xmlns:a16="http://schemas.microsoft.com/office/drawing/2014/main" val="3396920574"/>
                    </a:ext>
                  </a:extLst>
                </a:gridCol>
                <a:gridCol w="724039">
                  <a:extLst>
                    <a:ext uri="{9D8B030D-6E8A-4147-A177-3AD203B41FA5}">
                      <a16:colId xmlns:a16="http://schemas.microsoft.com/office/drawing/2014/main" val="1703752587"/>
                    </a:ext>
                  </a:extLst>
                </a:gridCol>
                <a:gridCol w="724039">
                  <a:extLst>
                    <a:ext uri="{9D8B030D-6E8A-4147-A177-3AD203B41FA5}">
                      <a16:colId xmlns:a16="http://schemas.microsoft.com/office/drawing/2014/main" val="2990060043"/>
                    </a:ext>
                  </a:extLst>
                </a:gridCol>
                <a:gridCol w="659200">
                  <a:extLst>
                    <a:ext uri="{9D8B030D-6E8A-4147-A177-3AD203B41FA5}">
                      <a16:colId xmlns:a16="http://schemas.microsoft.com/office/drawing/2014/main" val="2612552703"/>
                    </a:ext>
                  </a:extLst>
                </a:gridCol>
                <a:gridCol w="648393">
                  <a:extLst>
                    <a:ext uri="{9D8B030D-6E8A-4147-A177-3AD203B41FA5}">
                      <a16:colId xmlns:a16="http://schemas.microsoft.com/office/drawing/2014/main" val="2332455955"/>
                    </a:ext>
                  </a:extLst>
                </a:gridCol>
              </a:tblGrid>
              <a:tr h="1256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0282227"/>
                  </a:ext>
                </a:extLst>
              </a:tr>
              <a:tr h="3846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1555466"/>
                  </a:ext>
                </a:extLst>
              </a:tr>
              <a:tr h="1648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2.104.377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1.884.673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-219.704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1.004.104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193329"/>
                  </a:ext>
                </a:extLst>
              </a:tr>
              <a:tr h="125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1.201.803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-51.933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823.695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615024"/>
                  </a:ext>
                </a:extLst>
              </a:tr>
              <a:tr h="125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759.234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569.114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-190.120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150.357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0268609"/>
                  </a:ext>
                </a:extLst>
              </a:tr>
              <a:tr h="125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992633"/>
                  </a:ext>
                </a:extLst>
              </a:tr>
              <a:tr h="125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905848"/>
                  </a:ext>
                </a:extLst>
              </a:tr>
              <a:tr h="125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Ministerio de Relaciones Exteriores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299630"/>
                  </a:ext>
                </a:extLst>
              </a:tr>
              <a:tr h="125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533918"/>
                  </a:ext>
                </a:extLst>
              </a:tr>
              <a:tr h="125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3591533"/>
                  </a:ext>
                </a:extLst>
              </a:tr>
              <a:tr h="125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93.440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89.440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50697"/>
                  </a:ext>
                </a:extLst>
              </a:tr>
              <a:tr h="125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1709614"/>
                  </a:ext>
                </a:extLst>
              </a:tr>
              <a:tr h="125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235948"/>
                  </a:ext>
                </a:extLst>
              </a:tr>
              <a:tr h="125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976108"/>
                  </a:ext>
                </a:extLst>
              </a:tr>
              <a:tr h="125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69.318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67.318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072218"/>
                  </a:ext>
                </a:extLst>
              </a:tr>
              <a:tr h="125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688032"/>
                  </a:ext>
                </a:extLst>
              </a:tr>
              <a:tr h="125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933542"/>
                  </a:ext>
                </a:extLst>
              </a:tr>
              <a:tr h="125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9905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4895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2965" y="660037"/>
            <a:ext cx="81014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498046" y="1248543"/>
            <a:ext cx="811637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FCB2041-0090-4DC8-8257-E15895A50F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7548305"/>
              </p:ext>
            </p:extLst>
          </p:nvPr>
        </p:nvGraphicFramePr>
        <p:xfrm>
          <a:off x="498044" y="1613669"/>
          <a:ext cx="8116369" cy="4365731"/>
        </p:xfrm>
        <a:graphic>
          <a:graphicData uri="http://schemas.openxmlformats.org/drawingml/2006/table">
            <a:tbl>
              <a:tblPr/>
              <a:tblGrid>
                <a:gridCol w="271996">
                  <a:extLst>
                    <a:ext uri="{9D8B030D-6E8A-4147-A177-3AD203B41FA5}">
                      <a16:colId xmlns:a16="http://schemas.microsoft.com/office/drawing/2014/main" val="3319767509"/>
                    </a:ext>
                  </a:extLst>
                </a:gridCol>
                <a:gridCol w="271996">
                  <a:extLst>
                    <a:ext uri="{9D8B030D-6E8A-4147-A177-3AD203B41FA5}">
                      <a16:colId xmlns:a16="http://schemas.microsoft.com/office/drawing/2014/main" val="1749933852"/>
                    </a:ext>
                  </a:extLst>
                </a:gridCol>
                <a:gridCol w="271996">
                  <a:extLst>
                    <a:ext uri="{9D8B030D-6E8A-4147-A177-3AD203B41FA5}">
                      <a16:colId xmlns:a16="http://schemas.microsoft.com/office/drawing/2014/main" val="1495905486"/>
                    </a:ext>
                  </a:extLst>
                </a:gridCol>
                <a:gridCol w="3068119">
                  <a:extLst>
                    <a:ext uri="{9D8B030D-6E8A-4147-A177-3AD203B41FA5}">
                      <a16:colId xmlns:a16="http://schemas.microsoft.com/office/drawing/2014/main" val="195082635"/>
                    </a:ext>
                  </a:extLst>
                </a:gridCol>
                <a:gridCol w="728950">
                  <a:extLst>
                    <a:ext uri="{9D8B030D-6E8A-4147-A177-3AD203B41FA5}">
                      <a16:colId xmlns:a16="http://schemas.microsoft.com/office/drawing/2014/main" val="502978199"/>
                    </a:ext>
                  </a:extLst>
                </a:gridCol>
                <a:gridCol w="728950">
                  <a:extLst>
                    <a:ext uri="{9D8B030D-6E8A-4147-A177-3AD203B41FA5}">
                      <a16:colId xmlns:a16="http://schemas.microsoft.com/office/drawing/2014/main" val="915122403"/>
                    </a:ext>
                  </a:extLst>
                </a:gridCol>
                <a:gridCol w="728950">
                  <a:extLst>
                    <a:ext uri="{9D8B030D-6E8A-4147-A177-3AD203B41FA5}">
                      <a16:colId xmlns:a16="http://schemas.microsoft.com/office/drawing/2014/main" val="3053197607"/>
                    </a:ext>
                  </a:extLst>
                </a:gridCol>
                <a:gridCol w="728950">
                  <a:extLst>
                    <a:ext uri="{9D8B030D-6E8A-4147-A177-3AD203B41FA5}">
                      <a16:colId xmlns:a16="http://schemas.microsoft.com/office/drawing/2014/main" val="847543454"/>
                    </a:ext>
                  </a:extLst>
                </a:gridCol>
                <a:gridCol w="663671">
                  <a:extLst>
                    <a:ext uri="{9D8B030D-6E8A-4147-A177-3AD203B41FA5}">
                      <a16:colId xmlns:a16="http://schemas.microsoft.com/office/drawing/2014/main" val="1161600922"/>
                    </a:ext>
                  </a:extLst>
                </a:gridCol>
                <a:gridCol w="652791">
                  <a:extLst>
                    <a:ext uri="{9D8B030D-6E8A-4147-A177-3AD203B41FA5}">
                      <a16:colId xmlns:a16="http://schemas.microsoft.com/office/drawing/2014/main" val="3530990582"/>
                    </a:ext>
                  </a:extLst>
                </a:gridCol>
              </a:tblGrid>
              <a:tr h="1270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3438171"/>
                  </a:ext>
                </a:extLst>
              </a:tr>
              <a:tr h="3889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464555"/>
                  </a:ext>
                </a:extLst>
              </a:tr>
              <a:tr h="1666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57.514.894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49.735.750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-7.779.144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33.770.937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496304"/>
                  </a:ext>
                </a:extLst>
              </a:tr>
              <a:tr h="127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27.936.140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27.065.613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-870.527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21.770.140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780391"/>
                  </a:ext>
                </a:extLst>
              </a:tr>
              <a:tr h="127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8.835.947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8.116.172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-719.775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4.192.848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1699977"/>
                  </a:ext>
                </a:extLst>
              </a:tr>
              <a:tr h="127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198.485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198.485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198.485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2849244"/>
                  </a:ext>
                </a:extLst>
              </a:tr>
              <a:tr h="127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198.485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198.485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198.485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0806724"/>
                  </a:ext>
                </a:extLst>
              </a:tr>
              <a:tr h="127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9.241.985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8.086.985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-1.155.000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4.793.522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4410759"/>
                  </a:ext>
                </a:extLst>
              </a:tr>
              <a:tr h="127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3.825.159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3.795.159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3.009.557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3761929"/>
                  </a:ext>
                </a:extLst>
              </a:tr>
              <a:tr h="127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1.741.442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1.791.442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1.687.163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850616"/>
                  </a:ext>
                </a:extLst>
              </a:tr>
              <a:tr h="127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Museo San Francisco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69.553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69.553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69.552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663396"/>
                  </a:ext>
                </a:extLst>
              </a:tr>
              <a:tr h="127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Museo de la Memoria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1.832.851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1.832.851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1.221.900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082606"/>
                  </a:ext>
                </a:extLst>
              </a:tr>
              <a:tr h="127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Sitios Patrimonio Mundial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181.313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101.313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30.942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344410"/>
                  </a:ext>
                </a:extLst>
              </a:tr>
              <a:tr h="127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Salvador Allende -  Fortalecimiento Archivo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338580"/>
                  </a:ext>
                </a:extLst>
              </a:tr>
              <a:tr h="127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5.323.454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4.198.454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-1.125.000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1.750.038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0595123"/>
                  </a:ext>
                </a:extLst>
              </a:tr>
              <a:tr h="127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Acciones culturales complementarias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2.827.529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2.202.529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-625.000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932.244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983823"/>
                  </a:ext>
                </a:extLst>
              </a:tr>
              <a:tr h="127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del Patrimonio Mundial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126.018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114.018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34.851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304167"/>
                  </a:ext>
                </a:extLst>
              </a:tr>
              <a:tr h="127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del Patrimonio Nacional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394.770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196.770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-198.000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112.556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19371"/>
                  </a:ext>
                </a:extLst>
              </a:tr>
              <a:tr h="127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Patrimonio Material e Inmaterial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569.925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429.925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104.452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2855162"/>
                  </a:ext>
                </a:extLst>
              </a:tr>
              <a:tr h="127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Difusión del Arte y las Culturas de Pueblos Indígenas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920.735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770.735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298.020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9851042"/>
                  </a:ext>
                </a:extLst>
              </a:tr>
              <a:tr h="127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Sector Público, Archivo Nacional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484.477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484.477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267.915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2014126"/>
                  </a:ext>
                </a:extLst>
              </a:tr>
              <a:tr h="127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93.372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93.372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33.927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172931"/>
                  </a:ext>
                </a:extLst>
              </a:tr>
              <a:tr h="127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93.372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93.372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33.927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6464084"/>
                  </a:ext>
                </a:extLst>
              </a:tr>
              <a:tr h="127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18.385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18.385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7556495"/>
                  </a:ext>
                </a:extLst>
              </a:tr>
              <a:tr h="127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18.385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18.385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8664584"/>
                  </a:ext>
                </a:extLst>
              </a:tr>
              <a:tr h="127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04281"/>
                  </a:ext>
                </a:extLst>
              </a:tr>
              <a:tr h="127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2.684.874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1.351.412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-1.333.462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678.221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998905"/>
                  </a:ext>
                </a:extLst>
              </a:tr>
              <a:tr h="127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48.506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33.955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-14.551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16.978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645166"/>
                  </a:ext>
                </a:extLst>
              </a:tr>
              <a:tr h="127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2.361.516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1.125.061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-1.236.455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513.015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5912641"/>
                  </a:ext>
                </a:extLst>
              </a:tr>
              <a:tr h="127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50.274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-21.546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441301"/>
                  </a:ext>
                </a:extLst>
              </a:tr>
              <a:tr h="127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110.692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77.484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-33.208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75.689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9251937"/>
                  </a:ext>
                </a:extLst>
              </a:tr>
              <a:tr h="127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64.638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-27.702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62.459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066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5265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7109" y="847140"/>
            <a:ext cx="8037395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567108" y="1689235"/>
            <a:ext cx="803733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AA1028D-10C2-433C-8972-6B8B8689DE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977497"/>
              </p:ext>
            </p:extLst>
          </p:nvPr>
        </p:nvGraphicFramePr>
        <p:xfrm>
          <a:off x="567108" y="2043603"/>
          <a:ext cx="8007344" cy="2206706"/>
        </p:xfrm>
        <a:graphic>
          <a:graphicData uri="http://schemas.openxmlformats.org/drawingml/2006/table">
            <a:tbl>
              <a:tblPr/>
              <a:tblGrid>
                <a:gridCol w="268343">
                  <a:extLst>
                    <a:ext uri="{9D8B030D-6E8A-4147-A177-3AD203B41FA5}">
                      <a16:colId xmlns:a16="http://schemas.microsoft.com/office/drawing/2014/main" val="2114567020"/>
                    </a:ext>
                  </a:extLst>
                </a:gridCol>
                <a:gridCol w="268343">
                  <a:extLst>
                    <a:ext uri="{9D8B030D-6E8A-4147-A177-3AD203B41FA5}">
                      <a16:colId xmlns:a16="http://schemas.microsoft.com/office/drawing/2014/main" val="3770933363"/>
                    </a:ext>
                  </a:extLst>
                </a:gridCol>
                <a:gridCol w="268343">
                  <a:extLst>
                    <a:ext uri="{9D8B030D-6E8A-4147-A177-3AD203B41FA5}">
                      <a16:colId xmlns:a16="http://schemas.microsoft.com/office/drawing/2014/main" val="940583047"/>
                    </a:ext>
                  </a:extLst>
                </a:gridCol>
                <a:gridCol w="3026905">
                  <a:extLst>
                    <a:ext uri="{9D8B030D-6E8A-4147-A177-3AD203B41FA5}">
                      <a16:colId xmlns:a16="http://schemas.microsoft.com/office/drawing/2014/main" val="3661500374"/>
                    </a:ext>
                  </a:extLst>
                </a:gridCol>
                <a:gridCol w="719158">
                  <a:extLst>
                    <a:ext uri="{9D8B030D-6E8A-4147-A177-3AD203B41FA5}">
                      <a16:colId xmlns:a16="http://schemas.microsoft.com/office/drawing/2014/main" val="2917638409"/>
                    </a:ext>
                  </a:extLst>
                </a:gridCol>
                <a:gridCol w="719158">
                  <a:extLst>
                    <a:ext uri="{9D8B030D-6E8A-4147-A177-3AD203B41FA5}">
                      <a16:colId xmlns:a16="http://schemas.microsoft.com/office/drawing/2014/main" val="534861673"/>
                    </a:ext>
                  </a:extLst>
                </a:gridCol>
                <a:gridCol w="719158">
                  <a:extLst>
                    <a:ext uri="{9D8B030D-6E8A-4147-A177-3AD203B41FA5}">
                      <a16:colId xmlns:a16="http://schemas.microsoft.com/office/drawing/2014/main" val="1130340564"/>
                    </a:ext>
                  </a:extLst>
                </a:gridCol>
                <a:gridCol w="719158">
                  <a:extLst>
                    <a:ext uri="{9D8B030D-6E8A-4147-A177-3AD203B41FA5}">
                      <a16:colId xmlns:a16="http://schemas.microsoft.com/office/drawing/2014/main" val="1041109242"/>
                    </a:ext>
                  </a:extLst>
                </a:gridCol>
                <a:gridCol w="654756">
                  <a:extLst>
                    <a:ext uri="{9D8B030D-6E8A-4147-A177-3AD203B41FA5}">
                      <a16:colId xmlns:a16="http://schemas.microsoft.com/office/drawing/2014/main" val="3462398858"/>
                    </a:ext>
                  </a:extLst>
                </a:gridCol>
                <a:gridCol w="644022">
                  <a:extLst>
                    <a:ext uri="{9D8B030D-6E8A-4147-A177-3AD203B41FA5}">
                      <a16:colId xmlns:a16="http://schemas.microsoft.com/office/drawing/2014/main" val="1271757447"/>
                    </a:ext>
                  </a:extLst>
                </a:gridCol>
              </a:tblGrid>
              <a:tr h="1303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3843591"/>
                  </a:ext>
                </a:extLst>
              </a:tr>
              <a:tr h="3820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635016"/>
                  </a:ext>
                </a:extLst>
              </a:tr>
              <a:tr h="130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2.825.485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1.852.525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-972.960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137.198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781465"/>
                  </a:ext>
                </a:extLst>
              </a:tr>
              <a:tr h="130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2.825.485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1.852.525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-972.960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137.198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542076"/>
                  </a:ext>
                </a:extLst>
              </a:tr>
              <a:tr h="130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3.833.078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1.658.740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-2.174.338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613.082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677802"/>
                  </a:ext>
                </a:extLst>
              </a:tr>
              <a:tr h="130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581.229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703.841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122.612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129.657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439125"/>
                  </a:ext>
                </a:extLst>
              </a:tr>
              <a:tr h="130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581.229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465.229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197842"/>
                  </a:ext>
                </a:extLst>
              </a:tr>
              <a:tr h="130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238.612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238.612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129.657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96249"/>
                  </a:ext>
                </a:extLst>
              </a:tr>
              <a:tr h="130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3.251.849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954.899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-2.296.950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483.425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337941"/>
                  </a:ext>
                </a:extLst>
              </a:tr>
              <a:tr h="130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Mejoramiento Integral de Bibliotecas Públicas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623.421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483.421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483.421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599707"/>
                  </a:ext>
                </a:extLst>
              </a:tr>
              <a:tr h="130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591.718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471.478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-120.240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442645"/>
                  </a:ext>
                </a:extLst>
              </a:tr>
              <a:tr h="130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2.036.710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-2.036.710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028854"/>
                  </a:ext>
                </a:extLst>
              </a:tr>
              <a:tr h="130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1.386.433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1.385.433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1.386.432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138643,2%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912859"/>
                  </a:ext>
                </a:extLst>
              </a:tr>
              <a:tr h="130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1.386.433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1.385.433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1.386.432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138643,2%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70373"/>
                  </a:ext>
                </a:extLst>
              </a:tr>
              <a:tr h="130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-2.137.000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1660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42787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8175" y="781032"/>
            <a:ext cx="8087649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02: RED DE BIBLIOTECAS PÚBLICAS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2559" y="1637375"/>
            <a:ext cx="8070457" cy="28803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67684DC-4A5A-4C04-A878-5197A44F33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0962228"/>
              </p:ext>
            </p:extLst>
          </p:nvPr>
        </p:nvGraphicFramePr>
        <p:xfrm>
          <a:off x="522559" y="2005992"/>
          <a:ext cx="8070459" cy="2278512"/>
        </p:xfrm>
        <a:graphic>
          <a:graphicData uri="http://schemas.openxmlformats.org/drawingml/2006/table">
            <a:tbl>
              <a:tblPr/>
              <a:tblGrid>
                <a:gridCol w="270458">
                  <a:extLst>
                    <a:ext uri="{9D8B030D-6E8A-4147-A177-3AD203B41FA5}">
                      <a16:colId xmlns:a16="http://schemas.microsoft.com/office/drawing/2014/main" val="98509395"/>
                    </a:ext>
                  </a:extLst>
                </a:gridCol>
                <a:gridCol w="270458">
                  <a:extLst>
                    <a:ext uri="{9D8B030D-6E8A-4147-A177-3AD203B41FA5}">
                      <a16:colId xmlns:a16="http://schemas.microsoft.com/office/drawing/2014/main" val="1669037114"/>
                    </a:ext>
                  </a:extLst>
                </a:gridCol>
                <a:gridCol w="270458">
                  <a:extLst>
                    <a:ext uri="{9D8B030D-6E8A-4147-A177-3AD203B41FA5}">
                      <a16:colId xmlns:a16="http://schemas.microsoft.com/office/drawing/2014/main" val="4083992841"/>
                    </a:ext>
                  </a:extLst>
                </a:gridCol>
                <a:gridCol w="3050762">
                  <a:extLst>
                    <a:ext uri="{9D8B030D-6E8A-4147-A177-3AD203B41FA5}">
                      <a16:colId xmlns:a16="http://schemas.microsoft.com/office/drawing/2014/main" val="3455077097"/>
                    </a:ext>
                  </a:extLst>
                </a:gridCol>
                <a:gridCol w="724827">
                  <a:extLst>
                    <a:ext uri="{9D8B030D-6E8A-4147-A177-3AD203B41FA5}">
                      <a16:colId xmlns:a16="http://schemas.microsoft.com/office/drawing/2014/main" val="1050639314"/>
                    </a:ext>
                  </a:extLst>
                </a:gridCol>
                <a:gridCol w="724827">
                  <a:extLst>
                    <a:ext uri="{9D8B030D-6E8A-4147-A177-3AD203B41FA5}">
                      <a16:colId xmlns:a16="http://schemas.microsoft.com/office/drawing/2014/main" val="3314269031"/>
                    </a:ext>
                  </a:extLst>
                </a:gridCol>
                <a:gridCol w="724827">
                  <a:extLst>
                    <a:ext uri="{9D8B030D-6E8A-4147-A177-3AD203B41FA5}">
                      <a16:colId xmlns:a16="http://schemas.microsoft.com/office/drawing/2014/main" val="820871865"/>
                    </a:ext>
                  </a:extLst>
                </a:gridCol>
                <a:gridCol w="724827">
                  <a:extLst>
                    <a:ext uri="{9D8B030D-6E8A-4147-A177-3AD203B41FA5}">
                      <a16:colId xmlns:a16="http://schemas.microsoft.com/office/drawing/2014/main" val="803619467"/>
                    </a:ext>
                  </a:extLst>
                </a:gridCol>
                <a:gridCol w="659917">
                  <a:extLst>
                    <a:ext uri="{9D8B030D-6E8A-4147-A177-3AD203B41FA5}">
                      <a16:colId xmlns:a16="http://schemas.microsoft.com/office/drawing/2014/main" val="301587204"/>
                    </a:ext>
                  </a:extLst>
                </a:gridCol>
                <a:gridCol w="649098">
                  <a:extLst>
                    <a:ext uri="{9D8B030D-6E8A-4147-A177-3AD203B41FA5}">
                      <a16:colId xmlns:a16="http://schemas.microsoft.com/office/drawing/2014/main" val="1221062288"/>
                    </a:ext>
                  </a:extLst>
                </a:gridCol>
              </a:tblGrid>
              <a:tr h="1319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003108"/>
                  </a:ext>
                </a:extLst>
              </a:tr>
              <a:tr h="3946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156167"/>
                  </a:ext>
                </a:extLst>
              </a:tr>
              <a:tr h="1691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7.003.102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6.315.180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-687.922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4.285.131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754434"/>
                  </a:ext>
                </a:extLst>
              </a:tr>
              <a:tr h="131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1.460.868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1.399.432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-61.436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1.038.601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390849"/>
                  </a:ext>
                </a:extLst>
              </a:tr>
              <a:tr h="131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5.402.418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-540.418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3.210.404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007110"/>
                  </a:ext>
                </a:extLst>
              </a:tr>
              <a:tr h="131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2183040"/>
                  </a:ext>
                </a:extLst>
              </a:tr>
              <a:tr h="131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774565"/>
                  </a:ext>
                </a:extLst>
              </a:tr>
              <a:tr h="131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136.486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-86.068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643220"/>
                  </a:ext>
                </a:extLst>
              </a:tr>
              <a:tr h="131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-54.690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303168"/>
                  </a:ext>
                </a:extLst>
              </a:tr>
              <a:tr h="131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3446411"/>
                  </a:ext>
                </a:extLst>
              </a:tr>
              <a:tr h="131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-21.369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139247"/>
                  </a:ext>
                </a:extLst>
              </a:tr>
              <a:tr h="131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-7.890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4957628"/>
                  </a:ext>
                </a:extLst>
              </a:tr>
              <a:tr h="131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2282931"/>
                  </a:ext>
                </a:extLst>
              </a:tr>
              <a:tr h="131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523397"/>
                  </a:ext>
                </a:extLst>
              </a:tr>
              <a:tr h="131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78063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23902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7109" y="741453"/>
            <a:ext cx="8037339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03: CONSEJO DE MONUMENTOS NACIONALES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7109" y="1569481"/>
            <a:ext cx="7886702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EF8AB8F-468F-4421-B6ED-01B512112D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465807"/>
              </p:ext>
            </p:extLst>
          </p:nvPr>
        </p:nvGraphicFramePr>
        <p:xfrm>
          <a:off x="567110" y="1934606"/>
          <a:ext cx="8009781" cy="1835539"/>
        </p:xfrm>
        <a:graphic>
          <a:graphicData uri="http://schemas.openxmlformats.org/drawingml/2006/table">
            <a:tbl>
              <a:tblPr/>
              <a:tblGrid>
                <a:gridCol w="268425">
                  <a:extLst>
                    <a:ext uri="{9D8B030D-6E8A-4147-A177-3AD203B41FA5}">
                      <a16:colId xmlns:a16="http://schemas.microsoft.com/office/drawing/2014/main" val="1824792152"/>
                    </a:ext>
                  </a:extLst>
                </a:gridCol>
                <a:gridCol w="268425">
                  <a:extLst>
                    <a:ext uri="{9D8B030D-6E8A-4147-A177-3AD203B41FA5}">
                      <a16:colId xmlns:a16="http://schemas.microsoft.com/office/drawing/2014/main" val="2600164695"/>
                    </a:ext>
                  </a:extLst>
                </a:gridCol>
                <a:gridCol w="268425">
                  <a:extLst>
                    <a:ext uri="{9D8B030D-6E8A-4147-A177-3AD203B41FA5}">
                      <a16:colId xmlns:a16="http://schemas.microsoft.com/office/drawing/2014/main" val="1004428807"/>
                    </a:ext>
                  </a:extLst>
                </a:gridCol>
                <a:gridCol w="3027825">
                  <a:extLst>
                    <a:ext uri="{9D8B030D-6E8A-4147-A177-3AD203B41FA5}">
                      <a16:colId xmlns:a16="http://schemas.microsoft.com/office/drawing/2014/main" val="2422093743"/>
                    </a:ext>
                  </a:extLst>
                </a:gridCol>
                <a:gridCol w="719377">
                  <a:extLst>
                    <a:ext uri="{9D8B030D-6E8A-4147-A177-3AD203B41FA5}">
                      <a16:colId xmlns:a16="http://schemas.microsoft.com/office/drawing/2014/main" val="773502862"/>
                    </a:ext>
                  </a:extLst>
                </a:gridCol>
                <a:gridCol w="719377">
                  <a:extLst>
                    <a:ext uri="{9D8B030D-6E8A-4147-A177-3AD203B41FA5}">
                      <a16:colId xmlns:a16="http://schemas.microsoft.com/office/drawing/2014/main" val="3443944750"/>
                    </a:ext>
                  </a:extLst>
                </a:gridCol>
                <a:gridCol w="719377">
                  <a:extLst>
                    <a:ext uri="{9D8B030D-6E8A-4147-A177-3AD203B41FA5}">
                      <a16:colId xmlns:a16="http://schemas.microsoft.com/office/drawing/2014/main" val="498269901"/>
                    </a:ext>
                  </a:extLst>
                </a:gridCol>
                <a:gridCol w="719377">
                  <a:extLst>
                    <a:ext uri="{9D8B030D-6E8A-4147-A177-3AD203B41FA5}">
                      <a16:colId xmlns:a16="http://schemas.microsoft.com/office/drawing/2014/main" val="4265696383"/>
                    </a:ext>
                  </a:extLst>
                </a:gridCol>
                <a:gridCol w="654955">
                  <a:extLst>
                    <a:ext uri="{9D8B030D-6E8A-4147-A177-3AD203B41FA5}">
                      <a16:colId xmlns:a16="http://schemas.microsoft.com/office/drawing/2014/main" val="2327638022"/>
                    </a:ext>
                  </a:extLst>
                </a:gridCol>
                <a:gridCol w="644218">
                  <a:extLst>
                    <a:ext uri="{9D8B030D-6E8A-4147-A177-3AD203B41FA5}">
                      <a16:colId xmlns:a16="http://schemas.microsoft.com/office/drawing/2014/main" val="3820383538"/>
                    </a:ext>
                  </a:extLst>
                </a:gridCol>
              </a:tblGrid>
              <a:tr h="1256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186992"/>
                  </a:ext>
                </a:extLst>
              </a:tr>
              <a:tr h="3759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294584"/>
                  </a:ext>
                </a:extLst>
              </a:tr>
              <a:tr h="1611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5.777.509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6.101.600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324.091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4.304.637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401745"/>
                  </a:ext>
                </a:extLst>
              </a:tr>
              <a:tr h="125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3.884.813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4.011.784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126.971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2.896.115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7624699"/>
                  </a:ext>
                </a:extLst>
              </a:tr>
              <a:tr h="125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1.788.096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1.637.247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1.010.094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094345"/>
                  </a:ext>
                </a:extLst>
              </a:tr>
              <a:tr h="125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95.720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2053708"/>
                  </a:ext>
                </a:extLst>
              </a:tr>
              <a:tr h="125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711780"/>
                  </a:ext>
                </a:extLst>
              </a:tr>
              <a:tr h="125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290034"/>
                  </a:ext>
                </a:extLst>
              </a:tr>
              <a:tr h="125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157225"/>
                  </a:ext>
                </a:extLst>
              </a:tr>
              <a:tr h="125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35584,9%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869335"/>
                  </a:ext>
                </a:extLst>
              </a:tr>
              <a:tr h="125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35584,9%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4663987"/>
                  </a:ext>
                </a:extLst>
              </a:tr>
              <a:tr h="125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03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629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908720"/>
            <a:ext cx="82630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D62D8A99-DF16-4596-8E96-C639298707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7204744"/>
              </p:ext>
            </p:extLst>
          </p:nvPr>
        </p:nvGraphicFramePr>
        <p:xfrm>
          <a:off x="429036" y="1844824"/>
          <a:ext cx="4086000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2E8823F8-26E4-4935-9C68-757F2C84FD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4550104"/>
              </p:ext>
            </p:extLst>
          </p:nvPr>
        </p:nvGraphicFramePr>
        <p:xfrm>
          <a:off x="4595846" y="1844824"/>
          <a:ext cx="4086000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3885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2" y="764704"/>
            <a:ext cx="809905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MENSUAL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AF9E3CC4-14DC-460C-8B88-8F3E1F55EA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6881196"/>
              </p:ext>
            </p:extLst>
          </p:nvPr>
        </p:nvGraphicFramePr>
        <p:xfrm>
          <a:off x="539552" y="1988840"/>
          <a:ext cx="8099058" cy="3981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7713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2" y="80243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7002AC0F-BA35-4B75-B4C8-AA1BCB7144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6087167"/>
              </p:ext>
            </p:extLst>
          </p:nvPr>
        </p:nvGraphicFramePr>
        <p:xfrm>
          <a:off x="539552" y="1998820"/>
          <a:ext cx="8210798" cy="4054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6935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9171" y="756403"/>
            <a:ext cx="813476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09171" y="1412776"/>
            <a:ext cx="8177630" cy="3738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CBACE898-04C8-4FFC-9022-3304AE7842A4}"/>
              </a:ext>
            </a:extLst>
          </p:cNvPr>
          <p:cNvSpPr txBox="1">
            <a:spLocks/>
          </p:cNvSpPr>
          <p:nvPr/>
        </p:nvSpPr>
        <p:spPr>
          <a:xfrm>
            <a:off x="473787" y="3801893"/>
            <a:ext cx="8161042" cy="52208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A205E5C-E2FC-4B4E-B83C-FE1287857A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403498"/>
              </p:ext>
            </p:extLst>
          </p:nvPr>
        </p:nvGraphicFramePr>
        <p:xfrm>
          <a:off x="518280" y="1684805"/>
          <a:ext cx="8125658" cy="2087209"/>
        </p:xfrm>
        <a:graphic>
          <a:graphicData uri="http://schemas.openxmlformats.org/drawingml/2006/table">
            <a:tbl>
              <a:tblPr/>
              <a:tblGrid>
                <a:gridCol w="291451">
                  <a:extLst>
                    <a:ext uri="{9D8B030D-6E8A-4147-A177-3AD203B41FA5}">
                      <a16:colId xmlns:a16="http://schemas.microsoft.com/office/drawing/2014/main" val="133299936"/>
                    </a:ext>
                  </a:extLst>
                </a:gridCol>
                <a:gridCol w="3287569">
                  <a:extLst>
                    <a:ext uri="{9D8B030D-6E8A-4147-A177-3AD203B41FA5}">
                      <a16:colId xmlns:a16="http://schemas.microsoft.com/office/drawing/2014/main" val="1439451848"/>
                    </a:ext>
                  </a:extLst>
                </a:gridCol>
                <a:gridCol w="781089">
                  <a:extLst>
                    <a:ext uri="{9D8B030D-6E8A-4147-A177-3AD203B41FA5}">
                      <a16:colId xmlns:a16="http://schemas.microsoft.com/office/drawing/2014/main" val="1761613548"/>
                    </a:ext>
                  </a:extLst>
                </a:gridCol>
                <a:gridCol w="781089">
                  <a:extLst>
                    <a:ext uri="{9D8B030D-6E8A-4147-A177-3AD203B41FA5}">
                      <a16:colId xmlns:a16="http://schemas.microsoft.com/office/drawing/2014/main" val="1062329732"/>
                    </a:ext>
                  </a:extLst>
                </a:gridCol>
                <a:gridCol w="781089">
                  <a:extLst>
                    <a:ext uri="{9D8B030D-6E8A-4147-A177-3AD203B41FA5}">
                      <a16:colId xmlns:a16="http://schemas.microsoft.com/office/drawing/2014/main" val="3567752035"/>
                    </a:ext>
                  </a:extLst>
                </a:gridCol>
                <a:gridCol w="781089">
                  <a:extLst>
                    <a:ext uri="{9D8B030D-6E8A-4147-A177-3AD203B41FA5}">
                      <a16:colId xmlns:a16="http://schemas.microsoft.com/office/drawing/2014/main" val="2618176011"/>
                    </a:ext>
                  </a:extLst>
                </a:gridCol>
                <a:gridCol w="711141">
                  <a:extLst>
                    <a:ext uri="{9D8B030D-6E8A-4147-A177-3AD203B41FA5}">
                      <a16:colId xmlns:a16="http://schemas.microsoft.com/office/drawing/2014/main" val="2283264824"/>
                    </a:ext>
                  </a:extLst>
                </a:gridCol>
                <a:gridCol w="711141">
                  <a:extLst>
                    <a:ext uri="{9D8B030D-6E8A-4147-A177-3AD203B41FA5}">
                      <a16:colId xmlns:a16="http://schemas.microsoft.com/office/drawing/2014/main" val="3324348184"/>
                    </a:ext>
                  </a:extLst>
                </a:gridCol>
              </a:tblGrid>
              <a:tr h="1379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5431188"/>
                  </a:ext>
                </a:extLst>
              </a:tr>
              <a:tr h="4226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951494"/>
                  </a:ext>
                </a:extLst>
              </a:tr>
              <a:tr h="14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200.618.493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183.463.597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-17.154.896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122.039.115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7863263"/>
                  </a:ext>
                </a:extLst>
              </a:tr>
              <a:tr h="137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59.647.468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55.411.609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-4.235.859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42.063.460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879506"/>
                  </a:ext>
                </a:extLst>
              </a:tr>
              <a:tr h="137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22.898.160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19.718.243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-3.179.917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10.733.141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799545"/>
                  </a:ext>
                </a:extLst>
              </a:tr>
              <a:tr h="137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228.384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227.358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227.358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22159,6%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561600"/>
                  </a:ext>
                </a:extLst>
              </a:tr>
              <a:tr h="137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100.084.943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94.876.203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-5.208.740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60.762.786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180459"/>
                  </a:ext>
                </a:extLst>
              </a:tr>
              <a:tr h="137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4.642.536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22690,8%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22466,8%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946259"/>
                  </a:ext>
                </a:extLst>
              </a:tr>
              <a:tr h="137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4.378.965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2.545.085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-1.833.880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1.067.553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553487"/>
                  </a:ext>
                </a:extLst>
              </a:tr>
              <a:tr h="137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4.527.393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3.890.819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-636.574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1.468.118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014249"/>
                  </a:ext>
                </a:extLst>
              </a:tr>
              <a:tr h="137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6.911.078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1.658.740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-5.252.338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613.082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664187"/>
                  </a:ext>
                </a:extLst>
              </a:tr>
              <a:tr h="137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5.107.850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5.101.850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5.102.608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85043,5%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354248"/>
                  </a:ext>
                </a:extLst>
              </a:tr>
              <a:tr h="137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2.143.000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-2.137.000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4741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407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9171" y="756403"/>
            <a:ext cx="802326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RESUMEN POR CAPÍTULOS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09171" y="1412776"/>
            <a:ext cx="8177630" cy="3738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E469CBA-5812-4D2A-9422-CB1B1B768D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072065"/>
              </p:ext>
            </p:extLst>
          </p:nvPr>
        </p:nvGraphicFramePr>
        <p:xfrm>
          <a:off x="509167" y="1827949"/>
          <a:ext cx="8023266" cy="1673736"/>
        </p:xfrm>
        <a:graphic>
          <a:graphicData uri="http://schemas.openxmlformats.org/drawingml/2006/table">
            <a:tbl>
              <a:tblPr/>
              <a:tblGrid>
                <a:gridCol w="278199">
                  <a:extLst>
                    <a:ext uri="{9D8B030D-6E8A-4147-A177-3AD203B41FA5}">
                      <a16:colId xmlns:a16="http://schemas.microsoft.com/office/drawing/2014/main" val="1595400670"/>
                    </a:ext>
                  </a:extLst>
                </a:gridCol>
                <a:gridCol w="278199">
                  <a:extLst>
                    <a:ext uri="{9D8B030D-6E8A-4147-A177-3AD203B41FA5}">
                      <a16:colId xmlns:a16="http://schemas.microsoft.com/office/drawing/2014/main" val="709967869"/>
                    </a:ext>
                  </a:extLst>
                </a:gridCol>
                <a:gridCol w="3138088">
                  <a:extLst>
                    <a:ext uri="{9D8B030D-6E8A-4147-A177-3AD203B41FA5}">
                      <a16:colId xmlns:a16="http://schemas.microsoft.com/office/drawing/2014/main" val="1073663575"/>
                    </a:ext>
                  </a:extLst>
                </a:gridCol>
                <a:gridCol w="745574">
                  <a:extLst>
                    <a:ext uri="{9D8B030D-6E8A-4147-A177-3AD203B41FA5}">
                      <a16:colId xmlns:a16="http://schemas.microsoft.com/office/drawing/2014/main" val="2678634350"/>
                    </a:ext>
                  </a:extLst>
                </a:gridCol>
                <a:gridCol w="745574">
                  <a:extLst>
                    <a:ext uri="{9D8B030D-6E8A-4147-A177-3AD203B41FA5}">
                      <a16:colId xmlns:a16="http://schemas.microsoft.com/office/drawing/2014/main" val="3413974623"/>
                    </a:ext>
                  </a:extLst>
                </a:gridCol>
                <a:gridCol w="745574">
                  <a:extLst>
                    <a:ext uri="{9D8B030D-6E8A-4147-A177-3AD203B41FA5}">
                      <a16:colId xmlns:a16="http://schemas.microsoft.com/office/drawing/2014/main" val="2016034416"/>
                    </a:ext>
                  </a:extLst>
                </a:gridCol>
                <a:gridCol w="745574">
                  <a:extLst>
                    <a:ext uri="{9D8B030D-6E8A-4147-A177-3AD203B41FA5}">
                      <a16:colId xmlns:a16="http://schemas.microsoft.com/office/drawing/2014/main" val="3844201277"/>
                    </a:ext>
                  </a:extLst>
                </a:gridCol>
                <a:gridCol w="678806">
                  <a:extLst>
                    <a:ext uri="{9D8B030D-6E8A-4147-A177-3AD203B41FA5}">
                      <a16:colId xmlns:a16="http://schemas.microsoft.com/office/drawing/2014/main" val="3556760626"/>
                    </a:ext>
                  </a:extLst>
                </a:gridCol>
                <a:gridCol w="667678">
                  <a:extLst>
                    <a:ext uri="{9D8B030D-6E8A-4147-A177-3AD203B41FA5}">
                      <a16:colId xmlns:a16="http://schemas.microsoft.com/office/drawing/2014/main" val="3154880477"/>
                    </a:ext>
                  </a:extLst>
                </a:gridCol>
              </a:tblGrid>
              <a:tr h="129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9968815"/>
                  </a:ext>
                </a:extLst>
              </a:tr>
              <a:tr h="3977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0002368"/>
                  </a:ext>
                </a:extLst>
              </a:tr>
              <a:tr h="170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128.218.611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119.426.394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-8.792.217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78.674.306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029623"/>
                  </a:ext>
                </a:extLst>
              </a:tr>
              <a:tr h="129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86.092.600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79.168.640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-6.923.960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49.615.670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4210087"/>
                  </a:ext>
                </a:extLst>
              </a:tr>
              <a:tr h="129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Culturales y Artísticos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42.126.011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40.257.754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-1.868.257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29.058.636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772999"/>
                  </a:ext>
                </a:extLst>
              </a:tr>
              <a:tr h="162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2.104.377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1.884.673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-219.704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1.004.104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483974"/>
                  </a:ext>
                </a:extLst>
              </a:tr>
              <a:tr h="162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70.295.505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62.152.530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-8.142.975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42.360.705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5462330"/>
                  </a:ext>
                </a:extLst>
              </a:tr>
              <a:tr h="129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57.514.894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49.735.750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-7.779.144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33.770.937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373447"/>
                  </a:ext>
                </a:extLst>
              </a:tr>
              <a:tr h="129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de Bibliotecas Públicas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7.003.102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6.315.180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-687.922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4.285.131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665931"/>
                  </a:ext>
                </a:extLst>
              </a:tr>
              <a:tr h="129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Monumentos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5.777.509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6.101.600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324.091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4.304.637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7935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813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43021" y="711057"/>
            <a:ext cx="8072837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2261" y="1562075"/>
            <a:ext cx="8051069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01C79C5-C806-493C-9D1D-DD5C7526FE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384286"/>
              </p:ext>
            </p:extLst>
          </p:nvPr>
        </p:nvGraphicFramePr>
        <p:xfrm>
          <a:off x="540670" y="1927200"/>
          <a:ext cx="8039477" cy="4212891"/>
        </p:xfrm>
        <a:graphic>
          <a:graphicData uri="http://schemas.openxmlformats.org/drawingml/2006/table">
            <a:tbl>
              <a:tblPr/>
              <a:tblGrid>
                <a:gridCol w="269420">
                  <a:extLst>
                    <a:ext uri="{9D8B030D-6E8A-4147-A177-3AD203B41FA5}">
                      <a16:colId xmlns:a16="http://schemas.microsoft.com/office/drawing/2014/main" val="2319448939"/>
                    </a:ext>
                  </a:extLst>
                </a:gridCol>
                <a:gridCol w="269420">
                  <a:extLst>
                    <a:ext uri="{9D8B030D-6E8A-4147-A177-3AD203B41FA5}">
                      <a16:colId xmlns:a16="http://schemas.microsoft.com/office/drawing/2014/main" val="1771494292"/>
                    </a:ext>
                  </a:extLst>
                </a:gridCol>
                <a:gridCol w="269420">
                  <a:extLst>
                    <a:ext uri="{9D8B030D-6E8A-4147-A177-3AD203B41FA5}">
                      <a16:colId xmlns:a16="http://schemas.microsoft.com/office/drawing/2014/main" val="1221276077"/>
                    </a:ext>
                  </a:extLst>
                </a:gridCol>
                <a:gridCol w="3039051">
                  <a:extLst>
                    <a:ext uri="{9D8B030D-6E8A-4147-A177-3AD203B41FA5}">
                      <a16:colId xmlns:a16="http://schemas.microsoft.com/office/drawing/2014/main" val="523390633"/>
                    </a:ext>
                  </a:extLst>
                </a:gridCol>
                <a:gridCol w="722044">
                  <a:extLst>
                    <a:ext uri="{9D8B030D-6E8A-4147-A177-3AD203B41FA5}">
                      <a16:colId xmlns:a16="http://schemas.microsoft.com/office/drawing/2014/main" val="703898993"/>
                    </a:ext>
                  </a:extLst>
                </a:gridCol>
                <a:gridCol w="722044">
                  <a:extLst>
                    <a:ext uri="{9D8B030D-6E8A-4147-A177-3AD203B41FA5}">
                      <a16:colId xmlns:a16="http://schemas.microsoft.com/office/drawing/2014/main" val="2660781322"/>
                    </a:ext>
                  </a:extLst>
                </a:gridCol>
                <a:gridCol w="722044">
                  <a:extLst>
                    <a:ext uri="{9D8B030D-6E8A-4147-A177-3AD203B41FA5}">
                      <a16:colId xmlns:a16="http://schemas.microsoft.com/office/drawing/2014/main" val="4137994633"/>
                    </a:ext>
                  </a:extLst>
                </a:gridCol>
                <a:gridCol w="722044">
                  <a:extLst>
                    <a:ext uri="{9D8B030D-6E8A-4147-A177-3AD203B41FA5}">
                      <a16:colId xmlns:a16="http://schemas.microsoft.com/office/drawing/2014/main" val="1075082701"/>
                    </a:ext>
                  </a:extLst>
                </a:gridCol>
                <a:gridCol w="657383">
                  <a:extLst>
                    <a:ext uri="{9D8B030D-6E8A-4147-A177-3AD203B41FA5}">
                      <a16:colId xmlns:a16="http://schemas.microsoft.com/office/drawing/2014/main" val="3423737957"/>
                    </a:ext>
                  </a:extLst>
                </a:gridCol>
                <a:gridCol w="646607">
                  <a:extLst>
                    <a:ext uri="{9D8B030D-6E8A-4147-A177-3AD203B41FA5}">
                      <a16:colId xmlns:a16="http://schemas.microsoft.com/office/drawing/2014/main" val="867044892"/>
                    </a:ext>
                  </a:extLst>
                </a:gridCol>
              </a:tblGrid>
              <a:tr h="1259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3073556"/>
                  </a:ext>
                </a:extLst>
              </a:tr>
              <a:tr h="3858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981549"/>
                  </a:ext>
                </a:extLst>
              </a:tr>
              <a:tr h="1653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86.092.600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79.168.640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-6.923.960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49.615.670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820894"/>
                  </a:ext>
                </a:extLst>
              </a:tr>
              <a:tr h="125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22.091.773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18.849.759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-3.242.014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14.072.607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9066109"/>
                  </a:ext>
                </a:extLst>
              </a:tr>
              <a:tr h="125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5.550.627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4.217.659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-1.332.968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2.126.711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6373881"/>
                  </a:ext>
                </a:extLst>
              </a:tr>
              <a:tr h="125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1641581"/>
                  </a:ext>
                </a:extLst>
              </a:tr>
              <a:tr h="125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9555251"/>
                  </a:ext>
                </a:extLst>
              </a:tr>
              <a:tr h="125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52.304.956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50.075.952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-2.229.004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28.782.192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4991304"/>
                  </a:ext>
                </a:extLst>
              </a:tr>
              <a:tr h="125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19.494.555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19.494.555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19.371.430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5488555"/>
                  </a:ext>
                </a:extLst>
              </a:tr>
              <a:tr h="125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Artesanías de Chile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866.610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866.610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866.610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718005"/>
                  </a:ext>
                </a:extLst>
              </a:tr>
              <a:tr h="125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Cultural Municipalidad de Santiago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3.126.954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3.126.954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3.126.954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2915634"/>
                  </a:ext>
                </a:extLst>
              </a:tr>
              <a:tr h="125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Orquestas Sinfónicas Juveniles e Infantiles de Chile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3.393.105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3.393.105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3.393.104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4648295"/>
                  </a:ext>
                </a:extLst>
              </a:tr>
              <a:tr h="125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Cultural Palacio de la Moneda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2.126.974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2.126.974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2.126.974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91251"/>
                  </a:ext>
                </a:extLst>
              </a:tr>
              <a:tr h="125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Centro Cultural Gabriela Mistral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3.378.554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3.378.554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3.255.434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76265"/>
                  </a:ext>
                </a:extLst>
              </a:tr>
              <a:tr h="125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Instituciones Colaboradoras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3.750.033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3.750.033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429027"/>
                  </a:ext>
                </a:extLst>
              </a:tr>
              <a:tr h="125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Cultural Valparaíso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1.260.395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1.260.395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1.260.396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5756217"/>
                  </a:ext>
                </a:extLst>
              </a:tr>
              <a:tr h="125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Orquestas Regionales Profesionales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1.591.930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1.591.930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1.591.925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3601621"/>
                  </a:ext>
                </a:extLst>
              </a:tr>
              <a:tr h="133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1.087.450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-615.200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9280637"/>
                  </a:ext>
                </a:extLst>
              </a:tr>
              <a:tr h="125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1.087.450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-615.200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0145462"/>
                  </a:ext>
                </a:extLst>
              </a:tr>
              <a:tr h="125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31.665.878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30.038.979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-1.626.899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9.372.936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6559668"/>
                  </a:ext>
                </a:extLst>
              </a:tr>
              <a:tr h="125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Actividades de Fomento y Desarrollo Cultural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9.796.251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9.470.797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-325.454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3.806.495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464185"/>
                  </a:ext>
                </a:extLst>
              </a:tr>
              <a:tr h="125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Conjuntos Artísticos Estables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3.719.705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3.515.832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-203.873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2.086.903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5432610"/>
                  </a:ext>
                </a:extLst>
              </a:tr>
              <a:tr h="125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del Arte en la Educación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1.649.385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1.534.385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346.606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25000"/>
                  </a:ext>
                </a:extLst>
              </a:tr>
              <a:tr h="125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Cultura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3.212.527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2.922.527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665.149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265482"/>
                  </a:ext>
                </a:extLst>
              </a:tr>
              <a:tr h="125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Creación y Desarrollo Artístico para Niños y Jóvenes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2.623.972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2.376.400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-247.572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1.127.703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133580"/>
                  </a:ext>
                </a:extLst>
              </a:tr>
              <a:tr h="125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Organizaciones Culturales Colaboradoras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7.205.723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7.155.723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476.767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028225"/>
                  </a:ext>
                </a:extLst>
              </a:tr>
              <a:tr h="125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Desarrollo Artístico en la Educación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1.296.230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1.136.230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554.408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578629"/>
                  </a:ext>
                </a:extLst>
              </a:tr>
              <a:tr h="125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Exportación de Servicios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391.009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391.009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694777"/>
                  </a:ext>
                </a:extLst>
              </a:tr>
              <a:tr h="125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 Artes de la Visualidad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1.771.076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1.536.076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243.866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024262"/>
                  </a:ext>
                </a:extLst>
              </a:tr>
              <a:tr h="125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57.073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70.168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366676"/>
                  </a:ext>
                </a:extLst>
              </a:tr>
              <a:tr h="125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57.073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70.168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09156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374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24113" y="801157"/>
            <a:ext cx="8080335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24113" y="1628801"/>
            <a:ext cx="8001580" cy="3582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678366D2-89C6-4FBD-AAC9-8D90A9EC15C3}"/>
              </a:ext>
            </a:extLst>
          </p:cNvPr>
          <p:cNvSpPr txBox="1">
            <a:spLocks/>
          </p:cNvSpPr>
          <p:nvPr/>
        </p:nvSpPr>
        <p:spPr>
          <a:xfrm>
            <a:off x="467544" y="4870938"/>
            <a:ext cx="7704856" cy="440157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39F5E11-3B7B-4948-AD8B-7F2CAC033D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15284"/>
              </p:ext>
            </p:extLst>
          </p:nvPr>
        </p:nvGraphicFramePr>
        <p:xfrm>
          <a:off x="524112" y="2005398"/>
          <a:ext cx="8080336" cy="2806053"/>
        </p:xfrm>
        <a:graphic>
          <a:graphicData uri="http://schemas.openxmlformats.org/drawingml/2006/table">
            <a:tbl>
              <a:tblPr/>
              <a:tblGrid>
                <a:gridCol w="270789">
                  <a:extLst>
                    <a:ext uri="{9D8B030D-6E8A-4147-A177-3AD203B41FA5}">
                      <a16:colId xmlns:a16="http://schemas.microsoft.com/office/drawing/2014/main" val="1047501411"/>
                    </a:ext>
                  </a:extLst>
                </a:gridCol>
                <a:gridCol w="270789">
                  <a:extLst>
                    <a:ext uri="{9D8B030D-6E8A-4147-A177-3AD203B41FA5}">
                      <a16:colId xmlns:a16="http://schemas.microsoft.com/office/drawing/2014/main" val="1032868499"/>
                    </a:ext>
                  </a:extLst>
                </a:gridCol>
                <a:gridCol w="270789">
                  <a:extLst>
                    <a:ext uri="{9D8B030D-6E8A-4147-A177-3AD203B41FA5}">
                      <a16:colId xmlns:a16="http://schemas.microsoft.com/office/drawing/2014/main" val="948555614"/>
                    </a:ext>
                  </a:extLst>
                </a:gridCol>
                <a:gridCol w="3054496">
                  <a:extLst>
                    <a:ext uri="{9D8B030D-6E8A-4147-A177-3AD203B41FA5}">
                      <a16:colId xmlns:a16="http://schemas.microsoft.com/office/drawing/2014/main" val="3020273443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1373399665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31978087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2405967483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2147043133"/>
                    </a:ext>
                  </a:extLst>
                </a:gridCol>
                <a:gridCol w="660724">
                  <a:extLst>
                    <a:ext uri="{9D8B030D-6E8A-4147-A177-3AD203B41FA5}">
                      <a16:colId xmlns:a16="http://schemas.microsoft.com/office/drawing/2014/main" val="2968126283"/>
                    </a:ext>
                  </a:extLst>
                </a:gridCol>
                <a:gridCol w="649893">
                  <a:extLst>
                    <a:ext uri="{9D8B030D-6E8A-4147-A177-3AD203B41FA5}">
                      <a16:colId xmlns:a16="http://schemas.microsoft.com/office/drawing/2014/main" val="1841223285"/>
                    </a:ext>
                  </a:extLst>
                </a:gridCol>
              </a:tblGrid>
              <a:tr h="1275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635202"/>
                  </a:ext>
                </a:extLst>
              </a:tr>
              <a:tr h="3826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635904"/>
                  </a:ext>
                </a:extLst>
              </a:tr>
              <a:tr h="127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4.641.527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623023,8%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489096,6%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770689"/>
                  </a:ext>
                </a:extLst>
              </a:tr>
              <a:tr h="127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772946"/>
                  </a:ext>
                </a:extLst>
              </a:tr>
              <a:tr h="127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4.641.527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2275258,3%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0166427"/>
                  </a:ext>
                </a:extLst>
              </a:tr>
              <a:tr h="127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1.361.565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958.095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-403.470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280.575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624446"/>
                  </a:ext>
                </a:extLst>
              </a:tr>
              <a:tr h="127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-24.624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471878"/>
                  </a:ext>
                </a:extLst>
              </a:tr>
              <a:tr h="127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107.919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-62.376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2685"/>
                  </a:ext>
                </a:extLst>
              </a:tr>
              <a:tr h="127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87.210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-51.163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732296"/>
                  </a:ext>
                </a:extLst>
              </a:tr>
              <a:tr h="127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466.843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256.790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-210.053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075222"/>
                  </a:ext>
                </a:extLst>
              </a:tr>
              <a:tr h="127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617.513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562.259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-55.254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202.979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842592"/>
                  </a:ext>
                </a:extLst>
              </a:tr>
              <a:tr h="127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1.701.908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2.038.294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336.386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1.330.920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686008"/>
                  </a:ext>
                </a:extLst>
              </a:tr>
              <a:tr h="127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1.701.908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2.038.294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336.386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1.330.920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84822"/>
                  </a:ext>
                </a:extLst>
              </a:tr>
              <a:tr h="127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-3.078.000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697479"/>
                  </a:ext>
                </a:extLst>
              </a:tr>
              <a:tr h="127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-3.078.000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547138"/>
                  </a:ext>
                </a:extLst>
              </a:tr>
              <a:tr h="255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Financiamiento de Infraestructura Cultural Pública y/o Privada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-3.078.000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101666"/>
                  </a:ext>
                </a:extLst>
              </a:tr>
              <a:tr h="127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2.997.033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2.996.033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2.993.792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299379,2%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818573"/>
                  </a:ext>
                </a:extLst>
              </a:tr>
              <a:tr h="127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2.997.033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2.996.033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2.993.792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299379,2%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175124"/>
                  </a:ext>
                </a:extLst>
              </a:tr>
              <a:tr h="127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02691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515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0290" y="709025"/>
            <a:ext cx="8087649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02: FONDOS CULTURALES Y ARTÍSTICOS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74078" y="1532816"/>
            <a:ext cx="8020072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C9A571F-2A7D-4643-B56F-578F019424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9657915"/>
              </p:ext>
            </p:extLst>
          </p:nvPr>
        </p:nvGraphicFramePr>
        <p:xfrm>
          <a:off x="536882" y="1940888"/>
          <a:ext cx="8087649" cy="2428346"/>
        </p:xfrm>
        <a:graphic>
          <a:graphicData uri="http://schemas.openxmlformats.org/drawingml/2006/table">
            <a:tbl>
              <a:tblPr/>
              <a:tblGrid>
                <a:gridCol w="271035">
                  <a:extLst>
                    <a:ext uri="{9D8B030D-6E8A-4147-A177-3AD203B41FA5}">
                      <a16:colId xmlns:a16="http://schemas.microsoft.com/office/drawing/2014/main" val="713251141"/>
                    </a:ext>
                  </a:extLst>
                </a:gridCol>
                <a:gridCol w="271035">
                  <a:extLst>
                    <a:ext uri="{9D8B030D-6E8A-4147-A177-3AD203B41FA5}">
                      <a16:colId xmlns:a16="http://schemas.microsoft.com/office/drawing/2014/main" val="934757506"/>
                    </a:ext>
                  </a:extLst>
                </a:gridCol>
                <a:gridCol w="271035">
                  <a:extLst>
                    <a:ext uri="{9D8B030D-6E8A-4147-A177-3AD203B41FA5}">
                      <a16:colId xmlns:a16="http://schemas.microsoft.com/office/drawing/2014/main" val="3096213321"/>
                    </a:ext>
                  </a:extLst>
                </a:gridCol>
                <a:gridCol w="3057260">
                  <a:extLst>
                    <a:ext uri="{9D8B030D-6E8A-4147-A177-3AD203B41FA5}">
                      <a16:colId xmlns:a16="http://schemas.microsoft.com/office/drawing/2014/main" val="743576456"/>
                    </a:ext>
                  </a:extLst>
                </a:gridCol>
                <a:gridCol w="726370">
                  <a:extLst>
                    <a:ext uri="{9D8B030D-6E8A-4147-A177-3AD203B41FA5}">
                      <a16:colId xmlns:a16="http://schemas.microsoft.com/office/drawing/2014/main" val="2256197444"/>
                    </a:ext>
                  </a:extLst>
                </a:gridCol>
                <a:gridCol w="726370">
                  <a:extLst>
                    <a:ext uri="{9D8B030D-6E8A-4147-A177-3AD203B41FA5}">
                      <a16:colId xmlns:a16="http://schemas.microsoft.com/office/drawing/2014/main" val="1331192848"/>
                    </a:ext>
                  </a:extLst>
                </a:gridCol>
                <a:gridCol w="726370">
                  <a:extLst>
                    <a:ext uri="{9D8B030D-6E8A-4147-A177-3AD203B41FA5}">
                      <a16:colId xmlns:a16="http://schemas.microsoft.com/office/drawing/2014/main" val="204759058"/>
                    </a:ext>
                  </a:extLst>
                </a:gridCol>
                <a:gridCol w="726370">
                  <a:extLst>
                    <a:ext uri="{9D8B030D-6E8A-4147-A177-3AD203B41FA5}">
                      <a16:colId xmlns:a16="http://schemas.microsoft.com/office/drawing/2014/main" val="2445148024"/>
                    </a:ext>
                  </a:extLst>
                </a:gridCol>
                <a:gridCol w="661323">
                  <a:extLst>
                    <a:ext uri="{9D8B030D-6E8A-4147-A177-3AD203B41FA5}">
                      <a16:colId xmlns:a16="http://schemas.microsoft.com/office/drawing/2014/main" val="1797328519"/>
                    </a:ext>
                  </a:extLst>
                </a:gridCol>
                <a:gridCol w="650481">
                  <a:extLst>
                    <a:ext uri="{9D8B030D-6E8A-4147-A177-3AD203B41FA5}">
                      <a16:colId xmlns:a16="http://schemas.microsoft.com/office/drawing/2014/main" val="1843533397"/>
                    </a:ext>
                  </a:extLst>
                </a:gridCol>
              </a:tblGrid>
              <a:tr h="1253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502006"/>
                  </a:ext>
                </a:extLst>
              </a:tr>
              <a:tr h="3838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186519"/>
                  </a:ext>
                </a:extLst>
              </a:tr>
              <a:tr h="1645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42.126.011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40.257.754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-1.868.257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29.058.636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256283"/>
                  </a:ext>
                </a:extLst>
              </a:tr>
              <a:tr h="125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3.072.071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2.935.151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-136.920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1.462.302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436860"/>
                  </a:ext>
                </a:extLst>
              </a:tr>
              <a:tr h="125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561.838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316.051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-245.787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4114"/>
                  </a:ext>
                </a:extLst>
              </a:tr>
              <a:tr h="125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38.490.102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36.639.017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-1.851.085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27.187.072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1977315"/>
                  </a:ext>
                </a:extLst>
              </a:tr>
              <a:tr h="125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38.095.016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36.148.875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-1.946.141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26.970.820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3972588"/>
                  </a:ext>
                </a:extLst>
              </a:tr>
              <a:tr h="125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del Libro y la Lectura, Ley N° 19.227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7.463.751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6.908.964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-554.787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4.856.050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247516"/>
                  </a:ext>
                </a:extLst>
              </a:tr>
              <a:tr h="125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Cultural y las Artes, Ley N° 19.891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15.328.954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14.876.846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-452.108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13.312.909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148825"/>
                  </a:ext>
                </a:extLst>
              </a:tr>
              <a:tr h="125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el Fomento de la Música Nacional, Ley N° 19.928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5.448.810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5.083.070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-365.740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3.018.058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518967"/>
                  </a:ext>
                </a:extLst>
              </a:tr>
              <a:tr h="125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Audiovisual, Ley N° 19.981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8.958.162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8.609.406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-348.756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5.637.046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773469"/>
                  </a:ext>
                </a:extLst>
              </a:tr>
              <a:tr h="125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 las Artes Escénicas, Ley N° 21.175.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895.339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670.589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-224.750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146.757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286167"/>
                  </a:ext>
                </a:extLst>
              </a:tr>
              <a:tr h="125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395.086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490.142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216.252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987221"/>
                  </a:ext>
                </a:extLst>
              </a:tr>
              <a:tr h="125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395.086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490.142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216.252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004678"/>
                  </a:ext>
                </a:extLst>
              </a:tr>
              <a:tr h="125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366.535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365.535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366.535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36653,5%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892207"/>
                  </a:ext>
                </a:extLst>
              </a:tr>
              <a:tr h="125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366.535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365.535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366.535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36653,5%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650176"/>
                  </a:ext>
                </a:extLst>
              </a:tr>
              <a:tr h="125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0609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79691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3333</Words>
  <Application>Microsoft Office PowerPoint</Application>
  <PresentationFormat>Presentación en pantalla (4:3)</PresentationFormat>
  <Paragraphs>1806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7" baseType="lpstr">
      <vt:lpstr>Arial</vt:lpstr>
      <vt:lpstr>Calibri</vt:lpstr>
      <vt:lpstr>1_Tema de Office</vt:lpstr>
      <vt:lpstr>EJECUCIÓN ACUMULADA DE GASTOS PRESUPUESTARIOS AL MES DE SEPTIEMBRE DE 2020 PARTIDA 29: MINISTERIO DE LAS CULTURAS, LAS ARTES Y EL PATRIMONIO</vt:lpstr>
      <vt:lpstr>EJECUCIÓN ACUMULADA DE GASTOS A SEPTIEMBRE DE 2020  PARTIDA 29 MINISTERIO DE LAS CULTURAS, LAS ARTES Y EL PATRIMONIO</vt:lpstr>
      <vt:lpstr>EJECUCIÓN MENSUAL DE GASTOS A SEPTIEMBRE DE 2020  PARTIDA 29 MINISTERIO DE LAS CULTURAS, LAS ARTES Y EL PATRIMONIO</vt:lpstr>
      <vt:lpstr>EJECUCIÓN ACUMULADA DE GASTOS A SEPTIEMBRE DE 2020  PARTIDA 29 MINISTERIO DE LAS CULTURAS, LAS ARTES Y EL PATRIMONIO</vt:lpstr>
      <vt:lpstr>EJECUCIÓN ACUMULADA DE GASTOS A SEPTIEMBRE DE 2020  PARTIDA 29 MINISTERIO DE LAS CULTURAS, LAS ARTES Y EL PATRIMONIO</vt:lpstr>
      <vt:lpstr>EJECUCIÓN ACUMULADA DE GASTOS A SEPTIEMBRE DE 2020  PARTIDA 29 RESUMEN POR CAPÍTULOS</vt:lpstr>
      <vt:lpstr>EJECUCIÓN ACUMULADA DE GASTOS A SEPTIEMBRE DE 2020  PARTIDA 29. CAPÍTUO 01. PROGRAMA 01: SUBSECRETARÍA DE LAS CULTURAS Y LAS ARTES </vt:lpstr>
      <vt:lpstr>EJECUCIÓN ACUMULADA DE GASTOS A SEPTIEMBRE DE 2020  PARTIDA 29. CAPÍTUO 01. PROGRAMA 01: SUBSECRETARÍA DE LAS CULTURAS Y LAS ARTES </vt:lpstr>
      <vt:lpstr>EJECUCIÓN ACUMULADA DE GASTOS A SEPTIEMBRE DE 2020  PARTIDA 29. CAPÍTUO 01. PROGRAMA 02: FONDOS CULTURALES Y ARTÍSTICOS </vt:lpstr>
      <vt:lpstr>EJECUCIÓN ACUMULADA DE GASTOS A SEPTIEMBRE DE 2020  PARTIDA 29. CAPÍTUO 02. PROGRAMA 01: SUBSECRETARÍA DEL PATRIMONIO CULTURAL </vt:lpstr>
      <vt:lpstr>EJECUCIÓN ACUMULADA DE GASTOS A SEPTIEMBRE DE 2020  PARTIDA 29. CAPÍTUO 03. PROGRAMA 01: SERVICIO NACIONAL DEL PATRIMONIO CULTURAL</vt:lpstr>
      <vt:lpstr>EJECUCIÓN ACUMULADA DE GASTOS A SEPTIEMBRE DE 2020  PARTIDA 29. CAPÍTUO 03. PROGRAMA 01: SERVICIO NACIONAL DEL PATRIMONIO CULTURAL </vt:lpstr>
      <vt:lpstr>EJECUCIÓN ACUMULADA DE GASTOS A SEPTIEMBRE DE 2020  PARTIDA 29. CAPÍTUO 03. PROGRAMA 02: RED DE BIBLIOTECAS PÚBLICAS </vt:lpstr>
      <vt:lpstr>EJECUCIÓN ACUMULADA DE GASTOS A SEPTIEMBRE DE 2020  PARTIDA 29. CAPÍTUO 03. PROGRAMA 03: CONSEJO DE MONUMENTOS NACIONALES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28</cp:revision>
  <dcterms:created xsi:type="dcterms:W3CDTF">2020-01-02T20:22:07Z</dcterms:created>
  <dcterms:modified xsi:type="dcterms:W3CDTF">2020-12-14T14:01:48Z</dcterms:modified>
</cp:coreProperties>
</file>