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9" r:id="rId3"/>
    <p:sldId id="300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pradenaso\Desktop\2020\Ejecuci&#243;n%202020\27%202020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Subtítulos de Gasto</a:t>
            </a:r>
            <a:endParaRPr lang="es-CL" sz="9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27'!$D$60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B98-473A-84F4-0B9C06F9D7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B98-473A-84F4-0B9C06F9D7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B98-473A-84F4-0B9C06F9D7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B98-473A-84F4-0B9C06F9D700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B98-473A-84F4-0B9C06F9D70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27'!$C$61:$C$63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NO FINANCIEROS                                           </c:v>
                </c:pt>
              </c:strCache>
            </c:strRef>
          </c:cat>
          <c:val>
            <c:numRef>
              <c:f>'Partida 27'!$D$61:$D$63</c:f>
              <c:numCache>
                <c:formatCode>#,##0</c:formatCode>
                <c:ptCount val="3"/>
                <c:pt idx="0">
                  <c:v>16967207</c:v>
                </c:pt>
                <c:pt idx="1">
                  <c:v>4514919</c:v>
                </c:pt>
                <c:pt idx="2">
                  <c:v>365294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98-473A-84F4-0B9C06F9D7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917873169079663E-2"/>
          <c:y val="0.82284113060428854"/>
          <c:w val="0.95478164422995515"/>
          <c:h val="0.12343607862248213"/>
        </c:manualLayout>
      </c:layout>
      <c:overlay val="0"/>
      <c:spPr>
        <a:noFill/>
        <a:ln w="12700">
          <a:solidFill>
            <a:srgbClr val="4F81BD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Capítulo</a:t>
            </a:r>
            <a:endParaRPr lang="es-CL" sz="900">
              <a:effectLst/>
            </a:endParaRPr>
          </a:p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(en Millones de $)</a:t>
            </a:r>
            <a:endParaRPr lang="es-CL" sz="900">
              <a:effectLst/>
            </a:endParaRPr>
          </a:p>
        </c:rich>
      </c:tx>
      <c:layout>
        <c:manualLayout>
          <c:xMode val="edge"/>
          <c:yMode val="edge"/>
          <c:x val="0.21709896070908219"/>
          <c:y val="2.16802168021680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27'!$L$60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3925438596491228E-2"/>
                  <c:y val="8.52692495126705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62694931773879"/>
                      <c:h val="6.29483430799220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D4F-480A-B6D7-D96777FB16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27'!$K$61:$K$62</c:f>
              <c:strCache>
                <c:ptCount val="2"/>
                <c:pt idx="0">
                  <c:v>Subsecretaría de la Mujer y la Equidad de Género</c:v>
                </c:pt>
                <c:pt idx="1">
                  <c:v>Servicio Nacional de la Mujer y la Equidad de Género</c:v>
                </c:pt>
              </c:strCache>
            </c:strRef>
          </c:cat>
          <c:val>
            <c:numRef>
              <c:f>'Partida 27'!$L$61:$L$62</c:f>
              <c:numCache>
                <c:formatCode>#,##0</c:formatCode>
                <c:ptCount val="2"/>
                <c:pt idx="0">
                  <c:v>7289.4960000000001</c:v>
                </c:pt>
                <c:pt idx="1">
                  <c:v>52726.317999999999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4F-480A-B6D7-D96777FB169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3853824"/>
        <c:axId val="203856512"/>
      </c:barChart>
      <c:catAx>
        <c:axId val="20385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856512"/>
        <c:crosses val="autoZero"/>
        <c:auto val="1"/>
        <c:lblAlgn val="ctr"/>
        <c:lblOffset val="100"/>
        <c:noMultiLvlLbl val="0"/>
      </c:catAx>
      <c:valAx>
        <c:axId val="2038565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385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Mensual 2018- 2019 - 2020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27'!$C$28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27'!$D$28:$O$28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0.15888913438594801</c:v>
                </c:pt>
                <c:pt idx="2">
                  <c:v>0.12404580556801138</c:v>
                </c:pt>
                <c:pt idx="3">
                  <c:v>3.4709504314649538E-2</c:v>
                </c:pt>
                <c:pt idx="4">
                  <c:v>2.7963796045611326E-2</c:v>
                </c:pt>
                <c:pt idx="5">
                  <c:v>3.8988517869914557E-2</c:v>
                </c:pt>
                <c:pt idx="6">
                  <c:v>0.20968324254398185</c:v>
                </c:pt>
                <c:pt idx="7">
                  <c:v>4.8419705658904799E-2</c:v>
                </c:pt>
                <c:pt idx="8">
                  <c:v>5.1558391495771377E-2</c:v>
                </c:pt>
                <c:pt idx="9">
                  <c:v>3.687268127749898E-2</c:v>
                </c:pt>
                <c:pt idx="10">
                  <c:v>2.9093170434927072E-2</c:v>
                </c:pt>
                <c:pt idx="11">
                  <c:v>7.3521249536150871E-2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71-4E11-A91F-D7A375D6BA5A}"/>
            </c:ext>
          </c:extLst>
        </c:ser>
        <c:ser>
          <c:idx val="0"/>
          <c:order val="1"/>
          <c:tx>
            <c:strRef>
              <c:f>'Partida 27'!$C$29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27'!$D$29:$O$29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0.13910705662052311</c:v>
                </c:pt>
                <c:pt idx="2">
                  <c:v>0.14451880934360486</c:v>
                </c:pt>
                <c:pt idx="3">
                  <c:v>4.8016900545309195E-2</c:v>
                </c:pt>
                <c:pt idx="4">
                  <c:v>3.2973417277518229E-2</c:v>
                </c:pt>
                <c:pt idx="5">
                  <c:v>4.4355073037236174E-2</c:v>
                </c:pt>
                <c:pt idx="6">
                  <c:v>0.21890397524898214</c:v>
                </c:pt>
                <c:pt idx="7">
                  <c:v>3.7707780695883826E-2</c:v>
                </c:pt>
                <c:pt idx="8">
                  <c:v>4.8168830893868447E-2</c:v>
                </c:pt>
                <c:pt idx="9">
                  <c:v>3.3107463511092346E-2</c:v>
                </c:pt>
                <c:pt idx="10">
                  <c:v>3.7837460512755439E-2</c:v>
                </c:pt>
                <c:pt idx="11">
                  <c:v>7.6306340838476178E-2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71-4E11-A91F-D7A375D6BA5A}"/>
            </c:ext>
          </c:extLst>
        </c:ser>
        <c:ser>
          <c:idx val="1"/>
          <c:order val="2"/>
          <c:tx>
            <c:strRef>
              <c:f>'Partida 27'!$C$30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171-4E11-A91F-D7A375D6BA5A}"/>
                </c:ext>
              </c:extLst>
            </c:dLbl>
            <c:dLbl>
              <c:idx val="1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171-4E11-A91F-D7A375D6BA5A}"/>
                </c:ext>
              </c:extLst>
            </c:dLbl>
            <c:dLbl>
              <c:idx val="2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171-4E11-A91F-D7A375D6BA5A}"/>
                </c:ext>
              </c:extLst>
            </c:dLbl>
            <c:dLbl>
              <c:idx val="3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171-4E11-A91F-D7A375D6BA5A}"/>
                </c:ext>
              </c:extLst>
            </c:dLbl>
            <c:dLbl>
              <c:idx val="4"/>
              <c:layout>
                <c:manualLayout>
                  <c:x val="6.4516118107506883E-3"/>
                  <c:y val="-1.293342267333155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171-4E11-A91F-D7A375D6BA5A}"/>
                </c:ext>
              </c:extLst>
            </c:dLbl>
            <c:dLbl>
              <c:idx val="5"/>
              <c:layout>
                <c:manualLayout>
                  <c:x val="8.60214908100091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171-4E11-A91F-D7A375D6BA5A}"/>
                </c:ext>
              </c:extLst>
            </c:dLbl>
            <c:dLbl>
              <c:idx val="6"/>
              <c:layout>
                <c:manualLayout>
                  <c:x val="1.290322362150129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171-4E11-A91F-D7A375D6BA5A}"/>
                </c:ext>
              </c:extLst>
            </c:dLbl>
            <c:dLbl>
              <c:idx val="7"/>
              <c:layout>
                <c:manualLayout>
                  <c:x val="8.6021490810008396E-3"/>
                  <c:y val="-3.5273378403637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171-4E11-A91F-D7A375D6BA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27'!$D$30:$L$30</c:f>
              <c:numCache>
                <c:formatCode>0.0%</c:formatCode>
                <c:ptCount val="9"/>
                <c:pt idx="0">
                  <c:v>0.13935926954185776</c:v>
                </c:pt>
                <c:pt idx="1">
                  <c:v>7.5977208273805968E-2</c:v>
                </c:pt>
                <c:pt idx="2">
                  <c:v>0.13107225372299375</c:v>
                </c:pt>
                <c:pt idx="3">
                  <c:v>0.10496860396712053</c:v>
                </c:pt>
                <c:pt idx="4">
                  <c:v>7.2331944942251786E-2</c:v>
                </c:pt>
                <c:pt idx="5">
                  <c:v>6.6202971054020496E-2</c:v>
                </c:pt>
                <c:pt idx="6">
                  <c:v>0.10660461419854986</c:v>
                </c:pt>
                <c:pt idx="7">
                  <c:v>9.3139578518506391E-2</c:v>
                </c:pt>
                <c:pt idx="8">
                  <c:v>8.2850508351231478E-2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171-4E11-A91F-D7A375D6BA5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83296"/>
        <c:axId val="14584832"/>
      </c:barChart>
      <c:catAx>
        <c:axId val="1458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4832"/>
        <c:crosses val="autoZero"/>
        <c:auto val="1"/>
        <c:lblAlgn val="ctr"/>
        <c:lblOffset val="100"/>
        <c:noMultiLvlLbl val="0"/>
      </c:catAx>
      <c:valAx>
        <c:axId val="145848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32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Acumulada  2018 - 2019 - 2020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27875141970890005"/>
          <c:y val="4.24242626696552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27'!$C$22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27'!$D$22:$O$22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0.31249509888964683</c:v>
                </c:pt>
                <c:pt idx="2">
                  <c:v>0.43628123790157508</c:v>
                </c:pt>
                <c:pt idx="3">
                  <c:v>0.47099074221622461</c:v>
                </c:pt>
                <c:pt idx="4">
                  <c:v>0.49745571640040975</c:v>
                </c:pt>
                <c:pt idx="5">
                  <c:v>0.53565703216300098</c:v>
                </c:pt>
                <c:pt idx="6">
                  <c:v>0.74714112383594034</c:v>
                </c:pt>
                <c:pt idx="7">
                  <c:v>0.79556082949484508</c:v>
                </c:pt>
                <c:pt idx="8">
                  <c:v>0.8464844237633764</c:v>
                </c:pt>
                <c:pt idx="9">
                  <c:v>0.88335710504087539</c:v>
                </c:pt>
                <c:pt idx="10">
                  <c:v>0.91245027547580249</c:v>
                </c:pt>
                <c:pt idx="11">
                  <c:v>0.98211611162166168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44-41E8-AFBA-B7F1C3C4A645}"/>
            </c:ext>
          </c:extLst>
        </c:ser>
        <c:ser>
          <c:idx val="0"/>
          <c:order val="1"/>
          <c:tx>
            <c:strRef>
              <c:f>'Partida 27'!$C$23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27'!$D$23:$O$23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0.26866657306647068</c:v>
                </c:pt>
                <c:pt idx="2">
                  <c:v>0.41318538241007557</c:v>
                </c:pt>
                <c:pt idx="3">
                  <c:v>0.46120228295538473</c:v>
                </c:pt>
                <c:pt idx="4">
                  <c:v>0.49417570023290297</c:v>
                </c:pt>
                <c:pt idx="5">
                  <c:v>0.5385307732701391</c:v>
                </c:pt>
                <c:pt idx="6">
                  <c:v>0.75018648830053092</c:v>
                </c:pt>
                <c:pt idx="7">
                  <c:v>0.78608378001678392</c:v>
                </c:pt>
                <c:pt idx="8">
                  <c:v>0.83257181212536946</c:v>
                </c:pt>
                <c:pt idx="9">
                  <c:v>0.86567927563646185</c:v>
                </c:pt>
                <c:pt idx="10">
                  <c:v>0.90351673614921724</c:v>
                </c:pt>
                <c:pt idx="11">
                  <c:v>0.97930620108109878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44-41E8-AFBA-B7F1C3C4A645}"/>
            </c:ext>
          </c:extLst>
        </c:ser>
        <c:ser>
          <c:idx val="1"/>
          <c:order val="2"/>
          <c:tx>
            <c:strRef>
              <c:f>'Partida 27'!$C$24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marker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3144-41E8-AFBA-B7F1C3C4A645}"/>
              </c:ext>
            </c:extLst>
          </c:dPt>
          <c:dLbls>
            <c:dLbl>
              <c:idx val="0"/>
              <c:layout>
                <c:manualLayout>
                  <c:x val="-3.6213507292171002E-2"/>
                  <c:y val="4.3141864200449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144-41E8-AFBA-B7F1C3C4A645}"/>
                </c:ext>
              </c:extLst>
            </c:dLbl>
            <c:dLbl>
              <c:idx val="1"/>
              <c:layout>
                <c:manualLayout>
                  <c:x val="-2.1574973031283712E-2"/>
                  <c:y val="2.455133742651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44-41E8-AFBA-B7F1C3C4A645}"/>
                </c:ext>
              </c:extLst>
            </c:dLbl>
            <c:dLbl>
              <c:idx val="2"/>
              <c:layout>
                <c:manualLayout>
                  <c:x val="-3.2362459546925564E-2"/>
                  <c:y val="5.2610008771096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144-41E8-AFBA-B7F1C3C4A645}"/>
                </c:ext>
              </c:extLst>
            </c:dLbl>
            <c:dLbl>
              <c:idx val="3"/>
              <c:layout>
                <c:manualLayout>
                  <c:x val="-3.2362459546925564E-2"/>
                  <c:y val="4.5595340934950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144-41E8-AFBA-B7F1C3C4A645}"/>
                </c:ext>
              </c:extLst>
            </c:dLbl>
            <c:dLbl>
              <c:idx val="4"/>
              <c:layout>
                <c:manualLayout>
                  <c:x val="-5.3937432578209279E-2"/>
                  <c:y val="-3.8580673098804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144-41E8-AFBA-B7F1C3C4A645}"/>
                </c:ext>
              </c:extLst>
            </c:dLbl>
            <c:dLbl>
              <c:idx val="5"/>
              <c:layout>
                <c:manualLayout>
                  <c:x val="-5.3937432578209356E-2"/>
                  <c:y val="-3.5073339180730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144-41E8-AFBA-B7F1C3C4A645}"/>
                </c:ext>
              </c:extLst>
            </c:dLbl>
            <c:dLbl>
              <c:idx val="6"/>
              <c:layout>
                <c:manualLayout>
                  <c:x val="-4.3149946062567418E-3"/>
                  <c:y val="3.1566005262657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144-41E8-AFBA-B7F1C3C4A645}"/>
                </c:ext>
              </c:extLst>
            </c:dLbl>
            <c:dLbl>
              <c:idx val="8"/>
              <c:layout>
                <c:manualLayout>
                  <c:x val="-2.1574973031283789E-2"/>
                  <c:y val="-2.1044003508438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144-41E8-AFBA-B7F1C3C4A645}"/>
                </c:ext>
              </c:extLst>
            </c:dLbl>
            <c:dLbl>
              <c:idx val="9"/>
              <c:layout>
                <c:manualLayout>
                  <c:x val="-6.4724919093851136E-3"/>
                  <c:y val="-3.50733391807313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144-41E8-AFBA-B7F1C3C4A6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27'!$D$21:$O$21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27'!$D$24:$L$24</c:f>
              <c:numCache>
                <c:formatCode>0.0%</c:formatCode>
                <c:ptCount val="9"/>
                <c:pt idx="0">
                  <c:v>0.13935926954185776</c:v>
                </c:pt>
                <c:pt idx="1">
                  <c:v>0.21533647781566373</c:v>
                </c:pt>
                <c:pt idx="2">
                  <c:v>0.34640873153865748</c:v>
                </c:pt>
                <c:pt idx="3">
                  <c:v>0.45401585030276698</c:v>
                </c:pt>
                <c:pt idx="4">
                  <c:v>0.53453912953707594</c:v>
                </c:pt>
                <c:pt idx="5">
                  <c:v>0.59421247554726875</c:v>
                </c:pt>
                <c:pt idx="6">
                  <c:v>0.70081708974581858</c:v>
                </c:pt>
                <c:pt idx="7">
                  <c:v>0.79293763248141014</c:v>
                </c:pt>
                <c:pt idx="8">
                  <c:v>0.86510596304029275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3144-41E8-AFBA-B7F1C3C4A6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919808"/>
        <c:axId val="150925696"/>
      </c:lineChart>
      <c:catAx>
        <c:axId val="15091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25696"/>
        <c:crosses val="autoZero"/>
        <c:auto val="1"/>
        <c:lblAlgn val="ctr"/>
        <c:lblOffset val="100"/>
        <c:noMultiLvlLbl val="0"/>
      </c:catAx>
      <c:valAx>
        <c:axId val="150925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19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33075962592047E-2"/>
          <c:y val="0.86584364912962886"/>
          <c:w val="0.96761885346855914"/>
          <c:h val="0.11311234736193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22-12-2020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22-12-2020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54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61213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22-12-2020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01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22-12-2020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09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22-12-2020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41921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22-12-2020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41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22-12-2020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7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22-12-2020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3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22-12-2020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607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22-12-2020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86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22-12-2020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51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22-12-2020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7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7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octubre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1633" y="681243"/>
            <a:ext cx="808764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633" y="1536362"/>
            <a:ext cx="807419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C689E70-460B-4F10-A9B8-8BE22F0A11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41059"/>
              </p:ext>
            </p:extLst>
          </p:nvPr>
        </p:nvGraphicFramePr>
        <p:xfrm>
          <a:off x="541633" y="1901487"/>
          <a:ext cx="8060734" cy="2361708"/>
        </p:xfrm>
        <a:graphic>
          <a:graphicData uri="http://schemas.openxmlformats.org/drawingml/2006/table">
            <a:tbl>
              <a:tblPr/>
              <a:tblGrid>
                <a:gridCol w="259689">
                  <a:extLst>
                    <a:ext uri="{9D8B030D-6E8A-4147-A177-3AD203B41FA5}">
                      <a16:colId xmlns:a16="http://schemas.microsoft.com/office/drawing/2014/main" val="3388782710"/>
                    </a:ext>
                  </a:extLst>
                </a:gridCol>
                <a:gridCol w="259689">
                  <a:extLst>
                    <a:ext uri="{9D8B030D-6E8A-4147-A177-3AD203B41FA5}">
                      <a16:colId xmlns:a16="http://schemas.microsoft.com/office/drawing/2014/main" val="1455071764"/>
                    </a:ext>
                  </a:extLst>
                </a:gridCol>
                <a:gridCol w="259689">
                  <a:extLst>
                    <a:ext uri="{9D8B030D-6E8A-4147-A177-3AD203B41FA5}">
                      <a16:colId xmlns:a16="http://schemas.microsoft.com/office/drawing/2014/main" val="1512707821"/>
                    </a:ext>
                  </a:extLst>
                </a:gridCol>
                <a:gridCol w="3240914">
                  <a:extLst>
                    <a:ext uri="{9D8B030D-6E8A-4147-A177-3AD203B41FA5}">
                      <a16:colId xmlns:a16="http://schemas.microsoft.com/office/drawing/2014/main" val="2333609650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3204102975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1322215904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302566266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3548130266"/>
                    </a:ext>
                  </a:extLst>
                </a:gridCol>
                <a:gridCol w="633641">
                  <a:extLst>
                    <a:ext uri="{9D8B030D-6E8A-4147-A177-3AD203B41FA5}">
                      <a16:colId xmlns:a16="http://schemas.microsoft.com/office/drawing/2014/main" val="1195814816"/>
                    </a:ext>
                  </a:extLst>
                </a:gridCol>
                <a:gridCol w="623252">
                  <a:extLst>
                    <a:ext uri="{9D8B030D-6E8A-4147-A177-3AD203B41FA5}">
                      <a16:colId xmlns:a16="http://schemas.microsoft.com/office/drawing/2014/main" val="1458426229"/>
                    </a:ext>
                  </a:extLst>
                </a:gridCol>
              </a:tblGrid>
              <a:tr h="1293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075758"/>
                  </a:ext>
                </a:extLst>
              </a:tr>
              <a:tr h="3730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203735"/>
                  </a:ext>
                </a:extLst>
              </a:tr>
              <a:tr h="1598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17.488.834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17.518.981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30.147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16.235.426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728671"/>
                  </a:ext>
                </a:extLst>
              </a:tr>
              <a:tr h="129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20.124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191902"/>
                  </a:ext>
                </a:extLst>
              </a:tr>
              <a:tr h="129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96.969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-1.949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22.184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829486"/>
                  </a:ext>
                </a:extLst>
              </a:tr>
              <a:tr h="129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17.371.241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17.371.241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16.168.492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44423"/>
                  </a:ext>
                </a:extLst>
              </a:tr>
              <a:tr h="129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16.443.421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16.443.421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15.488.020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611883"/>
                  </a:ext>
                </a:extLst>
              </a:tr>
              <a:tr h="144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15.259.310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15.259.310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14.479.410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546498"/>
                  </a:ext>
                </a:extLst>
              </a:tr>
              <a:tr h="129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de Violencia contra las Mujeres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1.184.111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1.184.111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1.008.610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087430"/>
                  </a:ext>
                </a:extLst>
              </a:tr>
              <a:tr h="129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927.820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927.820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680.472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070762"/>
                  </a:ext>
                </a:extLst>
              </a:tr>
              <a:tr h="129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907.300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907.300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680.472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999668"/>
                  </a:ext>
                </a:extLst>
              </a:tr>
              <a:tr h="129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Policia de Investigaciones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670489"/>
                  </a:ext>
                </a:extLst>
              </a:tr>
              <a:tr h="129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9.169.748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118398"/>
                  </a:ext>
                </a:extLst>
              </a:tr>
              <a:tr h="129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33.098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32.598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242557"/>
                  </a:ext>
                </a:extLst>
              </a:tr>
              <a:tr h="129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33.098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32.598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770486"/>
                  </a:ext>
                </a:extLst>
              </a:tr>
              <a:tr h="129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387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6488" y="7979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27047A9E-6B9D-4C00-ADA1-AF10AF318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0318316"/>
              </p:ext>
            </p:extLst>
          </p:nvPr>
        </p:nvGraphicFramePr>
        <p:xfrm>
          <a:off x="395993" y="1974712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A6393A1B-BFAB-4F51-B4F6-7247A7EF7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461957"/>
              </p:ext>
            </p:extLst>
          </p:nvPr>
        </p:nvGraphicFramePr>
        <p:xfrm>
          <a:off x="4644009" y="1974712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1" y="789483"/>
            <a:ext cx="803237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3F7E30FD-1ED3-4177-B725-3D90409AD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8492772"/>
              </p:ext>
            </p:extLst>
          </p:nvPr>
        </p:nvGraphicFramePr>
        <p:xfrm>
          <a:off x="1295636" y="2002324"/>
          <a:ext cx="6552728" cy="3614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84910"/>
            <a:ext cx="799288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71290F1-B5A3-4227-A4BF-51A0D8816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3560343"/>
              </p:ext>
            </p:extLst>
          </p:nvPr>
        </p:nvGraphicFramePr>
        <p:xfrm>
          <a:off x="1296000" y="2204864"/>
          <a:ext cx="6552000" cy="362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8641" y="755123"/>
            <a:ext cx="80442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8640" y="1439858"/>
            <a:ext cx="809086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0010C27-79D2-4772-9953-7C9095F097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30692"/>
              </p:ext>
            </p:extLst>
          </p:nvPr>
        </p:nvGraphicFramePr>
        <p:xfrm>
          <a:off x="548640" y="1788317"/>
          <a:ext cx="8041891" cy="1764959"/>
        </p:xfrm>
        <a:graphic>
          <a:graphicData uri="http://schemas.openxmlformats.org/drawingml/2006/table">
            <a:tbl>
              <a:tblPr/>
              <a:tblGrid>
                <a:gridCol w="288446">
                  <a:extLst>
                    <a:ext uri="{9D8B030D-6E8A-4147-A177-3AD203B41FA5}">
                      <a16:colId xmlns:a16="http://schemas.microsoft.com/office/drawing/2014/main" val="4201584095"/>
                    </a:ext>
                  </a:extLst>
                </a:gridCol>
                <a:gridCol w="3253677">
                  <a:extLst>
                    <a:ext uri="{9D8B030D-6E8A-4147-A177-3AD203B41FA5}">
                      <a16:colId xmlns:a16="http://schemas.microsoft.com/office/drawing/2014/main" val="2711698863"/>
                    </a:ext>
                  </a:extLst>
                </a:gridCol>
                <a:gridCol w="773037">
                  <a:extLst>
                    <a:ext uri="{9D8B030D-6E8A-4147-A177-3AD203B41FA5}">
                      <a16:colId xmlns:a16="http://schemas.microsoft.com/office/drawing/2014/main" val="4049557611"/>
                    </a:ext>
                  </a:extLst>
                </a:gridCol>
                <a:gridCol w="773037">
                  <a:extLst>
                    <a:ext uri="{9D8B030D-6E8A-4147-A177-3AD203B41FA5}">
                      <a16:colId xmlns:a16="http://schemas.microsoft.com/office/drawing/2014/main" val="4105304005"/>
                    </a:ext>
                  </a:extLst>
                </a:gridCol>
                <a:gridCol w="773037">
                  <a:extLst>
                    <a:ext uri="{9D8B030D-6E8A-4147-A177-3AD203B41FA5}">
                      <a16:colId xmlns:a16="http://schemas.microsoft.com/office/drawing/2014/main" val="2366664939"/>
                    </a:ext>
                  </a:extLst>
                </a:gridCol>
                <a:gridCol w="773037">
                  <a:extLst>
                    <a:ext uri="{9D8B030D-6E8A-4147-A177-3AD203B41FA5}">
                      <a16:colId xmlns:a16="http://schemas.microsoft.com/office/drawing/2014/main" val="1501974312"/>
                    </a:ext>
                  </a:extLst>
                </a:gridCol>
                <a:gridCol w="703810">
                  <a:extLst>
                    <a:ext uri="{9D8B030D-6E8A-4147-A177-3AD203B41FA5}">
                      <a16:colId xmlns:a16="http://schemas.microsoft.com/office/drawing/2014/main" val="854467180"/>
                    </a:ext>
                  </a:extLst>
                </a:gridCol>
                <a:gridCol w="703810">
                  <a:extLst>
                    <a:ext uri="{9D8B030D-6E8A-4147-A177-3AD203B41FA5}">
                      <a16:colId xmlns:a16="http://schemas.microsoft.com/office/drawing/2014/main" val="2897780079"/>
                    </a:ext>
                  </a:extLst>
                </a:gridCol>
              </a:tblGrid>
              <a:tr h="1344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157171"/>
                  </a:ext>
                </a:extLst>
              </a:tr>
              <a:tr h="4118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56410"/>
                  </a:ext>
                </a:extLst>
              </a:tr>
              <a:tr h="1428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60.015.814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60.126.342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52.015.657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225182"/>
                  </a:ext>
                </a:extLst>
              </a:tr>
              <a:tr h="134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16.967.207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16.895.707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-71.500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12.682.457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384248"/>
                  </a:ext>
                </a:extLst>
              </a:tr>
              <a:tr h="134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4.514.919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4.114.002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-400.917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2.192.156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30765"/>
                  </a:ext>
                </a:extLst>
              </a:tr>
              <a:tr h="134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571617"/>
                  </a:ext>
                </a:extLst>
              </a:tr>
              <a:tr h="134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38.165.394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37.600.507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-564.887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35.933.091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820325"/>
                  </a:ext>
                </a:extLst>
              </a:tr>
              <a:tr h="134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13.002.462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253702"/>
                  </a:ext>
                </a:extLst>
              </a:tr>
              <a:tr h="134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365.294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262.470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-102.824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66528"/>
                  </a:ext>
                </a:extLst>
              </a:tr>
              <a:tr h="134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1.082.791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1.079.791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1.083.193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36106,4%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075978"/>
                  </a:ext>
                </a:extLst>
              </a:tr>
              <a:tr h="134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012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77919"/>
            <a:ext cx="81209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412776"/>
            <a:ext cx="8120952" cy="3236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BBE9711-A495-4949-87F7-15E51387B2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086073"/>
              </p:ext>
            </p:extLst>
          </p:nvPr>
        </p:nvGraphicFramePr>
        <p:xfrm>
          <a:off x="539552" y="1798150"/>
          <a:ext cx="8120947" cy="1253896"/>
        </p:xfrm>
        <a:graphic>
          <a:graphicData uri="http://schemas.openxmlformats.org/drawingml/2006/table">
            <a:tbl>
              <a:tblPr/>
              <a:tblGrid>
                <a:gridCol w="281586">
                  <a:extLst>
                    <a:ext uri="{9D8B030D-6E8A-4147-A177-3AD203B41FA5}">
                      <a16:colId xmlns:a16="http://schemas.microsoft.com/office/drawing/2014/main" val="2144089077"/>
                    </a:ext>
                  </a:extLst>
                </a:gridCol>
                <a:gridCol w="281586">
                  <a:extLst>
                    <a:ext uri="{9D8B030D-6E8A-4147-A177-3AD203B41FA5}">
                      <a16:colId xmlns:a16="http://schemas.microsoft.com/office/drawing/2014/main" val="2237196408"/>
                    </a:ext>
                  </a:extLst>
                </a:gridCol>
                <a:gridCol w="3176293">
                  <a:extLst>
                    <a:ext uri="{9D8B030D-6E8A-4147-A177-3AD203B41FA5}">
                      <a16:colId xmlns:a16="http://schemas.microsoft.com/office/drawing/2014/main" val="1174878529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480215346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4115985591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3265746074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2462872344"/>
                    </a:ext>
                  </a:extLst>
                </a:gridCol>
                <a:gridCol w="687071">
                  <a:extLst>
                    <a:ext uri="{9D8B030D-6E8A-4147-A177-3AD203B41FA5}">
                      <a16:colId xmlns:a16="http://schemas.microsoft.com/office/drawing/2014/main" val="2959723292"/>
                    </a:ext>
                  </a:extLst>
                </a:gridCol>
                <a:gridCol w="675807">
                  <a:extLst>
                    <a:ext uri="{9D8B030D-6E8A-4147-A177-3AD203B41FA5}">
                      <a16:colId xmlns:a16="http://schemas.microsoft.com/office/drawing/2014/main" val="2151205151"/>
                    </a:ext>
                  </a:extLst>
                </a:gridCol>
              </a:tblGrid>
              <a:tr h="1337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845378"/>
                  </a:ext>
                </a:extLst>
              </a:tr>
              <a:tr h="4096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527831"/>
                  </a:ext>
                </a:extLst>
              </a:tr>
              <a:tr h="175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7.289.496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7.371.478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81.982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5.239.528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490558"/>
                  </a:ext>
                </a:extLst>
              </a:tr>
              <a:tr h="133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52.726.318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52.754.864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28.546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46.776.129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40679"/>
                  </a:ext>
                </a:extLst>
              </a:tr>
              <a:tr h="133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27.360.657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27.417.672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57.015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23.167.693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802719"/>
                  </a:ext>
                </a:extLst>
              </a:tr>
              <a:tr h="133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8.784.127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8.725.511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-58.616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8.053.482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115558"/>
                  </a:ext>
                </a:extLst>
              </a:tr>
              <a:tr h="133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y Atención de Violencia contra las Mujeres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17.488.834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17.518.981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30.147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16.235.426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151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690613"/>
            <a:ext cx="8136904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0151" y="1554480"/>
            <a:ext cx="8155706" cy="3385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84F25BD-CD5E-46A6-8C29-B72965D8EB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48071"/>
              </p:ext>
            </p:extLst>
          </p:nvPr>
        </p:nvGraphicFramePr>
        <p:xfrm>
          <a:off x="530167" y="1893052"/>
          <a:ext cx="8136904" cy="2892311"/>
        </p:xfrm>
        <a:graphic>
          <a:graphicData uri="http://schemas.openxmlformats.org/drawingml/2006/table">
            <a:tbl>
              <a:tblPr/>
              <a:tblGrid>
                <a:gridCol w="272685">
                  <a:extLst>
                    <a:ext uri="{9D8B030D-6E8A-4147-A177-3AD203B41FA5}">
                      <a16:colId xmlns:a16="http://schemas.microsoft.com/office/drawing/2014/main" val="1139575983"/>
                    </a:ext>
                  </a:extLst>
                </a:gridCol>
                <a:gridCol w="272685">
                  <a:extLst>
                    <a:ext uri="{9D8B030D-6E8A-4147-A177-3AD203B41FA5}">
                      <a16:colId xmlns:a16="http://schemas.microsoft.com/office/drawing/2014/main" val="2157237214"/>
                    </a:ext>
                  </a:extLst>
                </a:gridCol>
                <a:gridCol w="272685">
                  <a:extLst>
                    <a:ext uri="{9D8B030D-6E8A-4147-A177-3AD203B41FA5}">
                      <a16:colId xmlns:a16="http://schemas.microsoft.com/office/drawing/2014/main" val="220293755"/>
                    </a:ext>
                  </a:extLst>
                </a:gridCol>
                <a:gridCol w="3075880">
                  <a:extLst>
                    <a:ext uri="{9D8B030D-6E8A-4147-A177-3AD203B41FA5}">
                      <a16:colId xmlns:a16="http://schemas.microsoft.com/office/drawing/2014/main" val="2977581132"/>
                    </a:ext>
                  </a:extLst>
                </a:gridCol>
                <a:gridCol w="730794">
                  <a:extLst>
                    <a:ext uri="{9D8B030D-6E8A-4147-A177-3AD203B41FA5}">
                      <a16:colId xmlns:a16="http://schemas.microsoft.com/office/drawing/2014/main" val="1068603790"/>
                    </a:ext>
                  </a:extLst>
                </a:gridCol>
                <a:gridCol w="730794">
                  <a:extLst>
                    <a:ext uri="{9D8B030D-6E8A-4147-A177-3AD203B41FA5}">
                      <a16:colId xmlns:a16="http://schemas.microsoft.com/office/drawing/2014/main" val="4040667306"/>
                    </a:ext>
                  </a:extLst>
                </a:gridCol>
                <a:gridCol w="730794">
                  <a:extLst>
                    <a:ext uri="{9D8B030D-6E8A-4147-A177-3AD203B41FA5}">
                      <a16:colId xmlns:a16="http://schemas.microsoft.com/office/drawing/2014/main" val="1893455139"/>
                    </a:ext>
                  </a:extLst>
                </a:gridCol>
                <a:gridCol w="730794">
                  <a:extLst>
                    <a:ext uri="{9D8B030D-6E8A-4147-A177-3AD203B41FA5}">
                      <a16:colId xmlns:a16="http://schemas.microsoft.com/office/drawing/2014/main" val="1265981018"/>
                    </a:ext>
                  </a:extLst>
                </a:gridCol>
                <a:gridCol w="665350">
                  <a:extLst>
                    <a:ext uri="{9D8B030D-6E8A-4147-A177-3AD203B41FA5}">
                      <a16:colId xmlns:a16="http://schemas.microsoft.com/office/drawing/2014/main" val="3504945513"/>
                    </a:ext>
                  </a:extLst>
                </a:gridCol>
                <a:gridCol w="654443">
                  <a:extLst>
                    <a:ext uri="{9D8B030D-6E8A-4147-A177-3AD203B41FA5}">
                      <a16:colId xmlns:a16="http://schemas.microsoft.com/office/drawing/2014/main" val="167140587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97505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784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7.289.496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7.371.478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5.239.528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7831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5.082.572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5.076.121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3.849.814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758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1.999.434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1.758.014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-241.420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975.989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6514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95.884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5975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3531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8077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82.593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2155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ONU Mujeres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2498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Internacional de Mujeres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764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784.364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8897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784.364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4158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110.606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-26.418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1729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7817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2651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205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95.880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8867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4088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232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84100" y="749922"/>
            <a:ext cx="803018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100" y="1628800"/>
            <a:ext cx="7975799" cy="2933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B7116EE-2335-439C-9E39-9F4FE3D0A8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744142"/>
              </p:ext>
            </p:extLst>
          </p:nvPr>
        </p:nvGraphicFramePr>
        <p:xfrm>
          <a:off x="584100" y="1977435"/>
          <a:ext cx="8021011" cy="3426789"/>
        </p:xfrm>
        <a:graphic>
          <a:graphicData uri="http://schemas.openxmlformats.org/drawingml/2006/table">
            <a:tbl>
              <a:tblPr/>
              <a:tblGrid>
                <a:gridCol w="268801">
                  <a:extLst>
                    <a:ext uri="{9D8B030D-6E8A-4147-A177-3AD203B41FA5}">
                      <a16:colId xmlns:a16="http://schemas.microsoft.com/office/drawing/2014/main" val="2416276428"/>
                    </a:ext>
                  </a:extLst>
                </a:gridCol>
                <a:gridCol w="268801">
                  <a:extLst>
                    <a:ext uri="{9D8B030D-6E8A-4147-A177-3AD203B41FA5}">
                      <a16:colId xmlns:a16="http://schemas.microsoft.com/office/drawing/2014/main" val="871671972"/>
                    </a:ext>
                  </a:extLst>
                </a:gridCol>
                <a:gridCol w="268801">
                  <a:extLst>
                    <a:ext uri="{9D8B030D-6E8A-4147-A177-3AD203B41FA5}">
                      <a16:colId xmlns:a16="http://schemas.microsoft.com/office/drawing/2014/main" val="2185859283"/>
                    </a:ext>
                  </a:extLst>
                </a:gridCol>
                <a:gridCol w="3032070">
                  <a:extLst>
                    <a:ext uri="{9D8B030D-6E8A-4147-A177-3AD203B41FA5}">
                      <a16:colId xmlns:a16="http://schemas.microsoft.com/office/drawing/2014/main" val="3534617674"/>
                    </a:ext>
                  </a:extLst>
                </a:gridCol>
                <a:gridCol w="720386">
                  <a:extLst>
                    <a:ext uri="{9D8B030D-6E8A-4147-A177-3AD203B41FA5}">
                      <a16:colId xmlns:a16="http://schemas.microsoft.com/office/drawing/2014/main" val="533364039"/>
                    </a:ext>
                  </a:extLst>
                </a:gridCol>
                <a:gridCol w="720386">
                  <a:extLst>
                    <a:ext uri="{9D8B030D-6E8A-4147-A177-3AD203B41FA5}">
                      <a16:colId xmlns:a16="http://schemas.microsoft.com/office/drawing/2014/main" val="4168636340"/>
                    </a:ext>
                  </a:extLst>
                </a:gridCol>
                <a:gridCol w="720386">
                  <a:extLst>
                    <a:ext uri="{9D8B030D-6E8A-4147-A177-3AD203B41FA5}">
                      <a16:colId xmlns:a16="http://schemas.microsoft.com/office/drawing/2014/main" val="3902076984"/>
                    </a:ext>
                  </a:extLst>
                </a:gridCol>
                <a:gridCol w="720386">
                  <a:extLst>
                    <a:ext uri="{9D8B030D-6E8A-4147-A177-3AD203B41FA5}">
                      <a16:colId xmlns:a16="http://schemas.microsoft.com/office/drawing/2014/main" val="2516380519"/>
                    </a:ext>
                  </a:extLst>
                </a:gridCol>
                <a:gridCol w="655873">
                  <a:extLst>
                    <a:ext uri="{9D8B030D-6E8A-4147-A177-3AD203B41FA5}">
                      <a16:colId xmlns:a16="http://schemas.microsoft.com/office/drawing/2014/main" val="1522749800"/>
                    </a:ext>
                  </a:extLst>
                </a:gridCol>
                <a:gridCol w="645121">
                  <a:extLst>
                    <a:ext uri="{9D8B030D-6E8A-4147-A177-3AD203B41FA5}">
                      <a16:colId xmlns:a16="http://schemas.microsoft.com/office/drawing/2014/main" val="828464256"/>
                    </a:ext>
                  </a:extLst>
                </a:gridCol>
              </a:tblGrid>
              <a:tr h="1304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958160"/>
                  </a:ext>
                </a:extLst>
              </a:tr>
              <a:tr h="3902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219918"/>
                  </a:ext>
                </a:extLst>
              </a:tr>
              <a:tr h="1672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27.360.657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27.417.672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23.167.693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789124"/>
                  </a:ext>
                </a:extLst>
              </a:tr>
              <a:tr h="130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11.679.192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11.619.754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-59.438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8.733.760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06194"/>
                  </a:ext>
                </a:extLst>
              </a:tr>
              <a:tr h="130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-99.673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1.185.368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25253"/>
                  </a:ext>
                </a:extLst>
              </a:tr>
              <a:tr h="130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086956"/>
                  </a:ext>
                </a:extLst>
              </a:tr>
              <a:tr h="130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225619"/>
                  </a:ext>
                </a:extLst>
              </a:tr>
              <a:tr h="130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12.722.763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-564.887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12.491.990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406520"/>
                  </a:ext>
                </a:extLst>
              </a:tr>
              <a:tr h="130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12.722.763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-564.887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12.491.990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636363"/>
                  </a:ext>
                </a:extLst>
              </a:tr>
              <a:tr h="130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9.845.086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9.845.086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9.845.086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113493"/>
                  </a:ext>
                </a:extLst>
              </a:tr>
              <a:tr h="130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1.920.748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1.767.088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-153.660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1.767.038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047938"/>
                  </a:ext>
                </a:extLst>
              </a:tr>
              <a:tr h="130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Equidad de Genero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745079"/>
                  </a:ext>
                </a:extLst>
              </a:tr>
              <a:tr h="130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Sexualidad y Maternidad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941.308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898.724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-42.584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879.866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376030"/>
                  </a:ext>
                </a:extLst>
              </a:tr>
              <a:tr h="130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 y Participación Política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495.966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-368.643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307961"/>
                  </a:ext>
                </a:extLst>
              </a:tr>
              <a:tr h="130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1.446.168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648890"/>
                  </a:ext>
                </a:extLst>
              </a:tr>
              <a:tr h="130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1.446.168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514252"/>
                  </a:ext>
                </a:extLst>
              </a:tr>
              <a:tr h="130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254.688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-76.406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001799"/>
                  </a:ext>
                </a:extLst>
              </a:tr>
              <a:tr h="130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728409"/>
                  </a:ext>
                </a:extLst>
              </a:tr>
              <a:tr h="130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202237"/>
                  </a:ext>
                </a:extLst>
              </a:tr>
              <a:tr h="130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313973"/>
                  </a:ext>
                </a:extLst>
              </a:tr>
              <a:tr h="130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623638"/>
                  </a:ext>
                </a:extLst>
              </a:tr>
              <a:tr h="130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166.918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019141"/>
                  </a:ext>
                </a:extLst>
              </a:tr>
              <a:tr h="130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688.269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962572"/>
                  </a:ext>
                </a:extLst>
              </a:tr>
              <a:tr h="130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688.269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48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6057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5940"/>
            <a:ext cx="812444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B0311F0-33EC-4867-BAF7-8E133209DC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243881"/>
              </p:ext>
            </p:extLst>
          </p:nvPr>
        </p:nvGraphicFramePr>
        <p:xfrm>
          <a:off x="539552" y="1801065"/>
          <a:ext cx="8041982" cy="2131509"/>
        </p:xfrm>
        <a:graphic>
          <a:graphicData uri="http://schemas.openxmlformats.org/drawingml/2006/table">
            <a:tbl>
              <a:tblPr/>
              <a:tblGrid>
                <a:gridCol w="269504">
                  <a:extLst>
                    <a:ext uri="{9D8B030D-6E8A-4147-A177-3AD203B41FA5}">
                      <a16:colId xmlns:a16="http://schemas.microsoft.com/office/drawing/2014/main" val="572747350"/>
                    </a:ext>
                  </a:extLst>
                </a:gridCol>
                <a:gridCol w="269504">
                  <a:extLst>
                    <a:ext uri="{9D8B030D-6E8A-4147-A177-3AD203B41FA5}">
                      <a16:colId xmlns:a16="http://schemas.microsoft.com/office/drawing/2014/main" val="11735358"/>
                    </a:ext>
                  </a:extLst>
                </a:gridCol>
                <a:gridCol w="269504">
                  <a:extLst>
                    <a:ext uri="{9D8B030D-6E8A-4147-A177-3AD203B41FA5}">
                      <a16:colId xmlns:a16="http://schemas.microsoft.com/office/drawing/2014/main" val="1319857522"/>
                    </a:ext>
                  </a:extLst>
                </a:gridCol>
                <a:gridCol w="3039998">
                  <a:extLst>
                    <a:ext uri="{9D8B030D-6E8A-4147-A177-3AD203B41FA5}">
                      <a16:colId xmlns:a16="http://schemas.microsoft.com/office/drawing/2014/main" val="3321567814"/>
                    </a:ext>
                  </a:extLst>
                </a:gridCol>
                <a:gridCol w="722269">
                  <a:extLst>
                    <a:ext uri="{9D8B030D-6E8A-4147-A177-3AD203B41FA5}">
                      <a16:colId xmlns:a16="http://schemas.microsoft.com/office/drawing/2014/main" val="735965423"/>
                    </a:ext>
                  </a:extLst>
                </a:gridCol>
                <a:gridCol w="722269">
                  <a:extLst>
                    <a:ext uri="{9D8B030D-6E8A-4147-A177-3AD203B41FA5}">
                      <a16:colId xmlns:a16="http://schemas.microsoft.com/office/drawing/2014/main" val="1231300127"/>
                    </a:ext>
                  </a:extLst>
                </a:gridCol>
                <a:gridCol w="722269">
                  <a:extLst>
                    <a:ext uri="{9D8B030D-6E8A-4147-A177-3AD203B41FA5}">
                      <a16:colId xmlns:a16="http://schemas.microsoft.com/office/drawing/2014/main" val="3960133435"/>
                    </a:ext>
                  </a:extLst>
                </a:gridCol>
                <a:gridCol w="722269">
                  <a:extLst>
                    <a:ext uri="{9D8B030D-6E8A-4147-A177-3AD203B41FA5}">
                      <a16:colId xmlns:a16="http://schemas.microsoft.com/office/drawing/2014/main" val="3850868136"/>
                    </a:ext>
                  </a:extLst>
                </a:gridCol>
                <a:gridCol w="657588">
                  <a:extLst>
                    <a:ext uri="{9D8B030D-6E8A-4147-A177-3AD203B41FA5}">
                      <a16:colId xmlns:a16="http://schemas.microsoft.com/office/drawing/2014/main" val="1489572424"/>
                    </a:ext>
                  </a:extLst>
                </a:gridCol>
                <a:gridCol w="646808">
                  <a:extLst>
                    <a:ext uri="{9D8B030D-6E8A-4147-A177-3AD203B41FA5}">
                      <a16:colId xmlns:a16="http://schemas.microsoft.com/office/drawing/2014/main" val="3822792357"/>
                    </a:ext>
                  </a:extLst>
                </a:gridCol>
              </a:tblGrid>
              <a:tr h="1309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306636"/>
                  </a:ext>
                </a:extLst>
              </a:tr>
              <a:tr h="3918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023338"/>
                  </a:ext>
                </a:extLst>
              </a:tr>
              <a:tr h="1679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8.784.127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8.725.511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-58.616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8.053.482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06495"/>
                  </a:ext>
                </a:extLst>
              </a:tr>
              <a:tr h="13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185.319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180.211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596375"/>
                  </a:ext>
                </a:extLst>
              </a:tr>
              <a:tr h="13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280.389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222.514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896525"/>
                  </a:ext>
                </a:extLst>
              </a:tr>
              <a:tr h="13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8.317.919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8.317.919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7.953.081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53210"/>
                  </a:ext>
                </a:extLst>
              </a:tr>
              <a:tr h="13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4.384.644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4.384.644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4.071.038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504049"/>
                  </a:ext>
                </a:extLst>
              </a:tr>
              <a:tr h="13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4 a 7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4.108.096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4.108.096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3.977.647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540837"/>
                  </a:ext>
                </a:extLst>
              </a:tr>
              <a:tr h="13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276.548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276.548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752870"/>
                  </a:ext>
                </a:extLst>
              </a:tr>
              <a:tr h="13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3.882.043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264412"/>
                  </a:ext>
                </a:extLst>
              </a:tr>
              <a:tr h="13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3.882.043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789787"/>
                  </a:ext>
                </a:extLst>
              </a:tr>
              <a:tr h="13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1.602.182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082734"/>
                  </a:ext>
                </a:extLst>
              </a:tr>
              <a:tr h="13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013321"/>
                  </a:ext>
                </a:extLst>
              </a:tr>
              <a:tr h="130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291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3298</TotalTime>
  <Words>1675</Words>
  <Application>Microsoft Office PowerPoint</Application>
  <PresentationFormat>Presentación en pantalla (4:3)</PresentationFormat>
  <Paragraphs>919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2_Tema de Office</vt:lpstr>
      <vt:lpstr>EJECUCIÓN ACUMULADA DE GASTOS PRESUPUESTARIOS AL MES DE SEPTIEMBRE DE 2020 PARTIDA 27: MINISTERIO DE LA MUJER Y LA EQUIDAD DE GÉNERO</vt:lpstr>
      <vt:lpstr>EJECUCIÓN ACUMULADA DE GASTOS A SEPTIEMBRE DE 2020  PARTIDA 27 MINISTERIO DE LA MUJER Y EQUIDAD DE GÉNERO</vt:lpstr>
      <vt:lpstr>Presentación de PowerPoint</vt:lpstr>
      <vt:lpstr>Presentación de PowerPoint</vt:lpstr>
      <vt:lpstr>EJECUCIÓN ACUMULADA DE GASTOS A SEPTIEMBRE DE 2020  PARTIDA 27 MINISTERIO DE LA MUJER Y EQUIDAD DE GÉNERO</vt:lpstr>
      <vt:lpstr>EJECUCIÓN ACUMULADA DE GASTOS A SEPTIEMBRE DE 2020  PARTIDA 27 RESUMEN POR CAPÍTULOS</vt:lpstr>
      <vt:lpstr>EJECUCIÓN ACUMULADA DE GASTOS A SEPTIEMBRE DE 2020  PARTIDA 27. CAPÍTULO 01. PROGRAMA 01:  SUBSECRETARÍA DE LA MUJER Y LA EQUIDAD DE GÉNERO</vt:lpstr>
      <vt:lpstr>EJECUCIÓN ACUMULADA DE GASTOS A SEPTIEMBRE DE 2020  PARTIDA 27. CAPÍTULO 02. PROGRAMA 01:  SERVICIO NACIONAL DE LA MUJER Y LA EQUIDAD DE GÉNERO</vt:lpstr>
      <vt:lpstr>EJECUCIÓN ACUMULADA DE GASTOS A SEPTIEMBRE DE 2020  PARTIDA 27. CAPÍTULO 02. PROGRAMA 02:  MUJER Y TRABAJO </vt:lpstr>
      <vt:lpstr>EJECUCIÓN ACUMULADA DE GASTOS A SEPTIEMBRE DE 2020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238</cp:revision>
  <cp:lastPrinted>2019-10-06T20:09:36Z</cp:lastPrinted>
  <dcterms:created xsi:type="dcterms:W3CDTF">2016-06-23T13:38:47Z</dcterms:created>
  <dcterms:modified xsi:type="dcterms:W3CDTF">2020-12-22T12:57:30Z</dcterms:modified>
</cp:coreProperties>
</file>