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71-4E11-A91F-D7A375D6BA5A}"/>
            </c:ext>
          </c:extLst>
        </c:ser>
        <c:ser>
          <c:idx val="0"/>
          <c:order val="1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71-4E11-A91F-D7A375D6BA5A}"/>
            </c:ext>
          </c:extLst>
        </c:ser>
        <c:ser>
          <c:idx val="1"/>
          <c:order val="2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71-4E11-A91F-D7A375D6BA5A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71-4E11-A91F-D7A375D6BA5A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71-4E11-A91F-D7A375D6BA5A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71-4E11-A91F-D7A375D6BA5A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71-4E11-A91F-D7A375D6BA5A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71-4E11-A91F-D7A375D6BA5A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71-4E11-A91F-D7A375D6BA5A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71-4E11-A91F-D7A375D6B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27'!$D$30:$L$30</c:f>
              <c:numCache>
                <c:formatCode>0.0%</c:formatCode>
                <c:ptCount val="9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71-4E11-A91F-D7A375D6BA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44-41E8-AFBA-B7F1C3C4A645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44-41E8-AFBA-B7F1C3C4A645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144-41E8-AFBA-B7F1C3C4A645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44-41E8-AFBA-B7F1C3C4A645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44-41E8-AFBA-B7F1C3C4A645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44-41E8-AFBA-B7F1C3C4A645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44-41E8-AFBA-B7F1C3C4A645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44-41E8-AFBA-B7F1C3C4A645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44-41E8-AFBA-B7F1C3C4A645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144-41E8-AFBA-B7F1C3C4A645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44-41E8-AFBA-B7F1C3C4A645}"/>
                </c:ext>
              </c:extLst>
            </c:dLbl>
            <c:dLbl>
              <c:idx val="9"/>
              <c:layout>
                <c:manualLayout>
                  <c:x val="-6.4724919093851136E-3"/>
                  <c:y val="-3.5073339180731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144-41E8-AFBA-B7F1C3C4A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27'!$D$24:$L$24</c:f>
              <c:numCache>
                <c:formatCode>0.0%</c:formatCode>
                <c:ptCount val="9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144-41E8-AFBA-B7F1C3C4A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22-12-2020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22-12-2020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689E70-460B-4F10-A9B8-8BE22F0A1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41059"/>
              </p:ext>
            </p:extLst>
          </p:nvPr>
        </p:nvGraphicFramePr>
        <p:xfrm>
          <a:off x="541633" y="1901487"/>
          <a:ext cx="8060734" cy="2361708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3388782710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1455071764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1512707821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2333609650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20410297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322215904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02566266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548130266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1195814816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1458426229"/>
                    </a:ext>
                  </a:extLst>
                </a:gridCol>
              </a:tblGrid>
              <a:tr h="129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75758"/>
                  </a:ext>
                </a:extLst>
              </a:tr>
              <a:tr h="373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203735"/>
                  </a:ext>
                </a:extLst>
              </a:tr>
              <a:tr h="159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17.518.981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16.235.426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728671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91902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829486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16.168.492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4423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15.488.020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611883"/>
                  </a:ext>
                </a:extLst>
              </a:tr>
              <a:tr h="14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14.479.410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46498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1.008.610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087430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680.472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070762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680.472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999668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670489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118398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242557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70486"/>
                  </a:ext>
                </a:extLst>
              </a:tr>
              <a:tr h="129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387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492772"/>
              </p:ext>
            </p:extLst>
          </p:nvPr>
        </p:nvGraphicFramePr>
        <p:xfrm>
          <a:off x="1295636" y="2002324"/>
          <a:ext cx="6552728" cy="361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560343"/>
              </p:ext>
            </p:extLst>
          </p:nvPr>
        </p:nvGraphicFramePr>
        <p:xfrm>
          <a:off x="1296000" y="2204864"/>
          <a:ext cx="655200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010C27-79D2-4772-9953-7C9095F09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0692"/>
              </p:ext>
            </p:extLst>
          </p:nvPr>
        </p:nvGraphicFramePr>
        <p:xfrm>
          <a:off x="548640" y="1788317"/>
          <a:ext cx="8041891" cy="1764959"/>
        </p:xfrm>
        <a:graphic>
          <a:graphicData uri="http://schemas.openxmlformats.org/drawingml/2006/table">
            <a:tbl>
              <a:tblPr/>
              <a:tblGrid>
                <a:gridCol w="288446">
                  <a:extLst>
                    <a:ext uri="{9D8B030D-6E8A-4147-A177-3AD203B41FA5}">
                      <a16:colId xmlns:a16="http://schemas.microsoft.com/office/drawing/2014/main" val="4201584095"/>
                    </a:ext>
                  </a:extLst>
                </a:gridCol>
                <a:gridCol w="3253677">
                  <a:extLst>
                    <a:ext uri="{9D8B030D-6E8A-4147-A177-3AD203B41FA5}">
                      <a16:colId xmlns:a16="http://schemas.microsoft.com/office/drawing/2014/main" val="2711698863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4049557611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4105304005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2366664939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1501974312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854467180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2897780079"/>
                    </a:ext>
                  </a:extLst>
                </a:gridCol>
              </a:tblGrid>
              <a:tr h="1344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157171"/>
                  </a:ext>
                </a:extLst>
              </a:tr>
              <a:tr h="411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6410"/>
                  </a:ext>
                </a:extLst>
              </a:tr>
              <a:tr h="142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60.126.342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52.015.657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225182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16.895.707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12.682.457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384248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2.192.156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30765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71617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37.600.507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35.933.091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20325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53702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6528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75978"/>
                  </a:ext>
                </a:extLst>
              </a:tr>
              <a:tr h="13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1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BE9711-A495-4949-87F7-15E51387B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86073"/>
              </p:ext>
            </p:extLst>
          </p:nvPr>
        </p:nvGraphicFramePr>
        <p:xfrm>
          <a:off x="539552" y="1798150"/>
          <a:ext cx="8120947" cy="1253896"/>
        </p:xfrm>
        <a:graphic>
          <a:graphicData uri="http://schemas.openxmlformats.org/drawingml/2006/table">
            <a:tbl>
              <a:tblPr/>
              <a:tblGrid>
                <a:gridCol w="281586">
                  <a:extLst>
                    <a:ext uri="{9D8B030D-6E8A-4147-A177-3AD203B41FA5}">
                      <a16:colId xmlns:a16="http://schemas.microsoft.com/office/drawing/2014/main" val="2144089077"/>
                    </a:ext>
                  </a:extLst>
                </a:gridCol>
                <a:gridCol w="281586">
                  <a:extLst>
                    <a:ext uri="{9D8B030D-6E8A-4147-A177-3AD203B41FA5}">
                      <a16:colId xmlns:a16="http://schemas.microsoft.com/office/drawing/2014/main" val="2237196408"/>
                    </a:ext>
                  </a:extLst>
                </a:gridCol>
                <a:gridCol w="3176293">
                  <a:extLst>
                    <a:ext uri="{9D8B030D-6E8A-4147-A177-3AD203B41FA5}">
                      <a16:colId xmlns:a16="http://schemas.microsoft.com/office/drawing/2014/main" val="1174878529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480215346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4115985591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265746074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462872344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2959723292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2151205151"/>
                    </a:ext>
                  </a:extLst>
                </a:gridCol>
              </a:tblGrid>
              <a:tr h="133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845378"/>
                  </a:ext>
                </a:extLst>
              </a:tr>
              <a:tr h="409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27831"/>
                  </a:ext>
                </a:extLst>
              </a:tr>
              <a:tr h="175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7.371.478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5.239.528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90558"/>
                  </a:ext>
                </a:extLst>
              </a:tr>
              <a:tr h="133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52.754.864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46.776.129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40679"/>
                  </a:ext>
                </a:extLst>
              </a:tr>
              <a:tr h="133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27.417.672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23.167.693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02719"/>
                  </a:ext>
                </a:extLst>
              </a:tr>
              <a:tr h="133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8.725.511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8.053.482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115558"/>
                  </a:ext>
                </a:extLst>
              </a:tr>
              <a:tr h="133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17.518.981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16.235.426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151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4F25BD-CD5E-46A6-8C29-B72965D8E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8071"/>
              </p:ext>
            </p:extLst>
          </p:nvPr>
        </p:nvGraphicFramePr>
        <p:xfrm>
          <a:off x="530167" y="1893052"/>
          <a:ext cx="8136904" cy="2892311"/>
        </p:xfrm>
        <a:graphic>
          <a:graphicData uri="http://schemas.openxmlformats.org/drawingml/2006/table">
            <a:tbl>
              <a:tblPr/>
              <a:tblGrid>
                <a:gridCol w="272685">
                  <a:extLst>
                    <a:ext uri="{9D8B030D-6E8A-4147-A177-3AD203B41FA5}">
                      <a16:colId xmlns:a16="http://schemas.microsoft.com/office/drawing/2014/main" val="1139575983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2157237214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220293755"/>
                    </a:ext>
                  </a:extLst>
                </a:gridCol>
                <a:gridCol w="3075880">
                  <a:extLst>
                    <a:ext uri="{9D8B030D-6E8A-4147-A177-3AD203B41FA5}">
                      <a16:colId xmlns:a16="http://schemas.microsoft.com/office/drawing/2014/main" val="2977581132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068603790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040667306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893455139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265981018"/>
                    </a:ext>
                  </a:extLst>
                </a:gridCol>
                <a:gridCol w="665350">
                  <a:extLst>
                    <a:ext uri="{9D8B030D-6E8A-4147-A177-3AD203B41FA5}">
                      <a16:colId xmlns:a16="http://schemas.microsoft.com/office/drawing/2014/main" val="3504945513"/>
                    </a:ext>
                  </a:extLst>
                </a:gridCol>
                <a:gridCol w="654443">
                  <a:extLst>
                    <a:ext uri="{9D8B030D-6E8A-4147-A177-3AD203B41FA5}">
                      <a16:colId xmlns:a16="http://schemas.microsoft.com/office/drawing/2014/main" val="167140587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97505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78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83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75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514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5975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3531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807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2155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49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64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897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415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72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817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265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0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86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088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232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7116EE-2335-439C-9E39-9F4FE3D0A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744142"/>
              </p:ext>
            </p:extLst>
          </p:nvPr>
        </p:nvGraphicFramePr>
        <p:xfrm>
          <a:off x="584100" y="1977435"/>
          <a:ext cx="8021011" cy="3426789"/>
        </p:xfrm>
        <a:graphic>
          <a:graphicData uri="http://schemas.openxmlformats.org/drawingml/2006/table">
            <a:tbl>
              <a:tblPr/>
              <a:tblGrid>
                <a:gridCol w="268801">
                  <a:extLst>
                    <a:ext uri="{9D8B030D-6E8A-4147-A177-3AD203B41FA5}">
                      <a16:colId xmlns:a16="http://schemas.microsoft.com/office/drawing/2014/main" val="2416276428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871671972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2185859283"/>
                    </a:ext>
                  </a:extLst>
                </a:gridCol>
                <a:gridCol w="3032070">
                  <a:extLst>
                    <a:ext uri="{9D8B030D-6E8A-4147-A177-3AD203B41FA5}">
                      <a16:colId xmlns:a16="http://schemas.microsoft.com/office/drawing/2014/main" val="353461767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533364039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4168636340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390207698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2516380519"/>
                    </a:ext>
                  </a:extLst>
                </a:gridCol>
                <a:gridCol w="655873">
                  <a:extLst>
                    <a:ext uri="{9D8B030D-6E8A-4147-A177-3AD203B41FA5}">
                      <a16:colId xmlns:a16="http://schemas.microsoft.com/office/drawing/2014/main" val="1522749800"/>
                    </a:ext>
                  </a:extLst>
                </a:gridCol>
                <a:gridCol w="645121">
                  <a:extLst>
                    <a:ext uri="{9D8B030D-6E8A-4147-A177-3AD203B41FA5}">
                      <a16:colId xmlns:a16="http://schemas.microsoft.com/office/drawing/2014/main" val="828464256"/>
                    </a:ext>
                  </a:extLst>
                </a:gridCol>
              </a:tblGrid>
              <a:tr h="130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958160"/>
                  </a:ext>
                </a:extLst>
              </a:tr>
              <a:tr h="390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19918"/>
                  </a:ext>
                </a:extLst>
              </a:tr>
              <a:tr h="167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27.417.672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23.167.693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89124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11.619.754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8.733.760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06194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5253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86956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25619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06520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36363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113493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47938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745079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76030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307961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648890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514252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001799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728409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237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313973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623638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19141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62572"/>
                  </a:ext>
                </a:extLst>
              </a:tr>
              <a:tr h="13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48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0311F0-33EC-4867-BAF7-8E133209D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243881"/>
              </p:ext>
            </p:extLst>
          </p:nvPr>
        </p:nvGraphicFramePr>
        <p:xfrm>
          <a:off x="539552" y="1801065"/>
          <a:ext cx="8041982" cy="2131509"/>
        </p:xfrm>
        <a:graphic>
          <a:graphicData uri="http://schemas.openxmlformats.org/drawingml/2006/table">
            <a:tbl>
              <a:tblPr/>
              <a:tblGrid>
                <a:gridCol w="269504">
                  <a:extLst>
                    <a:ext uri="{9D8B030D-6E8A-4147-A177-3AD203B41FA5}">
                      <a16:colId xmlns:a16="http://schemas.microsoft.com/office/drawing/2014/main" val="572747350"/>
                    </a:ext>
                  </a:extLst>
                </a:gridCol>
                <a:gridCol w="269504">
                  <a:extLst>
                    <a:ext uri="{9D8B030D-6E8A-4147-A177-3AD203B41FA5}">
                      <a16:colId xmlns:a16="http://schemas.microsoft.com/office/drawing/2014/main" val="11735358"/>
                    </a:ext>
                  </a:extLst>
                </a:gridCol>
                <a:gridCol w="269504">
                  <a:extLst>
                    <a:ext uri="{9D8B030D-6E8A-4147-A177-3AD203B41FA5}">
                      <a16:colId xmlns:a16="http://schemas.microsoft.com/office/drawing/2014/main" val="1319857522"/>
                    </a:ext>
                  </a:extLst>
                </a:gridCol>
                <a:gridCol w="3039998">
                  <a:extLst>
                    <a:ext uri="{9D8B030D-6E8A-4147-A177-3AD203B41FA5}">
                      <a16:colId xmlns:a16="http://schemas.microsoft.com/office/drawing/2014/main" val="3321567814"/>
                    </a:ext>
                  </a:extLst>
                </a:gridCol>
                <a:gridCol w="722269">
                  <a:extLst>
                    <a:ext uri="{9D8B030D-6E8A-4147-A177-3AD203B41FA5}">
                      <a16:colId xmlns:a16="http://schemas.microsoft.com/office/drawing/2014/main" val="735965423"/>
                    </a:ext>
                  </a:extLst>
                </a:gridCol>
                <a:gridCol w="722269">
                  <a:extLst>
                    <a:ext uri="{9D8B030D-6E8A-4147-A177-3AD203B41FA5}">
                      <a16:colId xmlns:a16="http://schemas.microsoft.com/office/drawing/2014/main" val="1231300127"/>
                    </a:ext>
                  </a:extLst>
                </a:gridCol>
                <a:gridCol w="722269">
                  <a:extLst>
                    <a:ext uri="{9D8B030D-6E8A-4147-A177-3AD203B41FA5}">
                      <a16:colId xmlns:a16="http://schemas.microsoft.com/office/drawing/2014/main" val="3960133435"/>
                    </a:ext>
                  </a:extLst>
                </a:gridCol>
                <a:gridCol w="722269">
                  <a:extLst>
                    <a:ext uri="{9D8B030D-6E8A-4147-A177-3AD203B41FA5}">
                      <a16:colId xmlns:a16="http://schemas.microsoft.com/office/drawing/2014/main" val="3850868136"/>
                    </a:ext>
                  </a:extLst>
                </a:gridCol>
                <a:gridCol w="657588">
                  <a:extLst>
                    <a:ext uri="{9D8B030D-6E8A-4147-A177-3AD203B41FA5}">
                      <a16:colId xmlns:a16="http://schemas.microsoft.com/office/drawing/2014/main" val="1489572424"/>
                    </a:ext>
                  </a:extLst>
                </a:gridCol>
                <a:gridCol w="646808">
                  <a:extLst>
                    <a:ext uri="{9D8B030D-6E8A-4147-A177-3AD203B41FA5}">
                      <a16:colId xmlns:a16="http://schemas.microsoft.com/office/drawing/2014/main" val="3822792357"/>
                    </a:ext>
                  </a:extLst>
                </a:gridCol>
              </a:tblGrid>
              <a:tr h="130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306636"/>
                  </a:ext>
                </a:extLst>
              </a:tr>
              <a:tr h="391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23338"/>
                  </a:ext>
                </a:extLst>
              </a:tr>
              <a:tr h="167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8.725.511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8.053.482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06495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596375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896525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7.953.081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53210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4.071.038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504049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540837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752870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3.882.043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64412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3.882.043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789787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082734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13321"/>
                  </a:ext>
                </a:extLst>
              </a:tr>
              <a:tr h="130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9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1675</Words>
  <Application>Microsoft Office PowerPoint</Application>
  <PresentationFormat>Presentación en pantalla (4:3)</PresentationFormat>
  <Paragraphs>919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SEPTIEMBRE DE 2020 PARTIDA 27: MINISTERIO DE LA MUJER Y LA EQUIDAD DE GÉNERO</vt:lpstr>
      <vt:lpstr>EJECUCIÓN ACUMULADA DE GASTOS A SEPTIEMBRE DE 2020  PARTIDA 27 MINISTERIO DE LA MUJER Y EQUIDAD DE GÉNERO</vt:lpstr>
      <vt:lpstr>Presentación de PowerPoint</vt:lpstr>
      <vt:lpstr>Presentación de PowerPoint</vt:lpstr>
      <vt:lpstr>EJECUCIÓN ACUMULADA DE GASTOS A SEPTIEMBRE DE 2020  PARTIDA 27 MINISTERIO DE LA MUJER Y EQUIDAD DE GÉNERO</vt:lpstr>
      <vt:lpstr>EJECUCIÓN ACUMULADA DE GASTOS A SEPTIEMBRE DE 2020  PARTIDA 27 RESUMEN POR CAPÍTULOS</vt:lpstr>
      <vt:lpstr>EJECUCIÓN ACUMULADA DE GASTOS A SEPTIEMBRE DE 2020  PARTIDA 27. CAPÍTULO 01. PROGRAMA 01:  SUBSECRETARÍA DE LA MUJER Y LA EQUIDAD DE GÉNERO</vt:lpstr>
      <vt:lpstr>EJECUCIÓN ACUMULADA DE GASTOS A SEPTIEMBRE DE 2020  PARTIDA 27. CAPÍTULO 02. PROGRAMA 01:  SERVICIO NACIONAL DE LA MUJER Y LA EQUIDAD DE GÉNERO</vt:lpstr>
      <vt:lpstr>EJECUCIÓN ACUMULADA DE GASTOS A SEPTIEMBRE DE 2020  PARTIDA 27. CAPÍTULO 02. PROGRAMA 02:  MUJER Y TRABAJO </vt:lpstr>
      <vt:lpstr>EJECUCIÓN ACUMULADA DE GASTOS A SEPTIEMBRE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238</cp:revision>
  <cp:lastPrinted>2019-10-06T20:09:36Z</cp:lastPrinted>
  <dcterms:created xsi:type="dcterms:W3CDTF">2016-06-23T13:38:47Z</dcterms:created>
  <dcterms:modified xsi:type="dcterms:W3CDTF">2020-12-22T12:57:30Z</dcterms:modified>
</cp:coreProperties>
</file>