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B8-4022-8056-C870536F58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DB8-4022-8056-C870536F585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DB8-4022-8056-C870536F585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DB8-4022-8056-C870536F58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'[25.xlsx]Partida 25'!$C$61:$C$64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'[25.xlsx]Partida 25'!$D$61:$D$64</c:f>
              <c:numCache>
                <c:formatCode>#,##0</c:formatCode>
                <c:ptCount val="4"/>
                <c:pt idx="0">
                  <c:v>34243167</c:v>
                </c:pt>
                <c:pt idx="1">
                  <c:v>11479319</c:v>
                </c:pt>
                <c:pt idx="2">
                  <c:v>10170630</c:v>
                </c:pt>
                <c:pt idx="3">
                  <c:v>1600787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C3-4058-B7B9-62AF69E38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 de Presupuesto Inicial por Programas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03105861767279"/>
          <c:y val="0.14087962962962963"/>
          <c:w val="0.82441338582677171"/>
          <c:h val="0.7012186497521143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09-41F4-AB5C-411EDF465447}"/>
                </c:ext>
              </c:extLst>
            </c:dLbl>
            <c:dLbl>
              <c:idx val="1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09-41F4-AB5C-411EDF465447}"/>
                </c:ext>
              </c:extLst>
            </c:dLbl>
            <c:dLbl>
              <c:idx val="2"/>
              <c:layout>
                <c:manualLayout>
                  <c:x val="1.6666666666666666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09-41F4-AB5C-411EDF4654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'[25.xlsx]Resumen Capítulos '!$AI$6:$AI$8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'[25.xlsx]Resumen Capítulos '!$AJ$6:$AJ$8</c:f>
              <c:numCache>
                <c:formatCode>#,##0_ ;[Red]\-#,##0\ </c:formatCode>
                <c:ptCount val="3"/>
                <c:pt idx="0">
                  <c:v>33386262</c:v>
                </c:pt>
                <c:pt idx="1">
                  <c:v>14911922</c:v>
                </c:pt>
                <c:pt idx="2">
                  <c:v>12426611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09-41F4-AB5C-411EDF465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4508728"/>
        <c:axId val="294509512"/>
        <c:axId val="0"/>
      </c:bar3DChart>
      <c:catAx>
        <c:axId val="294508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4509512"/>
        <c:crosses val="autoZero"/>
        <c:auto val="1"/>
        <c:lblAlgn val="ctr"/>
        <c:lblOffset val="100"/>
        <c:noMultiLvlLbl val="0"/>
      </c:catAx>
      <c:valAx>
        <c:axId val="294509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4508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25'!$C$35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25'!$D$35:$O$35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5.1999999999999998E-2</c:v>
                </c:pt>
                <c:pt idx="2">
                  <c:v>8.7999999999999995E-2</c:v>
                </c:pt>
                <c:pt idx="3">
                  <c:v>7.1999999999999995E-2</c:v>
                </c:pt>
                <c:pt idx="4">
                  <c:v>6.6000000000000003E-2</c:v>
                </c:pt>
                <c:pt idx="5">
                  <c:v>0.08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9.2999999999999999E-2</c:v>
                </c:pt>
                <c:pt idx="9">
                  <c:v>8.1000000000000003E-2</c:v>
                </c:pt>
                <c:pt idx="10">
                  <c:v>8.5000000000000006E-2</c:v>
                </c:pt>
                <c:pt idx="11">
                  <c:v>0.187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0A-4932-94A3-0DDBD41B4F40}"/>
            </c:ext>
          </c:extLst>
        </c:ser>
        <c:ser>
          <c:idx val="1"/>
          <c:order val="1"/>
          <c:tx>
            <c:strRef>
              <c:f>'Partida 25'!$C$36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25'!$D$36:$O$36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0A-4932-94A3-0DDBD41B4F40}"/>
            </c:ext>
          </c:extLst>
        </c:ser>
        <c:ser>
          <c:idx val="2"/>
          <c:order val="2"/>
          <c:tx>
            <c:strRef>
              <c:f>'Partida 25'!$C$37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25'!$D$37:$L$37</c:f>
              <c:numCache>
                <c:formatCode>0.0%</c:formatCode>
                <c:ptCount val="9"/>
                <c:pt idx="0">
                  <c:v>4.9990601038669626E-2</c:v>
                </c:pt>
                <c:pt idx="1">
                  <c:v>7.0657576245443193E-2</c:v>
                </c:pt>
                <c:pt idx="2">
                  <c:v>8.3339101526710591E-2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  <c:pt idx="8">
                  <c:v>0.11780805758023258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0A-4932-94A3-0DDBD41B4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26580264"/>
        <c:axId val="326584968"/>
      </c:barChart>
      <c:catAx>
        <c:axId val="326580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584968"/>
        <c:crosses val="autoZero"/>
        <c:auto val="0"/>
        <c:lblAlgn val="ctr"/>
        <c:lblOffset val="100"/>
        <c:noMultiLvlLbl val="0"/>
      </c:catAx>
      <c:valAx>
        <c:axId val="32658496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2658026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'Partida 25'!$C$31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25'!$D$31:$O$31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0.106</c:v>
                </c:pt>
                <c:pt idx="2">
                  <c:v>0.193</c:v>
                </c:pt>
                <c:pt idx="3">
                  <c:v>0.26500000000000001</c:v>
                </c:pt>
                <c:pt idx="4">
                  <c:v>0.33100000000000002</c:v>
                </c:pt>
                <c:pt idx="5">
                  <c:v>0.41099999999999998</c:v>
                </c:pt>
                <c:pt idx="6">
                  <c:v>0.48799999999999999</c:v>
                </c:pt>
                <c:pt idx="7">
                  <c:v>0.56499999999999995</c:v>
                </c:pt>
                <c:pt idx="8">
                  <c:v>0.65800000000000003</c:v>
                </c:pt>
                <c:pt idx="9">
                  <c:v>0.73799999999999999</c:v>
                </c:pt>
                <c:pt idx="10">
                  <c:v>0.82199999999999995</c:v>
                </c:pt>
                <c:pt idx="11">
                  <c:v>0.98199999999999998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97-4522-887A-76B4C7D44BA5}"/>
            </c:ext>
          </c:extLst>
        </c:ser>
        <c:ser>
          <c:idx val="1"/>
          <c:order val="1"/>
          <c:tx>
            <c:strRef>
              <c:f>'Partida 25'!$C$32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25'!$D$32:$O$32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97-4522-887A-76B4C7D44BA5}"/>
            </c:ext>
          </c:extLst>
        </c:ser>
        <c:ser>
          <c:idx val="2"/>
          <c:order val="2"/>
          <c:tx>
            <c:strRef>
              <c:f>'Partida 25'!$C$33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97-4522-887A-76B4C7D44BA5}"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97-4522-887A-76B4C7D44BA5}"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97-4522-887A-76B4C7D44BA5}"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97-4522-887A-76B4C7D44BA5}"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97-4522-887A-76B4C7D44BA5}"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597-4522-887A-76B4C7D44BA5}"/>
                </c:ext>
              </c:extLst>
            </c:dLbl>
            <c:dLbl>
              <c:idx val="6"/>
              <c:layout>
                <c:manualLayout>
                  <c:x val="-3.6036036036036126E-2"/>
                  <c:y val="-4.45795339412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597-4522-887A-76B4C7D44BA5}"/>
                </c:ext>
              </c:extLst>
            </c:dLbl>
            <c:dLbl>
              <c:idx val="7"/>
              <c:layout>
                <c:manualLayout>
                  <c:x val="-4.0840840840840838E-2"/>
                  <c:y val="-3.647416413373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597-4522-887A-76B4C7D44BA5}"/>
                </c:ext>
              </c:extLst>
            </c:dLbl>
            <c:dLbl>
              <c:idx val="8"/>
              <c:layout>
                <c:manualLayout>
                  <c:x val="-5.285285285285285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597-4522-887A-76B4C7D44B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25'!$D$33:$L$33</c:f>
              <c:numCache>
                <c:formatCode>0.0%</c:formatCode>
                <c:ptCount val="9"/>
                <c:pt idx="0">
                  <c:v>4.9990601038669626E-2</c:v>
                </c:pt>
                <c:pt idx="1">
                  <c:v>0.11999447678509106</c:v>
                </c:pt>
                <c:pt idx="2">
                  <c:v>0.20324800229138301</c:v>
                </c:pt>
                <c:pt idx="3">
                  <c:v>0.27105588264735025</c:v>
                </c:pt>
                <c:pt idx="4">
                  <c:v>0.34807716664696398</c:v>
                </c:pt>
                <c:pt idx="5">
                  <c:v>0.43636729415205017</c:v>
                </c:pt>
                <c:pt idx="6">
                  <c:v>0.50083265109069897</c:v>
                </c:pt>
                <c:pt idx="7">
                  <c:v>0.57145686835128362</c:v>
                </c:pt>
                <c:pt idx="8">
                  <c:v>0.66545965425717968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597-4522-887A-76B4C7D44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6587320"/>
        <c:axId val="326584184"/>
      </c:lineChart>
      <c:catAx>
        <c:axId val="326587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584184"/>
        <c:crosses val="autoZero"/>
        <c:auto val="1"/>
        <c:lblAlgn val="ctr"/>
        <c:lblOffset val="100"/>
        <c:tickLblSkip val="1"/>
        <c:noMultiLvlLbl val="0"/>
      </c:catAx>
      <c:valAx>
        <c:axId val="3265841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5873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EA42A0F-73C0-44E1-A9A0-753DE102D01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2134A48-332F-4EEB-B18D-34B72C3DC7B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EAA69E6-39B1-4994-9994-450BF76FB4A2}"/>
              </a:ext>
            </a:extLst>
          </p:cNvPr>
          <p:cNvSpPr txBox="1">
            <a:spLocks/>
          </p:cNvSpPr>
          <p:nvPr/>
        </p:nvSpPr>
        <p:spPr>
          <a:xfrm>
            <a:off x="590872" y="5771143"/>
            <a:ext cx="7848872" cy="2917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0EE8060-8AC3-4DCD-B090-85C915B61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595740"/>
              </p:ext>
            </p:extLst>
          </p:nvPr>
        </p:nvGraphicFramePr>
        <p:xfrm>
          <a:off x="618235" y="2035426"/>
          <a:ext cx="7842199" cy="3717708"/>
        </p:xfrm>
        <a:graphic>
          <a:graphicData uri="http://schemas.openxmlformats.org/drawingml/2006/table">
            <a:tbl>
              <a:tblPr/>
              <a:tblGrid>
                <a:gridCol w="368179">
                  <a:extLst>
                    <a:ext uri="{9D8B030D-6E8A-4147-A177-3AD203B41FA5}">
                      <a16:colId xmlns:a16="http://schemas.microsoft.com/office/drawing/2014/main" val="2619780497"/>
                    </a:ext>
                  </a:extLst>
                </a:gridCol>
                <a:gridCol w="368179">
                  <a:extLst>
                    <a:ext uri="{9D8B030D-6E8A-4147-A177-3AD203B41FA5}">
                      <a16:colId xmlns:a16="http://schemas.microsoft.com/office/drawing/2014/main" val="3839494443"/>
                    </a:ext>
                  </a:extLst>
                </a:gridCol>
                <a:gridCol w="368179">
                  <a:extLst>
                    <a:ext uri="{9D8B030D-6E8A-4147-A177-3AD203B41FA5}">
                      <a16:colId xmlns:a16="http://schemas.microsoft.com/office/drawing/2014/main" val="2237555970"/>
                    </a:ext>
                  </a:extLst>
                </a:gridCol>
                <a:gridCol w="2533067">
                  <a:extLst>
                    <a:ext uri="{9D8B030D-6E8A-4147-A177-3AD203B41FA5}">
                      <a16:colId xmlns:a16="http://schemas.microsoft.com/office/drawing/2014/main" val="4005643101"/>
                    </a:ext>
                  </a:extLst>
                </a:gridCol>
                <a:gridCol w="854173">
                  <a:extLst>
                    <a:ext uri="{9D8B030D-6E8A-4147-A177-3AD203B41FA5}">
                      <a16:colId xmlns:a16="http://schemas.microsoft.com/office/drawing/2014/main" val="1493013534"/>
                    </a:ext>
                  </a:extLst>
                </a:gridCol>
                <a:gridCol w="784220">
                  <a:extLst>
                    <a:ext uri="{9D8B030D-6E8A-4147-A177-3AD203B41FA5}">
                      <a16:colId xmlns:a16="http://schemas.microsoft.com/office/drawing/2014/main" val="3664292381"/>
                    </a:ext>
                  </a:extLst>
                </a:gridCol>
                <a:gridCol w="828401">
                  <a:extLst>
                    <a:ext uri="{9D8B030D-6E8A-4147-A177-3AD203B41FA5}">
                      <a16:colId xmlns:a16="http://schemas.microsoft.com/office/drawing/2014/main" val="2787446789"/>
                    </a:ext>
                  </a:extLst>
                </a:gridCol>
                <a:gridCol w="839446">
                  <a:extLst>
                    <a:ext uri="{9D8B030D-6E8A-4147-A177-3AD203B41FA5}">
                      <a16:colId xmlns:a16="http://schemas.microsoft.com/office/drawing/2014/main" val="2497381497"/>
                    </a:ext>
                  </a:extLst>
                </a:gridCol>
                <a:gridCol w="898355">
                  <a:extLst>
                    <a:ext uri="{9D8B030D-6E8A-4147-A177-3AD203B41FA5}">
                      <a16:colId xmlns:a16="http://schemas.microsoft.com/office/drawing/2014/main" val="4087748979"/>
                    </a:ext>
                  </a:extLst>
                </a:gridCol>
              </a:tblGrid>
              <a:tr h="1517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461402"/>
                  </a:ext>
                </a:extLst>
              </a:tr>
              <a:tr h="4648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110910"/>
                  </a:ext>
                </a:extLst>
              </a:tr>
              <a:tr h="199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13.415.519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9.420.714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920002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9.580.632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6.988.893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43602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216706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657.985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65526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657.985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14321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515.945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967798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63034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497878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156976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566168"/>
                  </a:ext>
                </a:extLst>
              </a:tr>
              <a:tr h="282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126499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691005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48881"/>
                  </a:ext>
                </a:extLst>
              </a:tr>
              <a:tr h="189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640913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834180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604049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437240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984582"/>
                  </a:ext>
                </a:extLst>
              </a:tr>
              <a:tr h="15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647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61B4730-86F4-40DF-BCD9-BAB48C1FB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227106"/>
              </p:ext>
            </p:extLst>
          </p:nvPr>
        </p:nvGraphicFramePr>
        <p:xfrm>
          <a:off x="4499992" y="1600200"/>
          <a:ext cx="4091463" cy="441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7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157786"/>
              </p:ext>
            </p:extLst>
          </p:nvPr>
        </p:nvGraphicFramePr>
        <p:xfrm>
          <a:off x="539553" y="1916832"/>
          <a:ext cx="8085582" cy="3277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768659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5388587"/>
              </p:ext>
            </p:extLst>
          </p:nvPr>
        </p:nvGraphicFramePr>
        <p:xfrm>
          <a:off x="611560" y="1772816"/>
          <a:ext cx="7992888" cy="3493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7633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2832" y="5603638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84784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9C6D449-C01C-4AD5-8FAC-D943725F1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724217"/>
              </p:ext>
            </p:extLst>
          </p:nvPr>
        </p:nvGraphicFramePr>
        <p:xfrm>
          <a:off x="792281" y="1951424"/>
          <a:ext cx="7200801" cy="3243119"/>
        </p:xfrm>
        <a:graphic>
          <a:graphicData uri="http://schemas.openxmlformats.org/drawingml/2006/table">
            <a:tbl>
              <a:tblPr/>
              <a:tblGrid>
                <a:gridCol w="376414">
                  <a:extLst>
                    <a:ext uri="{9D8B030D-6E8A-4147-A177-3AD203B41FA5}">
                      <a16:colId xmlns:a16="http://schemas.microsoft.com/office/drawing/2014/main" val="3901756948"/>
                    </a:ext>
                  </a:extLst>
                </a:gridCol>
                <a:gridCol w="2800520">
                  <a:extLst>
                    <a:ext uri="{9D8B030D-6E8A-4147-A177-3AD203B41FA5}">
                      <a16:colId xmlns:a16="http://schemas.microsoft.com/office/drawing/2014/main" val="3675939621"/>
                    </a:ext>
                  </a:extLst>
                </a:gridCol>
                <a:gridCol w="828111">
                  <a:extLst>
                    <a:ext uri="{9D8B030D-6E8A-4147-A177-3AD203B41FA5}">
                      <a16:colId xmlns:a16="http://schemas.microsoft.com/office/drawing/2014/main" val="1580020891"/>
                    </a:ext>
                  </a:extLst>
                </a:gridCol>
                <a:gridCol w="846932">
                  <a:extLst>
                    <a:ext uri="{9D8B030D-6E8A-4147-A177-3AD203B41FA5}">
                      <a16:colId xmlns:a16="http://schemas.microsoft.com/office/drawing/2014/main" val="1108822374"/>
                    </a:ext>
                  </a:extLst>
                </a:gridCol>
                <a:gridCol w="707658">
                  <a:extLst>
                    <a:ext uri="{9D8B030D-6E8A-4147-A177-3AD203B41FA5}">
                      <a16:colId xmlns:a16="http://schemas.microsoft.com/office/drawing/2014/main" val="3318428973"/>
                    </a:ext>
                  </a:extLst>
                </a:gridCol>
                <a:gridCol w="858225">
                  <a:extLst>
                    <a:ext uri="{9D8B030D-6E8A-4147-A177-3AD203B41FA5}">
                      <a16:colId xmlns:a16="http://schemas.microsoft.com/office/drawing/2014/main" val="1035257961"/>
                    </a:ext>
                  </a:extLst>
                </a:gridCol>
                <a:gridCol w="782941">
                  <a:extLst>
                    <a:ext uri="{9D8B030D-6E8A-4147-A177-3AD203B41FA5}">
                      <a16:colId xmlns:a16="http://schemas.microsoft.com/office/drawing/2014/main" val="2318568117"/>
                    </a:ext>
                  </a:extLst>
                </a:gridCol>
              </a:tblGrid>
              <a:tr h="249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182215"/>
                  </a:ext>
                </a:extLst>
              </a:tr>
              <a:tr h="6112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721254"/>
                  </a:ext>
                </a:extLst>
              </a:tr>
              <a:tr h="22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60.724.795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60.881.727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40.514.333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5826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35.982.681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37.981.303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1.998.622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28.579.988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411258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-785.629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999529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406760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14.106.622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-1.601.440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6.347.308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664310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970234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21313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459984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69462"/>
                  </a:ext>
                </a:extLst>
              </a:tr>
              <a:tr h="24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66766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49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3828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578670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14337" y="3656205"/>
            <a:ext cx="7848872" cy="30582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C43D38-9AE4-4B92-9659-87793652D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589324"/>
              </p:ext>
            </p:extLst>
          </p:nvPr>
        </p:nvGraphicFramePr>
        <p:xfrm>
          <a:off x="414338" y="2248926"/>
          <a:ext cx="8191827" cy="1356171"/>
        </p:xfrm>
        <a:graphic>
          <a:graphicData uri="http://schemas.openxmlformats.org/drawingml/2006/table">
            <a:tbl>
              <a:tblPr/>
              <a:tblGrid>
                <a:gridCol w="417951">
                  <a:extLst>
                    <a:ext uri="{9D8B030D-6E8A-4147-A177-3AD203B41FA5}">
                      <a16:colId xmlns:a16="http://schemas.microsoft.com/office/drawing/2014/main" val="4233131917"/>
                    </a:ext>
                  </a:extLst>
                </a:gridCol>
                <a:gridCol w="417951">
                  <a:extLst>
                    <a:ext uri="{9D8B030D-6E8A-4147-A177-3AD203B41FA5}">
                      <a16:colId xmlns:a16="http://schemas.microsoft.com/office/drawing/2014/main" val="1359267661"/>
                    </a:ext>
                  </a:extLst>
                </a:gridCol>
                <a:gridCol w="2658164">
                  <a:extLst>
                    <a:ext uri="{9D8B030D-6E8A-4147-A177-3AD203B41FA5}">
                      <a16:colId xmlns:a16="http://schemas.microsoft.com/office/drawing/2014/main" val="695072172"/>
                    </a:ext>
                  </a:extLst>
                </a:gridCol>
                <a:gridCol w="919491">
                  <a:extLst>
                    <a:ext uri="{9D8B030D-6E8A-4147-A177-3AD203B41FA5}">
                      <a16:colId xmlns:a16="http://schemas.microsoft.com/office/drawing/2014/main" val="3703141370"/>
                    </a:ext>
                  </a:extLst>
                </a:gridCol>
                <a:gridCol w="902773">
                  <a:extLst>
                    <a:ext uri="{9D8B030D-6E8A-4147-A177-3AD203B41FA5}">
                      <a16:colId xmlns:a16="http://schemas.microsoft.com/office/drawing/2014/main" val="1832906644"/>
                    </a:ext>
                  </a:extLst>
                </a:gridCol>
                <a:gridCol w="869336">
                  <a:extLst>
                    <a:ext uri="{9D8B030D-6E8A-4147-A177-3AD203B41FA5}">
                      <a16:colId xmlns:a16="http://schemas.microsoft.com/office/drawing/2014/main" val="3565014399"/>
                    </a:ext>
                  </a:extLst>
                </a:gridCol>
                <a:gridCol w="986362">
                  <a:extLst>
                    <a:ext uri="{9D8B030D-6E8A-4147-A177-3AD203B41FA5}">
                      <a16:colId xmlns:a16="http://schemas.microsoft.com/office/drawing/2014/main" val="1018196980"/>
                    </a:ext>
                  </a:extLst>
                </a:gridCol>
                <a:gridCol w="1019799">
                  <a:extLst>
                    <a:ext uri="{9D8B030D-6E8A-4147-A177-3AD203B41FA5}">
                      <a16:colId xmlns:a16="http://schemas.microsoft.com/office/drawing/2014/main" val="3370989205"/>
                    </a:ext>
                  </a:extLst>
                </a:gridCol>
              </a:tblGrid>
              <a:tr h="1870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342544"/>
                  </a:ext>
                </a:extLst>
              </a:tr>
              <a:tr h="5728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709386"/>
                  </a:ext>
                </a:extLst>
              </a:tr>
              <a:tr h="198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32.061.738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-1.324.524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19.744.631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759257"/>
                  </a:ext>
                </a:extLst>
              </a:tr>
              <a:tr h="187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15.404.470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492.548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915795"/>
                  </a:ext>
                </a:extLst>
              </a:tr>
              <a:tr h="210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13.415.519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988.908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9.420.714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906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F1D480C-4E1A-4104-B7A1-AB92466C81DA}"/>
              </a:ext>
            </a:extLst>
          </p:cNvPr>
          <p:cNvSpPr txBox="1"/>
          <p:nvPr/>
        </p:nvSpPr>
        <p:spPr>
          <a:xfrm>
            <a:off x="6228184" y="125385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29FAE2F-1583-426B-BE11-AF0FBE2F7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71874"/>
              </p:ext>
            </p:extLst>
          </p:nvPr>
        </p:nvGraphicFramePr>
        <p:xfrm>
          <a:off x="440817" y="1577879"/>
          <a:ext cx="8202350" cy="4511140"/>
        </p:xfrm>
        <a:graphic>
          <a:graphicData uri="http://schemas.openxmlformats.org/drawingml/2006/table">
            <a:tbl>
              <a:tblPr/>
              <a:tblGrid>
                <a:gridCol w="298920">
                  <a:extLst>
                    <a:ext uri="{9D8B030D-6E8A-4147-A177-3AD203B41FA5}">
                      <a16:colId xmlns:a16="http://schemas.microsoft.com/office/drawing/2014/main" val="1443728996"/>
                    </a:ext>
                  </a:extLst>
                </a:gridCol>
                <a:gridCol w="298920">
                  <a:extLst>
                    <a:ext uri="{9D8B030D-6E8A-4147-A177-3AD203B41FA5}">
                      <a16:colId xmlns:a16="http://schemas.microsoft.com/office/drawing/2014/main" val="2483524736"/>
                    </a:ext>
                  </a:extLst>
                </a:gridCol>
                <a:gridCol w="298920">
                  <a:extLst>
                    <a:ext uri="{9D8B030D-6E8A-4147-A177-3AD203B41FA5}">
                      <a16:colId xmlns:a16="http://schemas.microsoft.com/office/drawing/2014/main" val="620213276"/>
                    </a:ext>
                  </a:extLst>
                </a:gridCol>
                <a:gridCol w="3371811">
                  <a:extLst>
                    <a:ext uri="{9D8B030D-6E8A-4147-A177-3AD203B41FA5}">
                      <a16:colId xmlns:a16="http://schemas.microsoft.com/office/drawing/2014/main" val="311150068"/>
                    </a:ext>
                  </a:extLst>
                </a:gridCol>
                <a:gridCol w="801104">
                  <a:extLst>
                    <a:ext uri="{9D8B030D-6E8A-4147-A177-3AD203B41FA5}">
                      <a16:colId xmlns:a16="http://schemas.microsoft.com/office/drawing/2014/main" val="2257523252"/>
                    </a:ext>
                  </a:extLst>
                </a:gridCol>
                <a:gridCol w="801104">
                  <a:extLst>
                    <a:ext uri="{9D8B030D-6E8A-4147-A177-3AD203B41FA5}">
                      <a16:colId xmlns:a16="http://schemas.microsoft.com/office/drawing/2014/main" val="3442231751"/>
                    </a:ext>
                  </a:extLst>
                </a:gridCol>
                <a:gridCol w="801104">
                  <a:extLst>
                    <a:ext uri="{9D8B030D-6E8A-4147-A177-3AD203B41FA5}">
                      <a16:colId xmlns:a16="http://schemas.microsoft.com/office/drawing/2014/main" val="619550139"/>
                    </a:ext>
                  </a:extLst>
                </a:gridCol>
                <a:gridCol w="801104">
                  <a:extLst>
                    <a:ext uri="{9D8B030D-6E8A-4147-A177-3AD203B41FA5}">
                      <a16:colId xmlns:a16="http://schemas.microsoft.com/office/drawing/2014/main" val="482137705"/>
                    </a:ext>
                  </a:extLst>
                </a:gridCol>
                <a:gridCol w="729363">
                  <a:extLst>
                    <a:ext uri="{9D8B030D-6E8A-4147-A177-3AD203B41FA5}">
                      <a16:colId xmlns:a16="http://schemas.microsoft.com/office/drawing/2014/main" val="2557907967"/>
                    </a:ext>
                  </a:extLst>
                </a:gridCol>
              </a:tblGrid>
              <a:tr h="1491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294235"/>
                  </a:ext>
                </a:extLst>
              </a:tr>
              <a:tr h="4568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915297"/>
                  </a:ext>
                </a:extLst>
              </a:tr>
              <a:tr h="1958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32.061.738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-1.324.524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19.744.631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70701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17.181.031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727.884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12.880.742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832997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2.875.267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-427.659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2.020.952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217613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92486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288503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10.957.121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-1.571.792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4.625.399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488008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56218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252391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10.751.483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-1.383.188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4.529.535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601746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726.923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532.519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606234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181.519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66.449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690635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860239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5.709.406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-827.175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2.388.049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492370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623.138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333.953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574822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238.081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313749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1.245.253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-50.243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748908"/>
                  </a:ext>
                </a:extLst>
              </a:tr>
              <a:tr h="277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-570.089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141.541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071871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893.959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-99.598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417.280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906181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175.404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-19.536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273257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-128.703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95.864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356066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-31.309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918591"/>
                  </a:ext>
                </a:extLst>
              </a:tr>
              <a:tr h="298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0720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-8.208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743582"/>
                  </a:ext>
                </a:extLst>
              </a:tr>
              <a:tr h="1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69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39F8613-7524-4FCA-861D-7FBE0C683BA5}"/>
              </a:ext>
            </a:extLst>
          </p:cNvPr>
          <p:cNvSpPr txBox="1"/>
          <p:nvPr/>
        </p:nvSpPr>
        <p:spPr>
          <a:xfrm>
            <a:off x="6228184" y="125385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2 de 2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4BFB5BF9-6CFD-4CA1-A341-78CB277A4DB7}"/>
              </a:ext>
            </a:extLst>
          </p:cNvPr>
          <p:cNvSpPr txBox="1">
            <a:spLocks/>
          </p:cNvSpPr>
          <p:nvPr/>
        </p:nvSpPr>
        <p:spPr>
          <a:xfrm>
            <a:off x="323528" y="581373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2A39232-083C-4517-8F0B-1FEF933FF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661870"/>
              </p:ext>
            </p:extLst>
          </p:nvPr>
        </p:nvGraphicFramePr>
        <p:xfrm>
          <a:off x="432366" y="1616998"/>
          <a:ext cx="8210797" cy="4154146"/>
        </p:xfrm>
        <a:graphic>
          <a:graphicData uri="http://schemas.openxmlformats.org/drawingml/2006/table">
            <a:tbl>
              <a:tblPr/>
              <a:tblGrid>
                <a:gridCol w="299227">
                  <a:extLst>
                    <a:ext uri="{9D8B030D-6E8A-4147-A177-3AD203B41FA5}">
                      <a16:colId xmlns:a16="http://schemas.microsoft.com/office/drawing/2014/main" val="4242367781"/>
                    </a:ext>
                  </a:extLst>
                </a:gridCol>
                <a:gridCol w="299227">
                  <a:extLst>
                    <a:ext uri="{9D8B030D-6E8A-4147-A177-3AD203B41FA5}">
                      <a16:colId xmlns:a16="http://schemas.microsoft.com/office/drawing/2014/main" val="2454543066"/>
                    </a:ext>
                  </a:extLst>
                </a:gridCol>
                <a:gridCol w="299227">
                  <a:extLst>
                    <a:ext uri="{9D8B030D-6E8A-4147-A177-3AD203B41FA5}">
                      <a16:colId xmlns:a16="http://schemas.microsoft.com/office/drawing/2014/main" val="2047132655"/>
                    </a:ext>
                  </a:extLst>
                </a:gridCol>
                <a:gridCol w="3375286">
                  <a:extLst>
                    <a:ext uri="{9D8B030D-6E8A-4147-A177-3AD203B41FA5}">
                      <a16:colId xmlns:a16="http://schemas.microsoft.com/office/drawing/2014/main" val="3672378539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2527905915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1982989168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881775762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1123774437"/>
                    </a:ext>
                  </a:extLst>
                </a:gridCol>
                <a:gridCol w="730114">
                  <a:extLst>
                    <a:ext uri="{9D8B030D-6E8A-4147-A177-3AD203B41FA5}">
                      <a16:colId xmlns:a16="http://schemas.microsoft.com/office/drawing/2014/main" val="3926539776"/>
                    </a:ext>
                  </a:extLst>
                </a:gridCol>
              </a:tblGrid>
              <a:tr h="1433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901499"/>
                  </a:ext>
                </a:extLst>
              </a:tr>
              <a:tr h="286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641610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046487"/>
                  </a:ext>
                </a:extLst>
              </a:tr>
              <a:tr h="267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-13.338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401808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05669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727998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283125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654481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775933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-10.618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043149"/>
                  </a:ext>
                </a:extLst>
              </a:tr>
              <a:tr h="267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70.244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198159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684557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109562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032552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265036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791.174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-129.079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126.340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536039"/>
                  </a:ext>
                </a:extLst>
              </a:tr>
              <a:tr h="179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26300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-19.200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370412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382.998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974406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-113.444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347563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104.251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233080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473194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034352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68142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059209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865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1F3D696B-A209-4664-B84C-8BEC51EF2C2C}"/>
              </a:ext>
            </a:extLst>
          </p:cNvPr>
          <p:cNvSpPr txBox="1">
            <a:spLocks/>
          </p:cNvSpPr>
          <p:nvPr/>
        </p:nvSpPr>
        <p:spPr>
          <a:xfrm>
            <a:off x="548874" y="570627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1A0A7B3-5DB5-4470-BCFD-338C9FD40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982622"/>
              </p:ext>
            </p:extLst>
          </p:nvPr>
        </p:nvGraphicFramePr>
        <p:xfrm>
          <a:off x="580299" y="1959105"/>
          <a:ext cx="7860246" cy="3747171"/>
        </p:xfrm>
        <a:graphic>
          <a:graphicData uri="http://schemas.openxmlformats.org/drawingml/2006/table">
            <a:tbl>
              <a:tblPr/>
              <a:tblGrid>
                <a:gridCol w="357122">
                  <a:extLst>
                    <a:ext uri="{9D8B030D-6E8A-4147-A177-3AD203B41FA5}">
                      <a16:colId xmlns:a16="http://schemas.microsoft.com/office/drawing/2014/main" val="2077570667"/>
                    </a:ext>
                  </a:extLst>
                </a:gridCol>
                <a:gridCol w="357122">
                  <a:extLst>
                    <a:ext uri="{9D8B030D-6E8A-4147-A177-3AD203B41FA5}">
                      <a16:colId xmlns:a16="http://schemas.microsoft.com/office/drawing/2014/main" val="1038377358"/>
                    </a:ext>
                  </a:extLst>
                </a:gridCol>
                <a:gridCol w="357122">
                  <a:extLst>
                    <a:ext uri="{9D8B030D-6E8A-4147-A177-3AD203B41FA5}">
                      <a16:colId xmlns:a16="http://schemas.microsoft.com/office/drawing/2014/main" val="2293034323"/>
                    </a:ext>
                  </a:extLst>
                </a:gridCol>
                <a:gridCol w="3028392">
                  <a:extLst>
                    <a:ext uri="{9D8B030D-6E8A-4147-A177-3AD203B41FA5}">
                      <a16:colId xmlns:a16="http://schemas.microsoft.com/office/drawing/2014/main" val="1817097068"/>
                    </a:ext>
                  </a:extLst>
                </a:gridCol>
                <a:gridCol w="799952">
                  <a:extLst>
                    <a:ext uri="{9D8B030D-6E8A-4147-A177-3AD203B41FA5}">
                      <a16:colId xmlns:a16="http://schemas.microsoft.com/office/drawing/2014/main" val="919648778"/>
                    </a:ext>
                  </a:extLst>
                </a:gridCol>
                <a:gridCol w="771382">
                  <a:extLst>
                    <a:ext uri="{9D8B030D-6E8A-4147-A177-3AD203B41FA5}">
                      <a16:colId xmlns:a16="http://schemas.microsoft.com/office/drawing/2014/main" val="3510248826"/>
                    </a:ext>
                  </a:extLst>
                </a:gridCol>
                <a:gridCol w="589251">
                  <a:extLst>
                    <a:ext uri="{9D8B030D-6E8A-4147-A177-3AD203B41FA5}">
                      <a16:colId xmlns:a16="http://schemas.microsoft.com/office/drawing/2014/main" val="544576597"/>
                    </a:ext>
                  </a:extLst>
                </a:gridCol>
                <a:gridCol w="728527">
                  <a:extLst>
                    <a:ext uri="{9D8B030D-6E8A-4147-A177-3AD203B41FA5}">
                      <a16:colId xmlns:a16="http://schemas.microsoft.com/office/drawing/2014/main" val="1435815267"/>
                    </a:ext>
                  </a:extLst>
                </a:gridCol>
                <a:gridCol w="871376">
                  <a:extLst>
                    <a:ext uri="{9D8B030D-6E8A-4147-A177-3AD203B41FA5}">
                      <a16:colId xmlns:a16="http://schemas.microsoft.com/office/drawing/2014/main" val="1151439860"/>
                    </a:ext>
                  </a:extLst>
                </a:gridCol>
              </a:tblGrid>
              <a:tr h="168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454804"/>
                  </a:ext>
                </a:extLst>
              </a:tr>
              <a:tr h="5160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640779"/>
                  </a:ext>
                </a:extLst>
              </a:tr>
              <a:tr h="2211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15.404.470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00174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11.219.640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8.710.353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282556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901302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1.063.924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207589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1.063.924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44112"/>
                  </a:ext>
                </a:extLst>
              </a:tr>
              <a:tr h="31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1.321.823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736.894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972843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260450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162696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2559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368.466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26644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543921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717295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08343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14308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256952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399553"/>
                  </a:ext>
                </a:extLst>
              </a:tr>
              <a:tr h="16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6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2643</TotalTime>
  <Words>1979</Words>
  <Application>Microsoft Office PowerPoint</Application>
  <PresentationFormat>Presentación en pantalla (4:3)</PresentationFormat>
  <Paragraphs>989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1_Tema de Office</vt:lpstr>
      <vt:lpstr>Tema de Office</vt:lpstr>
      <vt:lpstr>EJECUCIÓN ACUMULADA DE GASTOS PRESUPUESTARIOS SEPTIEMBRE DE 2020 PARTIDA 25: MINISTERIO DE MEDIO AMBIENTE</vt:lpstr>
      <vt:lpstr>EJECUCIÓN PRESUPUESTARIA DE GASTOS ACUMULADA A SEPTIEMBRE DE 2020 PARTIDA 25 MINISTERIO DEL MEDIO AMBIENTE</vt:lpstr>
      <vt:lpstr>EJECUCIÓN PRESUPUESTARIA DE GASTOS ACUMULADA A SEPTIEMBRE DE 2020 PARTIDA 25 MINISTERIO DEL MEDIO AMBIENTE</vt:lpstr>
      <vt:lpstr>COMPORTAMIENTO DE LA EJECUCIÓN ACUMULADA DE GASTOS A SEPTIEMBRE DE 2020 PARTIDA 25 MINISTERIO DE MEDIO AMBIENTE</vt:lpstr>
      <vt:lpstr>EJECUCIÓN ACUMULADA DE GASTOS A SEPTIEMBRE DE 2020 PARTIDA 25 MINISTERIO DEL MEDIO AMBIENTE</vt:lpstr>
      <vt:lpstr>EJECUCIÓN PRESUPUESTARIA DE GASTOS ACUMULADA A SEPTIEMBRE DE 2020 PARTIDA 25 MINISTERIO DEL MEDIO AMBIENTE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268</cp:revision>
  <cp:lastPrinted>2019-06-06T21:54:24Z</cp:lastPrinted>
  <dcterms:created xsi:type="dcterms:W3CDTF">2016-06-23T13:38:47Z</dcterms:created>
  <dcterms:modified xsi:type="dcterms:W3CDTF">2020-12-24T13:29:37Z</dcterms:modified>
</cp:coreProperties>
</file>