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3.xml" ContentType="application/vnd.openxmlformats-officedocument.themeOverride+xml"/>
  <Override PartName="/ppt/notesSlides/notesSlide1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5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6"/>
  </p:notesMasterIdLst>
  <p:handoutMasterIdLst>
    <p:handoutMasterId r:id="rId17"/>
  </p:handoutMasterIdLst>
  <p:sldIdLst>
    <p:sldId id="256" r:id="rId3"/>
    <p:sldId id="309" r:id="rId4"/>
    <p:sldId id="304" r:id="rId5"/>
    <p:sldId id="312" r:id="rId6"/>
    <p:sldId id="264" r:id="rId7"/>
    <p:sldId id="263" r:id="rId8"/>
    <p:sldId id="302" r:id="rId9"/>
    <p:sldId id="316" r:id="rId10"/>
    <p:sldId id="317" r:id="rId11"/>
    <p:sldId id="299" r:id="rId12"/>
    <p:sldId id="318" r:id="rId13"/>
    <p:sldId id="320" r:id="rId14"/>
    <p:sldId id="321" r:id="rId15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56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../embeddings/oleObject2.bin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../embeddings/oleObject3.bin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.xlsx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/>
              <a:t>Distribución Presupuesto</a:t>
            </a:r>
            <a:r>
              <a:rPr lang="es-CL" baseline="0"/>
              <a:t> Incial por Subtítulo de Gasto </a:t>
            </a:r>
            <a:endParaRPr lang="es-CL"/>
          </a:p>
        </c:rich>
      </c:tx>
      <c:layout>
        <c:manualLayout>
          <c:xMode val="edge"/>
          <c:yMode val="edge"/>
          <c:x val="0.10471853257432005"/>
          <c:y val="6.0975629273295334E-2"/>
        </c:manualLayout>
      </c:layout>
      <c:overlay val="0"/>
      <c:spPr>
        <a:noFill/>
        <a:ln>
          <a:noFill/>
        </a:ln>
        <a:effectLst/>
      </c:sp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"/>
          <c:y val="0.20269466316710411"/>
          <c:w val="1"/>
          <c:h val="0.4615526250708023"/>
        </c:manualLayout>
      </c:layout>
      <c:pie3DChart>
        <c:varyColors val="1"/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0523709536307964"/>
          <c:y val="0.70893744664895608"/>
          <c:w val="0.41174803149606293"/>
          <c:h val="0.2586832895888013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solidFill>
        <a:sysClr val="windowText" lastClr="000000"/>
      </a:solidFill>
      <a:round/>
    </a:ln>
    <a:effectLst/>
  </c:spPr>
  <c:txPr>
    <a:bodyPr/>
    <a:lstStyle/>
    <a:p>
      <a:pPr>
        <a:defRPr/>
      </a:pPr>
      <a:endParaRPr lang="es-CL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Subtítulos de Gasto</a:t>
            </a:r>
            <a:endParaRPr lang="es-CL" sz="120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5492467608048336E-2"/>
          <c:y val="0.21867479598284509"/>
          <c:w val="0.78930073148107305"/>
          <c:h val="0.41757051531977252"/>
        </c:manualLayout>
      </c:layout>
      <c:pie3DChart>
        <c:varyColors val="1"/>
        <c:ser>
          <c:idx val="0"/>
          <c:order val="0"/>
          <c:tx>
            <c:strRef>
              <c:f>'[24.xlsx]Partida 24'!$D$63</c:f>
              <c:strCache>
                <c:ptCount val="1"/>
                <c:pt idx="0">
                  <c:v>Presupuesto Inicial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55E2-4957-BB7B-B195013DFA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55E2-4957-BB7B-B195013DFA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55E2-4957-BB7B-B195013DFA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7-55E2-4957-BB7B-B195013DFA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9-017A-42B4-9F21-C82709F0DE94}"/>
              </c:ext>
            </c:extLst>
          </c:dPt>
          <c:dLbls>
            <c:dLbl>
              <c:idx val="0"/>
              <c:layout>
                <c:manualLayout>
                  <c:x val="-0.16383395940769274"/>
                  <c:y val="4.8638725676182729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5E2-4957-BB7B-B195013DFACA}"/>
                </c:ext>
              </c:extLst>
            </c:dLbl>
            <c:dLbl>
              <c:idx val="1"/>
              <c:layout>
                <c:manualLayout>
                  <c:x val="-0.13342097621419399"/>
                  <c:y val="-0.1297523545601851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5E2-4957-BB7B-B195013DFACA}"/>
                </c:ext>
              </c:extLst>
            </c:dLbl>
            <c:dLbl>
              <c:idx val="2"/>
              <c:layout>
                <c:manualLayout>
                  <c:x val="0.20311162344883771"/>
                  <c:y val="-0.144921790660576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5E2-4957-BB7B-B195013DFACA}"/>
                </c:ext>
              </c:extLst>
            </c:dLbl>
            <c:dLbl>
              <c:idx val="3"/>
              <c:layout>
                <c:manualLayout>
                  <c:x val="6.078104062618981E-2"/>
                  <c:y val="6.44582467776116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5E2-4957-BB7B-B195013DFACA}"/>
                </c:ext>
              </c:extLst>
            </c:dLbl>
            <c:dLbl>
              <c:idx val="4"/>
              <c:numFmt formatCode="0.0%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1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L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9-017A-42B4-9F21-C82709F0DE94}"/>
                </c:ext>
              </c:extLst>
            </c:dLbl>
            <c:numFmt formatCode="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'[24.xlsx]Partida 24'!$C$64:$C$68</c:f>
              <c:strCache>
                <c:ptCount val="5"/>
                <c:pt idx="0">
                  <c:v>GASTOS EN PERSONAL                                                              </c:v>
                </c:pt>
                <c:pt idx="1">
                  <c:v>BIENES Y SERVICIOS DE CONSUMO                                                   </c:v>
                </c:pt>
                <c:pt idx="2">
                  <c:v>TRANSFERENCIAS CORRIENTES                                                       </c:v>
                </c:pt>
                <c:pt idx="3">
                  <c:v>TRANSFERENCIAS DE CAPITAL                                                       </c:v>
                </c:pt>
                <c:pt idx="4">
                  <c:v>OTROS</c:v>
                </c:pt>
              </c:strCache>
            </c:strRef>
          </c:cat>
          <c:val>
            <c:numRef>
              <c:f>'[24.xlsx]Partida 24'!$D$64:$D$68</c:f>
              <c:numCache>
                <c:formatCode>#,##0</c:formatCode>
                <c:ptCount val="5"/>
                <c:pt idx="0">
                  <c:v>38444939</c:v>
                </c:pt>
                <c:pt idx="1">
                  <c:v>15064161</c:v>
                </c:pt>
                <c:pt idx="2">
                  <c:v>65167561</c:v>
                </c:pt>
                <c:pt idx="3">
                  <c:v>10458327</c:v>
                </c:pt>
                <c:pt idx="4">
                  <c:v>2716352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0C6-4925-A867-A91C505DCBC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1.0061403329749771E-2"/>
          <c:y val="0.68197327498509941"/>
          <c:w val="0.63921050128364698"/>
          <c:h val="0.30036680514289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  <c:extLst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r>
              <a:rPr lang="en-US" sz="1200" b="1" i="0" baseline="0">
                <a:effectLst/>
              </a:rPr>
              <a:t>Distribución Presupuesto Inicial por Capítulo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1501558398950132"/>
          <c:y val="4.92783613248499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effectLst/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0.20085419775273633"/>
          <c:y val="0.18573430353726109"/>
          <c:w val="0.65407960517206598"/>
          <c:h val="0.510817489277255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'[24.xlsx]Partida 24'!$L$63</c:f>
              <c:strCache>
                <c:ptCount val="1"/>
                <c:pt idx="0">
                  <c:v>Presupuesto Inicial</c:v>
                </c:pt>
              </c:strCache>
            </c:strRef>
          </c:tx>
          <c:spPr>
            <a:gradFill>
              <a:gsLst>
                <a:gs pos="0">
                  <a:schemeClr val="accent1"/>
                </a:gs>
                <a:gs pos="100000">
                  <a:schemeClr val="accent1">
                    <a:lumMod val="84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r="18900000" sy="23000" kx="-1200000" algn="bl" rotWithShape="0">
                <a:prstClr val="black">
                  <a:alpha val="20000"/>
                </a:prstClr>
              </a:outerShdw>
            </a:effectLst>
          </c:spPr>
          <c:invertIfNegative val="0"/>
          <c:dLbls>
            <c:dLbl>
              <c:idx val="0"/>
              <c:layout>
                <c:manualLayout>
                  <c:x val="-3.7956773390370165E-17"/>
                  <c:y val="1.768528132614745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E3-4505-8AA3-F731914B63E9}"/>
                </c:ext>
              </c:extLst>
            </c:dLbl>
            <c:dLbl>
              <c:idx val="1"/>
              <c:layout>
                <c:manualLayout>
                  <c:x val="-7.5913546780740329E-17"/>
                  <c:y val="1.612374724601406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E3-4505-8AA3-F731914B63E9}"/>
                </c:ext>
              </c:extLst>
            </c:dLbl>
            <c:dLbl>
              <c:idx val="2"/>
              <c:layout>
                <c:manualLayout>
                  <c:x val="0"/>
                  <c:y val="-7.4054147521113536E-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E3-4505-8AA3-F731914B63E9}"/>
                </c:ext>
              </c:extLst>
            </c:dLbl>
            <c:dLbl>
              <c:idx val="3"/>
              <c:layout>
                <c:manualLayout>
                  <c:x val="-1.5182709356148066E-16"/>
                  <c:y val="-5.703929227588275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E3-4505-8AA3-F731914B63E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'[24.xlsx]Partida 24'!$K$64:$K$67</c:f>
              <c:strCache>
                <c:ptCount val="4"/>
                <c:pt idx="0">
                  <c:v>SUB.DE ENERGÍA</c:v>
                </c:pt>
                <c:pt idx="1">
                  <c:v>CNE</c:v>
                </c:pt>
                <c:pt idx="2">
                  <c:v>CCHEN</c:v>
                </c:pt>
                <c:pt idx="3">
                  <c:v>SEC</c:v>
                </c:pt>
              </c:strCache>
            </c:strRef>
          </c:cat>
          <c:val>
            <c:numRef>
              <c:f>'[24.xlsx]Partida 24'!$L$64:$L$67</c:f>
              <c:numCache>
                <c:formatCode>#,##0</c:formatCode>
                <c:ptCount val="4"/>
                <c:pt idx="0">
                  <c:v>97983329</c:v>
                </c:pt>
                <c:pt idx="1">
                  <c:v>7879440</c:v>
                </c:pt>
                <c:pt idx="2">
                  <c:v>11493758</c:v>
                </c:pt>
                <c:pt idx="3">
                  <c:v>14494813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C76-4C9C-9863-EBF6C57635BD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41"/>
        <c:axId val="401430504"/>
        <c:axId val="401434032"/>
      </c:barChart>
      <c:catAx>
        <c:axId val="4014305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0" i="0" u="none" strike="noStrike" kern="1200" baseline="0">
                <a:solidFill>
                  <a:schemeClr val="dk1">
                    <a:lumMod val="65000"/>
                    <a:lumOff val="35000"/>
                  </a:schemeClr>
                </a:solidFill>
                <a:effectLst/>
                <a:latin typeface="+mn-lt"/>
                <a:ea typeface="+mn-ea"/>
                <a:cs typeface="+mn-cs"/>
              </a:defRPr>
            </a:pPr>
            <a:endParaRPr lang="es-CL"/>
          </a:p>
        </c:txPr>
        <c:crossAx val="401434032"/>
        <c:crosses val="autoZero"/>
        <c:auto val="1"/>
        <c:lblAlgn val="ctr"/>
        <c:lblOffset val="100"/>
        <c:noMultiLvlLbl val="0"/>
      </c:catAx>
      <c:valAx>
        <c:axId val="40143403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40143050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/>
  </c:chart>
  <c:spPr>
    <a:gradFill flip="none" rotWithShape="1">
      <a:gsLst>
        <a:gs pos="0">
          <a:schemeClr val="lt1"/>
        </a:gs>
        <a:gs pos="68000">
          <a:schemeClr val="lt1">
            <a:lumMod val="85000"/>
          </a:schemeClr>
        </a:gs>
        <a:gs pos="100000">
          <a:schemeClr val="lt1"/>
        </a:gs>
      </a:gsLst>
      <a:lin ang="5400000" scaled="1"/>
      <a:tileRect/>
    </a:gradFill>
    <a:ln w="9525" cap="flat" cmpd="sng" algn="ctr">
      <a:solidFill>
        <a:sysClr val="window" lastClr="FFFFFF"/>
      </a:solidFill>
      <a:round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 b="1"/>
              <a:t>% Ejecución Mensual 2018 - 2019 - 2020</a:t>
            </a: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'Partida 24'!$C$30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24'!$D$30:$O$30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4.4185991048746383E-2</c:v>
                </c:pt>
                <c:pt idx="2">
                  <c:v>7.6715616051498958E-2</c:v>
                </c:pt>
                <c:pt idx="3">
                  <c:v>8.4475860511934661E-2</c:v>
                </c:pt>
                <c:pt idx="4">
                  <c:v>6.5127871892063011E-2</c:v>
                </c:pt>
                <c:pt idx="5">
                  <c:v>0.15585403210467766</c:v>
                </c:pt>
                <c:pt idx="6">
                  <c:v>2.940958627796714E-2</c:v>
                </c:pt>
                <c:pt idx="7">
                  <c:v>0.11749397126291769</c:v>
                </c:pt>
                <c:pt idx="8">
                  <c:v>3.5724283054241704E-2</c:v>
                </c:pt>
                <c:pt idx="9">
                  <c:v>7.4643709041696552E-2</c:v>
                </c:pt>
                <c:pt idx="10">
                  <c:v>7.3622543082942887E-2</c:v>
                </c:pt>
                <c:pt idx="11">
                  <c:v>0.18965646108979958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7C-41D2-B0E5-99EF53E2A822}"/>
            </c:ext>
          </c:extLst>
        </c:ser>
        <c:ser>
          <c:idx val="1"/>
          <c:order val="1"/>
          <c:tx>
            <c:strRef>
              <c:f>'Partida 24'!$C$31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accent1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24'!$D$31:$O$31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2.4712899588940636E-2</c:v>
                </c:pt>
                <c:pt idx="2">
                  <c:v>5.0004615215432285E-2</c:v>
                </c:pt>
                <c:pt idx="3">
                  <c:v>2.5889508134970297E-2</c:v>
                </c:pt>
                <c:pt idx="4">
                  <c:v>0.21273257855693783</c:v>
                </c:pt>
                <c:pt idx="5">
                  <c:v>9.3630555543766494E-2</c:v>
                </c:pt>
                <c:pt idx="6">
                  <c:v>2.8491377456921027E-2</c:v>
                </c:pt>
                <c:pt idx="7">
                  <c:v>0.13016288312325397</c:v>
                </c:pt>
                <c:pt idx="8">
                  <c:v>0.12944066839762591</c:v>
                </c:pt>
                <c:pt idx="9">
                  <c:v>6.5777962332592865E-2</c:v>
                </c:pt>
                <c:pt idx="10">
                  <c:v>7.4843215659944215E-2</c:v>
                </c:pt>
                <c:pt idx="11">
                  <c:v>0.10126071254335593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7C-41D2-B0E5-99EF53E2A822}"/>
            </c:ext>
          </c:extLst>
        </c:ser>
        <c:ser>
          <c:idx val="2"/>
          <c:order val="2"/>
          <c:tx>
            <c:strRef>
              <c:f>'Partida 24'!$C$32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accent2"/>
              </a:solidFill>
            </a:ln>
            <a:effectLst/>
          </c:spPr>
          <c:invertIfNegative val="0"/>
          <c:dLbls>
            <c:dLbl>
              <c:idx val="4"/>
              <c:layout>
                <c:manualLayout>
                  <c:x val="1.2413793777561433E-2"/>
                  <c:y val="2.15439795462249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D7C-41D2-B0E5-99EF53E2A82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24'!$D$29:$O$29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24'!$D$32:$L$32</c:f>
              <c:numCache>
                <c:formatCode>0.0%</c:formatCode>
                <c:ptCount val="9"/>
                <c:pt idx="0">
                  <c:v>3.0553963274093383E-2</c:v>
                </c:pt>
                <c:pt idx="1">
                  <c:v>5.5451988580472525E-2</c:v>
                </c:pt>
                <c:pt idx="2">
                  <c:v>0.10575808485171334</c:v>
                </c:pt>
                <c:pt idx="3">
                  <c:v>2.5947355010044294E-2</c:v>
                </c:pt>
                <c:pt idx="4">
                  <c:v>0.11371305204375026</c:v>
                </c:pt>
                <c:pt idx="5">
                  <c:v>9.4361348913650375E-2</c:v>
                </c:pt>
                <c:pt idx="6">
                  <c:v>2.826106083187906E-2</c:v>
                </c:pt>
                <c:pt idx="7">
                  <c:v>5.8916532472984513E-2</c:v>
                </c:pt>
                <c:pt idx="8">
                  <c:v>0.21410673605410604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D7C-41D2-B0E5-99EF53E2A8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7611800"/>
        <c:axId val="437606312"/>
      </c:barChart>
      <c:catAx>
        <c:axId val="437611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06312"/>
        <c:crosses val="autoZero"/>
        <c:auto val="1"/>
        <c:lblAlgn val="ctr"/>
        <c:lblOffset val="100"/>
        <c:noMultiLvlLbl val="0"/>
      </c:catAx>
      <c:valAx>
        <c:axId val="437606312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11800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000"/>
              <a:t>% Ejecución Acumulada  2018 - 2019 - 2020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>
        <c:manualLayout>
          <c:layoutTarget val="inner"/>
          <c:xMode val="edge"/>
          <c:yMode val="edge"/>
          <c:x val="9.6998016009427257E-2"/>
          <c:y val="0.13035113989634364"/>
          <c:w val="0.89055815473362776"/>
          <c:h val="0.6394767742824371"/>
        </c:manualLayout>
      </c:layout>
      <c:lineChart>
        <c:grouping val="standard"/>
        <c:varyColors val="0"/>
        <c:ser>
          <c:idx val="0"/>
          <c:order val="0"/>
          <c:tx>
            <c:strRef>
              <c:f>'Partida 24'!$C$23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3492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24'!$D$23:$O$23</c:f>
              <c:numCache>
                <c:formatCode>0.0%</c:formatCode>
                <c:ptCount val="12"/>
                <c:pt idx="0">
                  <c:v>0.13358897202290518</c:v>
                </c:pt>
                <c:pt idx="1">
                  <c:v>0.17775483774971609</c:v>
                </c:pt>
                <c:pt idx="2">
                  <c:v>0.25447045380121508</c:v>
                </c:pt>
                <c:pt idx="3">
                  <c:v>0.3389463143131497</c:v>
                </c:pt>
                <c:pt idx="4">
                  <c:v>0.40381408567322236</c:v>
                </c:pt>
                <c:pt idx="5">
                  <c:v>0.55782014529575974</c:v>
                </c:pt>
                <c:pt idx="6">
                  <c:v>0.58661018438823764</c:v>
                </c:pt>
                <c:pt idx="7">
                  <c:v>0.70355215876654731</c:v>
                </c:pt>
                <c:pt idx="8">
                  <c:v>0.71242812771316577</c:v>
                </c:pt>
                <c:pt idx="9">
                  <c:v>0.78707183675486236</c:v>
                </c:pt>
                <c:pt idx="10">
                  <c:v>0.84891990104604731</c:v>
                </c:pt>
                <c:pt idx="11">
                  <c:v>0.96780355177090882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375-4105-AE2D-F15B45570074}"/>
            </c:ext>
          </c:extLst>
        </c:ser>
        <c:ser>
          <c:idx val="1"/>
          <c:order val="1"/>
          <c:tx>
            <c:strRef>
              <c:f>'Partida 24'!$C$24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24'!$D$24:$O$24</c:f>
              <c:numCache>
                <c:formatCode>0.0%</c:formatCode>
                <c:ptCount val="12"/>
                <c:pt idx="0">
                  <c:v>2.9489514965630573E-2</c:v>
                </c:pt>
                <c:pt idx="1">
                  <c:v>5.4202414554571213E-2</c:v>
                </c:pt>
                <c:pt idx="2">
                  <c:v>0.10419221258901394</c:v>
                </c:pt>
                <c:pt idx="3">
                  <c:v>0.13008172072398425</c:v>
                </c:pt>
                <c:pt idx="4">
                  <c:v>0.34281429928092205</c:v>
                </c:pt>
                <c:pt idx="5">
                  <c:v>0.43635897156786557</c:v>
                </c:pt>
                <c:pt idx="6">
                  <c:v>0.4614760143190037</c:v>
                </c:pt>
                <c:pt idx="7">
                  <c:v>0.59286048481124587</c:v>
                </c:pt>
                <c:pt idx="8">
                  <c:v>0.72230115320887178</c:v>
                </c:pt>
                <c:pt idx="9">
                  <c:v>0.7880791155414647</c:v>
                </c:pt>
                <c:pt idx="10">
                  <c:v>0.86283188139909017</c:v>
                </c:pt>
                <c:pt idx="11">
                  <c:v>0.97224769985894033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375-4105-AE2D-F15B45570074}"/>
            </c:ext>
          </c:extLst>
        </c:ser>
        <c:ser>
          <c:idx val="2"/>
          <c:order val="2"/>
          <c:tx>
            <c:strRef>
              <c:f>'Partida 24'!$C$25</c:f>
              <c:strCache>
                <c:ptCount val="1"/>
                <c:pt idx="0">
                  <c:v>% Ejecución Ppto. Vigente 2020</c:v>
                </c:pt>
              </c:strCache>
            </c:strRef>
          </c:tx>
          <c:spPr>
            <a:ln w="34925" cap="rnd">
              <a:solidFill>
                <a:srgbClr val="C00000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-3.324388189794035E-2"/>
                  <c:y val="3.2403184766380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375-4105-AE2D-F15B45570074}"/>
                </c:ext>
              </c:extLst>
            </c:dLbl>
            <c:dLbl>
              <c:idx val="1"/>
              <c:layout>
                <c:manualLayout>
                  <c:x val="-4.1577092583053324E-2"/>
                  <c:y val="3.24031847663808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375-4105-AE2D-F15B45570074}"/>
                </c:ext>
              </c:extLst>
            </c:dLbl>
            <c:dLbl>
              <c:idx val="2"/>
              <c:layout>
                <c:manualLayout>
                  <c:x val="-4.7819069345303798E-2"/>
                  <c:y val="7.25111917081883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375-4105-AE2D-F15B45570074}"/>
                </c:ext>
              </c:extLst>
            </c:dLbl>
            <c:dLbl>
              <c:idx val="3"/>
              <c:layout>
                <c:manualLayout>
                  <c:x val="-4.3653935781391852E-2"/>
                  <c:y val="5.00018462254058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375-4105-AE2D-F15B45570074}"/>
                </c:ext>
              </c:extLst>
            </c:dLbl>
            <c:dLbl>
              <c:idx val="4"/>
              <c:layout>
                <c:manualLayout>
                  <c:x val="-4.5713444697917431E-2"/>
                  <c:y val="5.67992623916167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375-4105-AE2D-F15B45570074}"/>
                </c:ext>
              </c:extLst>
            </c:dLbl>
            <c:dLbl>
              <c:idx val="5"/>
              <c:layout>
                <c:manualLayout>
                  <c:x val="-4.1551254691294504E-2"/>
                  <c:y val="3.96040149615902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375-4105-AE2D-F15B45570074}"/>
                </c:ext>
              </c:extLst>
            </c:dLbl>
            <c:dLbl>
              <c:idx val="6"/>
              <c:layout>
                <c:manualLayout>
                  <c:x val="-4.986140751097709E-2"/>
                  <c:y val="1.8001799931992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375-4105-AE2D-F15B45570074}"/>
                </c:ext>
              </c:extLst>
            </c:dLbl>
            <c:dLbl>
              <c:idx val="7"/>
              <c:layout>
                <c:manualLayout>
                  <c:x val="-4.3613707165109032E-2"/>
                  <c:y val="2.79964927228407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375-4105-AE2D-F15B45570074}"/>
                </c:ext>
              </c:extLst>
            </c:dLbl>
            <c:dLbl>
              <c:idx val="8"/>
              <c:layout>
                <c:manualLayout>
                  <c:x val="-1.246105919003115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375-4105-AE2D-F15B4557007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'Partida 24'!$D$22:$O$22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24'!$D$25:$L$25</c:f>
              <c:numCache>
                <c:formatCode>0.0%</c:formatCode>
                <c:ptCount val="9"/>
                <c:pt idx="0">
                  <c:v>3.0553963274093383E-2</c:v>
                </c:pt>
                <c:pt idx="1">
                  <c:v>8.6005951854565901E-2</c:v>
                </c:pt>
                <c:pt idx="2">
                  <c:v>0.19135622301521524</c:v>
                </c:pt>
                <c:pt idx="3">
                  <c:v>0.22044364904514388</c:v>
                </c:pt>
                <c:pt idx="4">
                  <c:v>0.34217790684931892</c:v>
                </c:pt>
                <c:pt idx="5">
                  <c:v>0.435003037717278</c:v>
                </c:pt>
                <c:pt idx="6">
                  <c:v>0.46326409510581684</c:v>
                </c:pt>
                <c:pt idx="7">
                  <c:v>0.52218062757880135</c:v>
                </c:pt>
                <c:pt idx="8">
                  <c:v>0.73076858733941341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A375-4105-AE2D-F15B4557007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37610624"/>
        <c:axId val="437606704"/>
      </c:lineChart>
      <c:catAx>
        <c:axId val="437610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06704"/>
        <c:crosses val="autoZero"/>
        <c:auto val="1"/>
        <c:lblAlgn val="ctr"/>
        <c:lblOffset val="100"/>
        <c:noMultiLvlLbl val="0"/>
      </c:catAx>
      <c:valAx>
        <c:axId val="437606704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437610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4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>
      <a:effectLst/>
    </cs:defRPr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68000">
            <a:schemeClr val="lt1">
              <a:lumMod val="85000"/>
            </a:schemeClr>
          </a:gs>
          <a:gs pos="100000">
            <a:schemeClr val="lt1"/>
          </a:gs>
        </a:gsLst>
        <a:lin ang="5400000" scaled="1"/>
        <a:tileRect/>
      </a:gra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lt1"/>
    </cs:fontRef>
    <cs:spPr/>
    <cs:defRPr sz="100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gradFill>
          <a:gsLst>
            <a:gs pos="0">
              <a:schemeClr val="phClr"/>
            </a:gs>
            <a:gs pos="100000">
              <a:schemeClr val="phClr">
                <a:lumMod val="84000"/>
              </a:schemeClr>
            </a:gs>
          </a:gsLst>
          <a:lin ang="5400000" scaled="1"/>
        </a:gra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gradFill>
        <a:gsLst>
          <a:gs pos="0">
            <a:schemeClr val="phClr"/>
          </a:gs>
          <a:gs pos="100000">
            <a:schemeClr val="phClr">
              <a:lumMod val="84000"/>
            </a:schemeClr>
          </a:gs>
        </a:gsLst>
        <a:lin ang="5400000" scaled="1"/>
      </a:gradFill>
      <a:effectLst>
        <a:outerShdw blurRad="76200" dir="18900000" sy="23000" kx="-1200000" algn="bl" rotWithShape="0">
          <a:prstClr val="black">
            <a:alpha val="20000"/>
          </a:prstClr>
        </a:outerShdw>
      </a:effectLst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35000"/>
          <a:lumOff val="65000"/>
        </a:schemeClr>
      </a:solidFill>
      <a:ln w="9525">
        <a:solidFill>
          <a:schemeClr val="dk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65000"/>
        <a:lumOff val="35000"/>
      </a:schemeClr>
    </cs:fontRef>
    <cs:defRPr kern="1200">
      <a:effectLst/>
    </cs:defRPr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>
          <a:lumMod val="95000"/>
        </a:schemeClr>
      </a:solidFill>
      <a:ln w="9525">
        <a:solidFill>
          <a:schemeClr val="dk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6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11" y="0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28-12-2020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46" tIns="46423" rIns="92846" bIns="46423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46" tIns="46423" rIns="92846" bIns="46423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6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11" y="8893296"/>
            <a:ext cx="3066732" cy="468154"/>
          </a:xfrm>
          <a:prstGeom prst="rect">
            <a:avLst/>
          </a:prstGeom>
        </p:spPr>
        <p:txBody>
          <a:bodyPr vert="horz" lIns="92846" tIns="46423" rIns="92846" bIns="46423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87996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9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19154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77899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475877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40240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73036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28-12-2020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28-12-2020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28-12-2020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28-12-2020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3C698310-8BCB-4F59-809D-33CC9D683E4B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28-12-2020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31D9453B-D578-4DBA-8F06-03B572F5E9EA}"/>
              </a:ext>
            </a:extLst>
          </p:cNvPr>
          <p:cNvPicPr>
            <a:picLocks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504000" y="136800"/>
            <a:ext cx="1951200" cy="57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PRESUPUESTARIA DE GASTOS ACUMULADA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SEPTIEMBRE DE 2020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24: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MINISTERIO DE ENERGÍA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octubre 2020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90872" y="6319091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97023" y="715788"/>
            <a:ext cx="8167936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05: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PLAN DE ACCIÓN DE EFICIENCIA ENERGÉTICA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07943" y="5384272"/>
            <a:ext cx="8146096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17EC3414-121F-4737-8C16-A174D5B5427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1523607"/>
              </p:ext>
            </p:extLst>
          </p:nvPr>
        </p:nvGraphicFramePr>
        <p:xfrm>
          <a:off x="518863" y="1892371"/>
          <a:ext cx="8146096" cy="3480849"/>
        </p:xfrm>
        <a:graphic>
          <a:graphicData uri="http://schemas.openxmlformats.org/drawingml/2006/table">
            <a:tbl>
              <a:tblPr/>
              <a:tblGrid>
                <a:gridCol w="788142">
                  <a:extLst>
                    <a:ext uri="{9D8B030D-6E8A-4147-A177-3AD203B41FA5}">
                      <a16:colId xmlns:a16="http://schemas.microsoft.com/office/drawing/2014/main" val="3804511371"/>
                    </a:ext>
                  </a:extLst>
                </a:gridCol>
                <a:gridCol w="291142">
                  <a:extLst>
                    <a:ext uri="{9D8B030D-6E8A-4147-A177-3AD203B41FA5}">
                      <a16:colId xmlns:a16="http://schemas.microsoft.com/office/drawing/2014/main" val="577700719"/>
                    </a:ext>
                  </a:extLst>
                </a:gridCol>
                <a:gridCol w="291142">
                  <a:extLst>
                    <a:ext uri="{9D8B030D-6E8A-4147-A177-3AD203B41FA5}">
                      <a16:colId xmlns:a16="http://schemas.microsoft.com/office/drawing/2014/main" val="2919654012"/>
                    </a:ext>
                  </a:extLst>
                </a:gridCol>
                <a:gridCol w="2199741">
                  <a:extLst>
                    <a:ext uri="{9D8B030D-6E8A-4147-A177-3AD203B41FA5}">
                      <a16:colId xmlns:a16="http://schemas.microsoft.com/office/drawing/2014/main" val="2702954663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71493383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3532211799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2913421457"/>
                    </a:ext>
                  </a:extLst>
                </a:gridCol>
                <a:gridCol w="788142">
                  <a:extLst>
                    <a:ext uri="{9D8B030D-6E8A-4147-A177-3AD203B41FA5}">
                      <a16:colId xmlns:a16="http://schemas.microsoft.com/office/drawing/2014/main" val="3600636461"/>
                    </a:ext>
                  </a:extLst>
                </a:gridCol>
                <a:gridCol w="717562">
                  <a:extLst>
                    <a:ext uri="{9D8B030D-6E8A-4147-A177-3AD203B41FA5}">
                      <a16:colId xmlns:a16="http://schemas.microsoft.com/office/drawing/2014/main" val="1077281137"/>
                    </a:ext>
                  </a:extLst>
                </a:gridCol>
                <a:gridCol w="705799">
                  <a:extLst>
                    <a:ext uri="{9D8B030D-6E8A-4147-A177-3AD203B41FA5}">
                      <a16:colId xmlns:a16="http://schemas.microsoft.com/office/drawing/2014/main" val="1380001476"/>
                    </a:ext>
                  </a:extLst>
                </a:gridCol>
              </a:tblGrid>
              <a:tr h="14951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86" marR="9086" marT="908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9258196"/>
                  </a:ext>
                </a:extLst>
              </a:tr>
              <a:tr h="455169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2381300"/>
                  </a:ext>
                </a:extLst>
              </a:tr>
              <a:tr h="19507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7.563.665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1883159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1.545.462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1.393.853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-151.609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990.365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6155924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445.585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331.442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-114.143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20.211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6,1%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1110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2.286.091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2.156.758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1.724.084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0156813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1.660.290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6904644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2.015.064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1.660.290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82,4%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2789567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6518466"/>
                  </a:ext>
                </a:extLst>
              </a:tr>
              <a:tr h="28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271.027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141.694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-129.333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63.794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76023926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4415845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507.184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8289201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5.940.540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5.204.040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4.730.024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79,6%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90,9%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31538966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4.694.114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1333647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Chilena de Eficiencia Energética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5.904.630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5.168.130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-736.500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4.694.114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79,5%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90,8%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8283957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70704017"/>
                  </a:ext>
                </a:extLst>
              </a:tr>
              <a:tr h="28974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Plan de Acción de Eficiencia Energética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35.910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5053297"/>
                  </a:ext>
                </a:extLst>
              </a:tr>
              <a:tr h="14951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3209786"/>
                  </a:ext>
                </a:extLst>
              </a:tr>
              <a:tr h="15791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86" marR="9086" marT="9086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99.001 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98.981</a:t>
                      </a:r>
                    </a:p>
                  </a:txBody>
                  <a:tcPr marL="9086" marR="9086" marT="908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86" marR="9086" marT="9086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477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95286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30870" y="5360383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30870" y="14601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30870" y="722168"/>
            <a:ext cx="8155930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02.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NACIONAL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9390782"/>
              </p:ext>
            </p:extLst>
          </p:nvPr>
        </p:nvGraphicFramePr>
        <p:xfrm>
          <a:off x="530871" y="2038038"/>
          <a:ext cx="8155928" cy="2975136"/>
        </p:xfrm>
        <a:graphic>
          <a:graphicData uri="http://schemas.openxmlformats.org/drawingml/2006/table">
            <a:tbl>
              <a:tblPr/>
              <a:tblGrid>
                <a:gridCol w="804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0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707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84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419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3217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017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207337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971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212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4.311.136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5.138.109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4.958.218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-179.891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3.713.136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2.476.520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1.243.374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-1.233.146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501.006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20,2%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9638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264.811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154.629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-110.182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88.144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3.507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68,4%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45.144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-22.543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22.601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214.537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128.437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-86.100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62.036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733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029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8.850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86044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2" y="6193538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66138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2" y="804437"/>
            <a:ext cx="816793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03.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COMISIÓN CHILENA DE ENERGÍA NUCLEAR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982984"/>
              </p:ext>
            </p:extLst>
          </p:nvPr>
        </p:nvGraphicFramePr>
        <p:xfrm>
          <a:off x="518860" y="1942730"/>
          <a:ext cx="8167942" cy="4078549"/>
        </p:xfrm>
        <a:graphic>
          <a:graphicData uri="http://schemas.openxmlformats.org/drawingml/2006/table">
            <a:tbl>
              <a:tblPr/>
              <a:tblGrid>
                <a:gridCol w="7857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02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98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85717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53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0362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60419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031" marR="9031" marT="903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556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0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12.535.845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1.042.087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8.598.064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7.515.572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7.666.996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151.424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5.660.433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73,8%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3.192.211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2.871.469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-320.742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1.280.763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308.182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2780250,0%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 Internacional de Energía Atómica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14.364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13.972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Impuestos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ES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282.817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138.381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-144.436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64.220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22,7%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35.910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-35.910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5.130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3.591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2.822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55,0%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78,6%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161.133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93.339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-67.794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28.051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30,1%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15.544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5.881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-9.663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65.100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35.570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-29.530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27.918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42,9%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78,5%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Proyectos     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681.324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16041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619.327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16846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031" marR="9031" marT="903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031" marR="9031" marT="903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031" marR="9031" marT="903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80645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18863" y="5544162"/>
            <a:ext cx="7797552" cy="21982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18864" y="1509077"/>
            <a:ext cx="7869560" cy="28897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18863" y="683473"/>
            <a:ext cx="8167936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04.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SUPERINTENDENCIA DE ELECTRICIDAD Y COMBUSTIBLES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391564" y="4894698"/>
            <a:ext cx="8295235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2B2F3A5B-F4C1-4647-94F6-B3573C82DB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68610"/>
              </p:ext>
            </p:extLst>
          </p:nvPr>
        </p:nvGraphicFramePr>
        <p:xfrm>
          <a:off x="457203" y="1925008"/>
          <a:ext cx="8229597" cy="2944146"/>
        </p:xfrm>
        <a:graphic>
          <a:graphicData uri="http://schemas.openxmlformats.org/drawingml/2006/table">
            <a:tbl>
              <a:tblPr/>
              <a:tblGrid>
                <a:gridCol w="811454">
                  <a:extLst>
                    <a:ext uri="{9D8B030D-6E8A-4147-A177-3AD203B41FA5}">
                      <a16:colId xmlns:a16="http://schemas.microsoft.com/office/drawing/2014/main" val="1325942622"/>
                    </a:ext>
                  </a:extLst>
                </a:gridCol>
                <a:gridCol w="299754">
                  <a:extLst>
                    <a:ext uri="{9D8B030D-6E8A-4147-A177-3AD203B41FA5}">
                      <a16:colId xmlns:a16="http://schemas.microsoft.com/office/drawing/2014/main" val="3994824220"/>
                    </a:ext>
                  </a:extLst>
                </a:gridCol>
                <a:gridCol w="299754">
                  <a:extLst>
                    <a:ext uri="{9D8B030D-6E8A-4147-A177-3AD203B41FA5}">
                      <a16:colId xmlns:a16="http://schemas.microsoft.com/office/drawing/2014/main" val="3701065541"/>
                    </a:ext>
                  </a:extLst>
                </a:gridCol>
                <a:gridCol w="2107358">
                  <a:extLst>
                    <a:ext uri="{9D8B030D-6E8A-4147-A177-3AD203B41FA5}">
                      <a16:colId xmlns:a16="http://schemas.microsoft.com/office/drawing/2014/main" val="3893515836"/>
                    </a:ext>
                  </a:extLst>
                </a:gridCol>
                <a:gridCol w="811454">
                  <a:extLst>
                    <a:ext uri="{9D8B030D-6E8A-4147-A177-3AD203B41FA5}">
                      <a16:colId xmlns:a16="http://schemas.microsoft.com/office/drawing/2014/main" val="3657467208"/>
                    </a:ext>
                  </a:extLst>
                </a:gridCol>
                <a:gridCol w="811454">
                  <a:extLst>
                    <a:ext uri="{9D8B030D-6E8A-4147-A177-3AD203B41FA5}">
                      <a16:colId xmlns:a16="http://schemas.microsoft.com/office/drawing/2014/main" val="1631676170"/>
                    </a:ext>
                  </a:extLst>
                </a:gridCol>
                <a:gridCol w="811454">
                  <a:extLst>
                    <a:ext uri="{9D8B030D-6E8A-4147-A177-3AD203B41FA5}">
                      <a16:colId xmlns:a16="http://schemas.microsoft.com/office/drawing/2014/main" val="3089299382"/>
                    </a:ext>
                  </a:extLst>
                </a:gridCol>
                <a:gridCol w="811454">
                  <a:extLst>
                    <a:ext uri="{9D8B030D-6E8A-4147-A177-3AD203B41FA5}">
                      <a16:colId xmlns:a16="http://schemas.microsoft.com/office/drawing/2014/main" val="2414960153"/>
                    </a:ext>
                  </a:extLst>
                </a:gridCol>
                <a:gridCol w="738786">
                  <a:extLst>
                    <a:ext uri="{9D8B030D-6E8A-4147-A177-3AD203B41FA5}">
                      <a16:colId xmlns:a16="http://schemas.microsoft.com/office/drawing/2014/main" val="3377675105"/>
                    </a:ext>
                  </a:extLst>
                </a:gridCol>
                <a:gridCol w="726675">
                  <a:extLst>
                    <a:ext uri="{9D8B030D-6E8A-4147-A177-3AD203B41FA5}">
                      <a16:colId xmlns:a16="http://schemas.microsoft.com/office/drawing/2014/main" val="2748614371"/>
                    </a:ext>
                  </a:extLst>
                </a:gridCol>
              </a:tblGrid>
              <a:tr h="160450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271" marR="9271" marT="927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03959866"/>
                  </a:ext>
                </a:extLst>
              </a:tr>
              <a:tr h="491380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2020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2958961"/>
                  </a:ext>
                </a:extLst>
              </a:tr>
              <a:tr h="21059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10.623.544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94630726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11.543.849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11.816.779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272.930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9.079.629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78,7%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1182341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2.254.658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2.136.956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-117.702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1.230.887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57,6%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4935402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4548697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Sociales del Empleador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5501900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519960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157.074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6782706"/>
                  </a:ext>
                </a:extLst>
              </a:tr>
              <a:tr h="306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696.296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278.485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-417.811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186.366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26,8%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4689391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72.717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23.980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-48.737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4.342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7662732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89.262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30.483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-58.779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11.589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4361943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534.317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224.022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-310.295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170.435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31,9%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8597843"/>
                  </a:ext>
                </a:extLst>
              </a:tr>
              <a:tr h="16045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5388876"/>
                  </a:ext>
                </a:extLst>
              </a:tr>
              <a:tr h="17047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9271" marR="9271" marT="927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 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126.662</a:t>
                      </a:r>
                    </a:p>
                  </a:txBody>
                  <a:tcPr marL="9271" marR="9271" marT="927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9271" marR="9271" marT="927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69182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104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4931" y="1844824"/>
            <a:ext cx="4163929" cy="3828620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625" y="79319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6452F03-F775-4AB4-A3E9-A5A78C748C6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j-ea"/>
              <a:cs typeface="+mj-cs"/>
            </a:endParaRPr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3F96463B-7E74-4DA9-89AA-2DF1D80A4A8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76944272"/>
              </p:ext>
            </p:extLst>
          </p:nvPr>
        </p:nvGraphicFramePr>
        <p:xfrm>
          <a:off x="392322" y="1844824"/>
          <a:ext cx="4151564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F5A9BC23-2D27-4636-8105-11CA1CE5015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3092533"/>
              </p:ext>
            </p:extLst>
          </p:nvPr>
        </p:nvGraphicFramePr>
        <p:xfrm>
          <a:off x="467543" y="1844824"/>
          <a:ext cx="3984351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B1D6CABC-2701-463D-8BB1-882D6AA341B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91548"/>
              </p:ext>
            </p:extLst>
          </p:nvPr>
        </p:nvGraphicFramePr>
        <p:xfrm>
          <a:off x="4619107" y="1916832"/>
          <a:ext cx="4071938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9235319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4F896F06-0DCC-41AA-9205-69F38C157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7237" y="692696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2 Gráfico">
            <a:extLst>
              <a:ext uri="{FF2B5EF4-FFF2-40B4-BE49-F238E27FC236}">
                <a16:creationId xmlns:a16="http://schemas.microsoft.com/office/drawing/2014/main" id="{07E64580-E7A6-4D61-803A-558CCE8D2DC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10051393"/>
              </p:ext>
            </p:extLst>
          </p:nvPr>
        </p:nvGraphicFramePr>
        <p:xfrm>
          <a:off x="417237" y="1700808"/>
          <a:ext cx="8210798" cy="3710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59435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8AA2C82-760D-4566-93EB-BAC8C9BB4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72124ACF-1310-4220-85E5-B5210D20E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600" y="764704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1 Gráfico">
            <a:extLst>
              <a:ext uri="{FF2B5EF4-FFF2-40B4-BE49-F238E27FC236}">
                <a16:creationId xmlns:a16="http://schemas.microsoft.com/office/drawing/2014/main" id="{5DEE9E19-4B2C-479D-89DB-FF54FBE7F2B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7253274"/>
              </p:ext>
            </p:extLst>
          </p:nvPr>
        </p:nvGraphicFramePr>
        <p:xfrm>
          <a:off x="539552" y="1700808"/>
          <a:ext cx="8137846" cy="37730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092134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11560" y="764774"/>
            <a:ext cx="763284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6314" y="5486427"/>
            <a:ext cx="7320679" cy="288032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611560" y="1636136"/>
            <a:ext cx="7344816" cy="27335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8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39553" y="4562541"/>
            <a:ext cx="7704856" cy="385966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C63BF5EC-9CC6-454D-A6D4-50762DB0A6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717757"/>
              </p:ext>
            </p:extLst>
          </p:nvPr>
        </p:nvGraphicFramePr>
        <p:xfrm>
          <a:off x="606310" y="2209753"/>
          <a:ext cx="7638098" cy="2352787"/>
        </p:xfrm>
        <a:graphic>
          <a:graphicData uri="http://schemas.openxmlformats.org/drawingml/2006/table">
            <a:tbl>
              <a:tblPr/>
              <a:tblGrid>
                <a:gridCol w="804642">
                  <a:extLst>
                    <a:ext uri="{9D8B030D-6E8A-4147-A177-3AD203B41FA5}">
                      <a16:colId xmlns:a16="http://schemas.microsoft.com/office/drawing/2014/main" val="4258457478"/>
                    </a:ext>
                  </a:extLst>
                </a:gridCol>
                <a:gridCol w="2149716">
                  <a:extLst>
                    <a:ext uri="{9D8B030D-6E8A-4147-A177-3AD203B41FA5}">
                      <a16:colId xmlns:a16="http://schemas.microsoft.com/office/drawing/2014/main" val="1099474568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1792523449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254601855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202931479"/>
                    </a:ext>
                  </a:extLst>
                </a:gridCol>
                <a:gridCol w="804642">
                  <a:extLst>
                    <a:ext uri="{9D8B030D-6E8A-4147-A177-3AD203B41FA5}">
                      <a16:colId xmlns:a16="http://schemas.microsoft.com/office/drawing/2014/main" val="4189544622"/>
                    </a:ext>
                  </a:extLst>
                </a:gridCol>
                <a:gridCol w="732586">
                  <a:extLst>
                    <a:ext uri="{9D8B030D-6E8A-4147-A177-3AD203B41FA5}">
                      <a16:colId xmlns:a16="http://schemas.microsoft.com/office/drawing/2014/main" val="3002804654"/>
                    </a:ext>
                  </a:extLst>
                </a:gridCol>
                <a:gridCol w="732586">
                  <a:extLst>
                    <a:ext uri="{9D8B030D-6E8A-4147-A177-3AD203B41FA5}">
                      <a16:colId xmlns:a16="http://schemas.microsoft.com/office/drawing/2014/main" val="1904329985"/>
                    </a:ext>
                  </a:extLst>
                </a:gridCol>
              </a:tblGrid>
              <a:tr h="155556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1811905"/>
                  </a:ext>
                </a:extLst>
              </a:tr>
              <a:tr h="476392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5142948"/>
                  </a:ext>
                </a:extLst>
              </a:tr>
              <a:tr h="16527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131.851.340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127.681.130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-4.170.210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93.305.359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9299566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38.444.939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38.246.421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-198.518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28.550.211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5685944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15.064.161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12.280.104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-2.784.057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4.353.175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5417644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308.192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308.172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278.025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1390125,0%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3018214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65.167.561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64.756.648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-410.913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52.660.018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80,8%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81,3%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377596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2.523.471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12617355,0%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3884037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1.847.247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927.765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-919.482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484.607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8576241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INICIATIVAS DE INVERSIÓN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488.764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917.105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428.341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681.324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139,4%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175535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10.458.327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8.669.226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-1.789.101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4.730.024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45,2%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54,6%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9277395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1.575.648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1.195.347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1.567.975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412,3%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25615"/>
                  </a:ext>
                </a:extLst>
              </a:tr>
              <a:tr h="1555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SALDO FINAL DE CAJA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2593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5598" y="795481"/>
            <a:ext cx="8088785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PARTIDA 24 MINISTERIO DE ENERGÍA</a:t>
            </a: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 dirty="0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585599" y="5138971"/>
            <a:ext cx="7480784" cy="288032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585601" y="1517821"/>
            <a:ext cx="7509520" cy="36736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99604EE-2695-4321-A34E-D0BFE7AD59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8295776"/>
              </p:ext>
            </p:extLst>
          </p:nvPr>
        </p:nvGraphicFramePr>
        <p:xfrm>
          <a:off x="582193" y="2082294"/>
          <a:ext cx="8090488" cy="2127328"/>
        </p:xfrm>
        <a:graphic>
          <a:graphicData uri="http://schemas.openxmlformats.org/drawingml/2006/table">
            <a:tbl>
              <a:tblPr/>
              <a:tblGrid>
                <a:gridCol w="283678">
                  <a:extLst>
                    <a:ext uri="{9D8B030D-6E8A-4147-A177-3AD203B41FA5}">
                      <a16:colId xmlns:a16="http://schemas.microsoft.com/office/drawing/2014/main" val="518507935"/>
                    </a:ext>
                  </a:extLst>
                </a:gridCol>
                <a:gridCol w="283678">
                  <a:extLst>
                    <a:ext uri="{9D8B030D-6E8A-4147-A177-3AD203B41FA5}">
                      <a16:colId xmlns:a16="http://schemas.microsoft.com/office/drawing/2014/main" val="944483433"/>
                    </a:ext>
                  </a:extLst>
                </a:gridCol>
                <a:gridCol w="3109108">
                  <a:extLst>
                    <a:ext uri="{9D8B030D-6E8A-4147-A177-3AD203B41FA5}">
                      <a16:colId xmlns:a16="http://schemas.microsoft.com/office/drawing/2014/main" val="2781938884"/>
                    </a:ext>
                  </a:extLst>
                </a:gridCol>
                <a:gridCol w="760256">
                  <a:extLst>
                    <a:ext uri="{9D8B030D-6E8A-4147-A177-3AD203B41FA5}">
                      <a16:colId xmlns:a16="http://schemas.microsoft.com/office/drawing/2014/main" val="1376088276"/>
                    </a:ext>
                  </a:extLst>
                </a:gridCol>
                <a:gridCol w="760256">
                  <a:extLst>
                    <a:ext uri="{9D8B030D-6E8A-4147-A177-3AD203B41FA5}">
                      <a16:colId xmlns:a16="http://schemas.microsoft.com/office/drawing/2014/main" val="2662717493"/>
                    </a:ext>
                  </a:extLst>
                </a:gridCol>
                <a:gridCol w="760256">
                  <a:extLst>
                    <a:ext uri="{9D8B030D-6E8A-4147-A177-3AD203B41FA5}">
                      <a16:colId xmlns:a16="http://schemas.microsoft.com/office/drawing/2014/main" val="2357897462"/>
                    </a:ext>
                  </a:extLst>
                </a:gridCol>
                <a:gridCol w="760256">
                  <a:extLst>
                    <a:ext uri="{9D8B030D-6E8A-4147-A177-3AD203B41FA5}">
                      <a16:colId xmlns:a16="http://schemas.microsoft.com/office/drawing/2014/main" val="1630807103"/>
                    </a:ext>
                  </a:extLst>
                </a:gridCol>
                <a:gridCol w="692174">
                  <a:extLst>
                    <a:ext uri="{9D8B030D-6E8A-4147-A177-3AD203B41FA5}">
                      <a16:colId xmlns:a16="http://schemas.microsoft.com/office/drawing/2014/main" val="2921844193"/>
                    </a:ext>
                  </a:extLst>
                </a:gridCol>
                <a:gridCol w="680826">
                  <a:extLst>
                    <a:ext uri="{9D8B030D-6E8A-4147-A177-3AD203B41FA5}">
                      <a16:colId xmlns:a16="http://schemas.microsoft.com/office/drawing/2014/main" val="1138029154"/>
                    </a:ext>
                  </a:extLst>
                </a:gridCol>
              </a:tblGrid>
              <a:tr h="150607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296" marR="8296" marT="829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2004920"/>
                  </a:ext>
                </a:extLst>
              </a:tr>
              <a:tr h="461236"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Cap.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Prog.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Programa Presupuestario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8289652"/>
                  </a:ext>
                </a:extLst>
              </a:tr>
              <a:tr h="197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97.983.329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94.421.322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-3.562.007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69.772.615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91459560"/>
                  </a:ext>
                </a:extLst>
              </a:tr>
              <a:tr h="216498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60.039.861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008021"/>
                  </a:ext>
                </a:extLst>
              </a:tr>
              <a:tr h="15060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1.906.054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3023238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Energización Rural y Social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263.035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7637460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Plan de Acción de Eficiencia Energética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10.217.678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9.185.094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-1.032.584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7.563.665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7407841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NACIONAL DE ENERGÍA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7.879.440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6.365.071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-1.514.369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4.311.136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67,7%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4908443"/>
                  </a:ext>
                </a:extLst>
              </a:tr>
              <a:tr h="1882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COMISIÓN CHILENA DE ENERGÍA NUCLEAR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11.493.758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12.535.845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1.042.087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8.598.064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74,8%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68,6%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8231349"/>
                  </a:ext>
                </a:extLst>
              </a:tr>
              <a:tr h="1976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SUPERINTENDENCIA DE ELECTRICIDAD Y COMBUSTIBLES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14.494.813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14.358.892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-135.921 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10.623.544 </a:t>
                      </a:r>
                    </a:p>
                  </a:txBody>
                  <a:tcPr marL="8296" marR="8296" marT="829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73,3%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74,0%</a:t>
                      </a:r>
                    </a:p>
                  </a:txBody>
                  <a:tcPr marL="8296" marR="8296" marT="8296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51340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47608" y="6418793"/>
            <a:ext cx="7977800" cy="240238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05024" y="1597512"/>
            <a:ext cx="7860248" cy="33635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de 2020</a:t>
            </a:r>
          </a:p>
        </p:txBody>
      </p:sp>
      <p:sp>
        <p:nvSpPr>
          <p:cNvPr id="10" name="1 Título"/>
          <p:cNvSpPr>
            <a:spLocks noGrp="1"/>
          </p:cNvSpPr>
          <p:nvPr>
            <p:ph type="title"/>
          </p:nvPr>
        </p:nvSpPr>
        <p:spPr>
          <a:xfrm>
            <a:off x="557668" y="802179"/>
            <a:ext cx="8003232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01: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SUBSECRETARÍA DE ENERGÍA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547608" y="5619387"/>
            <a:ext cx="8013289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4500F6C9-539A-48B3-B9AE-AFC85D7BF4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8481834"/>
              </p:ext>
            </p:extLst>
          </p:nvPr>
        </p:nvGraphicFramePr>
        <p:xfrm>
          <a:off x="547608" y="1996307"/>
          <a:ext cx="8013289" cy="3577273"/>
        </p:xfrm>
        <a:graphic>
          <a:graphicData uri="http://schemas.openxmlformats.org/drawingml/2006/table">
            <a:tbl>
              <a:tblPr/>
              <a:tblGrid>
                <a:gridCol w="715377">
                  <a:extLst>
                    <a:ext uri="{9D8B030D-6E8A-4147-A177-3AD203B41FA5}">
                      <a16:colId xmlns:a16="http://schemas.microsoft.com/office/drawing/2014/main" val="3683594821"/>
                    </a:ext>
                  </a:extLst>
                </a:gridCol>
                <a:gridCol w="264263">
                  <a:extLst>
                    <a:ext uri="{9D8B030D-6E8A-4147-A177-3AD203B41FA5}">
                      <a16:colId xmlns:a16="http://schemas.microsoft.com/office/drawing/2014/main" val="2321874429"/>
                    </a:ext>
                  </a:extLst>
                </a:gridCol>
                <a:gridCol w="264263">
                  <a:extLst>
                    <a:ext uri="{9D8B030D-6E8A-4147-A177-3AD203B41FA5}">
                      <a16:colId xmlns:a16="http://schemas.microsoft.com/office/drawing/2014/main" val="2627360269"/>
                    </a:ext>
                  </a:extLst>
                </a:gridCol>
                <a:gridCol w="2615929">
                  <a:extLst>
                    <a:ext uri="{9D8B030D-6E8A-4147-A177-3AD203B41FA5}">
                      <a16:colId xmlns:a16="http://schemas.microsoft.com/office/drawing/2014/main" val="4208023036"/>
                    </a:ext>
                  </a:extLst>
                </a:gridCol>
                <a:gridCol w="715377">
                  <a:extLst>
                    <a:ext uri="{9D8B030D-6E8A-4147-A177-3AD203B41FA5}">
                      <a16:colId xmlns:a16="http://schemas.microsoft.com/office/drawing/2014/main" val="210876381"/>
                    </a:ext>
                  </a:extLst>
                </a:gridCol>
                <a:gridCol w="715377">
                  <a:extLst>
                    <a:ext uri="{9D8B030D-6E8A-4147-A177-3AD203B41FA5}">
                      <a16:colId xmlns:a16="http://schemas.microsoft.com/office/drawing/2014/main" val="1610463982"/>
                    </a:ext>
                  </a:extLst>
                </a:gridCol>
                <a:gridCol w="715377">
                  <a:extLst>
                    <a:ext uri="{9D8B030D-6E8A-4147-A177-3AD203B41FA5}">
                      <a16:colId xmlns:a16="http://schemas.microsoft.com/office/drawing/2014/main" val="54837197"/>
                    </a:ext>
                  </a:extLst>
                </a:gridCol>
                <a:gridCol w="715377">
                  <a:extLst>
                    <a:ext uri="{9D8B030D-6E8A-4147-A177-3AD203B41FA5}">
                      <a16:colId xmlns:a16="http://schemas.microsoft.com/office/drawing/2014/main" val="1702280097"/>
                    </a:ext>
                  </a:extLst>
                </a:gridCol>
                <a:gridCol w="651313">
                  <a:extLst>
                    <a:ext uri="{9D8B030D-6E8A-4147-A177-3AD203B41FA5}">
                      <a16:colId xmlns:a16="http://schemas.microsoft.com/office/drawing/2014/main" val="3760376437"/>
                    </a:ext>
                  </a:extLst>
                </a:gridCol>
                <a:gridCol w="640636">
                  <a:extLst>
                    <a:ext uri="{9D8B030D-6E8A-4147-A177-3AD203B41FA5}">
                      <a16:colId xmlns:a16="http://schemas.microsoft.com/office/drawing/2014/main" val="3938224526"/>
                    </a:ext>
                  </a:extLst>
                </a:gridCol>
              </a:tblGrid>
              <a:tr h="140285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343" marR="8343" marT="834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4353798"/>
                  </a:ext>
                </a:extLst>
              </a:tr>
              <a:tr h="429625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018967"/>
                  </a:ext>
                </a:extLst>
              </a:tr>
              <a:tr h="184125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77.962.852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76.869.117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-1.093.735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60.039.861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984889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11.893.124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11.640.744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-252.380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8.522.662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71,7%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774486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6.208.512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5.340.718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-867.794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1.301.966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889410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59.107.964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58.926.384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49.408.418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763435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646979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Prospectiva y Política Energética y Desarrollo Sustentable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500.955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319.375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-181.580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71.100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3397643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Empresas Públicas no Financieras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49.303.133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011727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Empresa Nacional del Petróleo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58.521.878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49.303.133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9301784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8643803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Agencia Internacional de Energía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85.131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34.185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40,2%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4988789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939273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1.408.282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8972747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372.951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261.066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-111.885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115.051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44,1%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04078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8.208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5.746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-2.462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3.989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5024216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7.757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-3.324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5.580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54431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4.309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3.016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-1.293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4.181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138,6%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49670396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349.353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244.547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-104.806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101.301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090804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380.301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700.205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691.764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181,9%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98,8%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5215663"/>
                  </a:ext>
                </a:extLst>
              </a:tr>
              <a:tr h="149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Interna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352.927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6373745"/>
                  </a:ext>
                </a:extLst>
              </a:tr>
              <a:tr h="14028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Interna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27.374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999980"/>
                  </a:ext>
                </a:extLst>
              </a:tr>
              <a:tr h="1490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343" marR="8343" marT="834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319.904 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311.463</a:t>
                      </a:r>
                    </a:p>
                  </a:txBody>
                  <a:tcPr marL="8343" marR="8343" marT="834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97,4%</a:t>
                      </a:r>
                    </a:p>
                  </a:txBody>
                  <a:tcPr marL="8343" marR="8343" marT="834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762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6054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586404" y="6025348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561322" y="1608651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         </a:t>
            </a:r>
          </a:p>
          <a:p>
            <a:pPr lvl="0">
              <a:spcBef>
                <a:spcPts val="0"/>
              </a:spcBef>
            </a:pPr>
            <a:endParaRPr lang="es-CL" sz="1200" b="1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561321" y="740436"/>
            <a:ext cx="8003232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03: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APOYO AL DESARROLLO DE ENERGÍAS RENOVABLES NO CONVENCIONALES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90350" y="5060949"/>
            <a:ext cx="8074202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C09E324-EB92-499F-B9D6-D7402AFF7D1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360611"/>
              </p:ext>
            </p:extLst>
          </p:nvPr>
        </p:nvGraphicFramePr>
        <p:xfrm>
          <a:off x="561322" y="2170228"/>
          <a:ext cx="8003230" cy="2842946"/>
        </p:xfrm>
        <a:graphic>
          <a:graphicData uri="http://schemas.openxmlformats.org/drawingml/2006/table">
            <a:tbl>
              <a:tblPr/>
              <a:tblGrid>
                <a:gridCol w="722907">
                  <a:extLst>
                    <a:ext uri="{9D8B030D-6E8A-4147-A177-3AD203B41FA5}">
                      <a16:colId xmlns:a16="http://schemas.microsoft.com/office/drawing/2014/main" val="4074146368"/>
                    </a:ext>
                  </a:extLst>
                </a:gridCol>
                <a:gridCol w="267044">
                  <a:extLst>
                    <a:ext uri="{9D8B030D-6E8A-4147-A177-3AD203B41FA5}">
                      <a16:colId xmlns:a16="http://schemas.microsoft.com/office/drawing/2014/main" val="1155344309"/>
                    </a:ext>
                  </a:extLst>
                </a:gridCol>
                <a:gridCol w="267044">
                  <a:extLst>
                    <a:ext uri="{9D8B030D-6E8A-4147-A177-3AD203B41FA5}">
                      <a16:colId xmlns:a16="http://schemas.microsoft.com/office/drawing/2014/main" val="817619202"/>
                    </a:ext>
                  </a:extLst>
                </a:gridCol>
                <a:gridCol w="2549058">
                  <a:extLst>
                    <a:ext uri="{9D8B030D-6E8A-4147-A177-3AD203B41FA5}">
                      <a16:colId xmlns:a16="http://schemas.microsoft.com/office/drawing/2014/main" val="1290006976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3613921839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3962100298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2100495155"/>
                    </a:ext>
                  </a:extLst>
                </a:gridCol>
                <a:gridCol w="722907">
                  <a:extLst>
                    <a:ext uri="{9D8B030D-6E8A-4147-A177-3AD203B41FA5}">
                      <a16:colId xmlns:a16="http://schemas.microsoft.com/office/drawing/2014/main" val="725727102"/>
                    </a:ext>
                  </a:extLst>
                </a:gridCol>
                <a:gridCol w="658170">
                  <a:extLst>
                    <a:ext uri="{9D8B030D-6E8A-4147-A177-3AD203B41FA5}">
                      <a16:colId xmlns:a16="http://schemas.microsoft.com/office/drawing/2014/main" val="4167645355"/>
                    </a:ext>
                  </a:extLst>
                </a:gridCol>
                <a:gridCol w="647379">
                  <a:extLst>
                    <a:ext uri="{9D8B030D-6E8A-4147-A177-3AD203B41FA5}">
                      <a16:colId xmlns:a16="http://schemas.microsoft.com/office/drawing/2014/main" val="3652795711"/>
                    </a:ext>
                  </a:extLst>
                </a:gridCol>
              </a:tblGrid>
              <a:tr h="147276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450" marR="8450" marT="845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578027"/>
                  </a:ext>
                </a:extLst>
              </a:tr>
              <a:tr h="451032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66150232"/>
                  </a:ext>
                </a:extLst>
              </a:tr>
              <a:tr h="193299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3.744.535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3.517.439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-227.096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1.906.054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4328109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577.835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569.195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-8.640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422.670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73,1%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74,3%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520942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439.166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336.145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-103.021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12.913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0294129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2.497.162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1.419.912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56,9%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1403756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846.862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575964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Corporación de Fomento de la Producción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1.327.401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846.862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63,8%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7086041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3359686"/>
                  </a:ext>
                </a:extLst>
              </a:tr>
              <a:tr h="27482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Apoyo al Desarrollo de Energías Renovables no Convencionales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1.169.761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573.050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9330306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5485836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162.982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5203450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9144334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230.372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95.204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-135.168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30.826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32,4%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0684294"/>
                  </a:ext>
                </a:extLst>
              </a:tr>
              <a:tr h="14727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5983080"/>
                  </a:ext>
                </a:extLst>
              </a:tr>
              <a:tr h="156481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450" marR="8450" marT="845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 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19.733</a:t>
                      </a:r>
                    </a:p>
                  </a:txBody>
                  <a:tcPr marL="8450" marR="8450" marT="845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450" marR="8450" marT="845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692863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0329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4239" y="5940010"/>
            <a:ext cx="7905792" cy="238001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474239" y="1492577"/>
            <a:ext cx="7860248" cy="20240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spcBef>
                <a:spcPts val="0"/>
              </a:spcBef>
            </a:pPr>
            <a:r>
              <a:rPr lang="es-CL" sz="12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en miles de pesos 2020                                                                                                                                        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74239" y="798989"/>
            <a:ext cx="8212561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SEPTIEMBRE DE 2020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24. CAPÍTULO 01. PROGRAMA 04:  </a:t>
            </a:r>
            <a:r>
              <a:rPr lang="es-CL" sz="1600" b="1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PROGRAMA ENERGIZACIÓN RURAL Y SOCIAL</a:t>
            </a:r>
            <a:endParaRPr lang="es-CL" sz="16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1 Título">
            <a:extLst>
              <a:ext uri="{FF2B5EF4-FFF2-40B4-BE49-F238E27FC236}">
                <a16:creationId xmlns:a16="http://schemas.microsoft.com/office/drawing/2014/main" id="{3632DB60-84B3-4AED-A8CC-1D67F89ED1A3}"/>
              </a:ext>
            </a:extLst>
          </p:cNvPr>
          <p:cNvSpPr txBox="1">
            <a:spLocks/>
          </p:cNvSpPr>
          <p:nvPr/>
        </p:nvSpPr>
        <p:spPr>
          <a:xfrm>
            <a:off x="424444" y="4803383"/>
            <a:ext cx="8242534" cy="376799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s-CL" sz="800" b="1" dirty="0">
                <a:ea typeface="Verdana" pitchFamily="34" charset="0"/>
                <a:cs typeface="Verdana" pitchFamily="34" charset="0"/>
              </a:rPr>
              <a:t>Nota: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Para el cálculo del presupuesto vigente, así como para determinar la ejecución acumulada, no se incluyó: el subtítulo </a:t>
            </a:r>
            <a:r>
              <a:rPr lang="es-CL" sz="800" b="1" dirty="0">
                <a:ea typeface="Verdana" pitchFamily="34" charset="0"/>
                <a:cs typeface="Verdana" pitchFamily="34" charset="0"/>
              </a:rPr>
              <a:t>25.99 “Otros Íntegros al Fisco” </a:t>
            </a:r>
            <a:r>
              <a:rPr lang="es-CL" sz="800" dirty="0">
                <a:ea typeface="Verdana" pitchFamily="34" charset="0"/>
                <a:cs typeface="Verdana" pitchFamily="34" charset="0"/>
              </a:rPr>
              <a:t>por cuanto corresponden a movimientos contables derivados de una instrucción administrativa aplicada por Dipres a partir del mes de abril.</a:t>
            </a:r>
            <a:endParaRPr lang="es-CL" sz="800" b="1" dirty="0"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C3115BF6-B40F-4499-9582-7DD9DB70FA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8045401"/>
              </p:ext>
            </p:extLst>
          </p:nvPr>
        </p:nvGraphicFramePr>
        <p:xfrm>
          <a:off x="444269" y="2045350"/>
          <a:ext cx="8242534" cy="2751804"/>
        </p:xfrm>
        <a:graphic>
          <a:graphicData uri="http://schemas.openxmlformats.org/drawingml/2006/table">
            <a:tbl>
              <a:tblPr/>
              <a:tblGrid>
                <a:gridCol w="763039">
                  <a:extLst>
                    <a:ext uri="{9D8B030D-6E8A-4147-A177-3AD203B41FA5}">
                      <a16:colId xmlns:a16="http://schemas.microsoft.com/office/drawing/2014/main" val="2569238347"/>
                    </a:ext>
                  </a:extLst>
                </a:gridCol>
                <a:gridCol w="281870">
                  <a:extLst>
                    <a:ext uri="{9D8B030D-6E8A-4147-A177-3AD203B41FA5}">
                      <a16:colId xmlns:a16="http://schemas.microsoft.com/office/drawing/2014/main" val="3532512427"/>
                    </a:ext>
                  </a:extLst>
                </a:gridCol>
                <a:gridCol w="281870">
                  <a:extLst>
                    <a:ext uri="{9D8B030D-6E8A-4147-A177-3AD203B41FA5}">
                      <a16:colId xmlns:a16="http://schemas.microsoft.com/office/drawing/2014/main" val="1351387946"/>
                    </a:ext>
                  </a:extLst>
                </a:gridCol>
                <a:gridCol w="2485572">
                  <a:extLst>
                    <a:ext uri="{9D8B030D-6E8A-4147-A177-3AD203B41FA5}">
                      <a16:colId xmlns:a16="http://schemas.microsoft.com/office/drawing/2014/main" val="2719479019"/>
                    </a:ext>
                  </a:extLst>
                </a:gridCol>
                <a:gridCol w="763039">
                  <a:extLst>
                    <a:ext uri="{9D8B030D-6E8A-4147-A177-3AD203B41FA5}">
                      <a16:colId xmlns:a16="http://schemas.microsoft.com/office/drawing/2014/main" val="2770563243"/>
                    </a:ext>
                  </a:extLst>
                </a:gridCol>
                <a:gridCol w="763039">
                  <a:extLst>
                    <a:ext uri="{9D8B030D-6E8A-4147-A177-3AD203B41FA5}">
                      <a16:colId xmlns:a16="http://schemas.microsoft.com/office/drawing/2014/main" val="1537438041"/>
                    </a:ext>
                  </a:extLst>
                </a:gridCol>
                <a:gridCol w="763039">
                  <a:extLst>
                    <a:ext uri="{9D8B030D-6E8A-4147-A177-3AD203B41FA5}">
                      <a16:colId xmlns:a16="http://schemas.microsoft.com/office/drawing/2014/main" val="2592033245"/>
                    </a:ext>
                  </a:extLst>
                </a:gridCol>
                <a:gridCol w="763039">
                  <a:extLst>
                    <a:ext uri="{9D8B030D-6E8A-4147-A177-3AD203B41FA5}">
                      <a16:colId xmlns:a16="http://schemas.microsoft.com/office/drawing/2014/main" val="881547644"/>
                    </a:ext>
                  </a:extLst>
                </a:gridCol>
                <a:gridCol w="694707">
                  <a:extLst>
                    <a:ext uri="{9D8B030D-6E8A-4147-A177-3AD203B41FA5}">
                      <a16:colId xmlns:a16="http://schemas.microsoft.com/office/drawing/2014/main" val="61960866"/>
                    </a:ext>
                  </a:extLst>
                </a:gridCol>
                <a:gridCol w="683320">
                  <a:extLst>
                    <a:ext uri="{9D8B030D-6E8A-4147-A177-3AD203B41FA5}">
                      <a16:colId xmlns:a16="http://schemas.microsoft.com/office/drawing/2014/main" val="1858940185"/>
                    </a:ext>
                  </a:extLst>
                </a:gridCol>
              </a:tblGrid>
              <a:tr h="150372">
                <a:tc rowSpan="2" gridSpan="4"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2020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673" marR="8673" marT="867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6203377"/>
                  </a:ext>
                </a:extLst>
              </a:tr>
              <a:tr h="460513">
                <a:tc gridSpan="4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2020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074934"/>
                  </a:ext>
                </a:extLst>
              </a:tr>
              <a:tr h="197362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6.058.264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4.849.672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-1.208.592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263.035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4,3%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09054208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230.988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200.636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-30.352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161.316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69,8%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0954169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47.509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-27.509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5.429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54762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041720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197500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Programa Energización Rural y Social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1.261.980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1.161.980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-100.000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93.632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94932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INTEGROS AL FISCO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2530820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Otros Integros al Fisco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287.949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871746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DE CAPITAL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85496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Gobierno Central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0980566"/>
                  </a:ext>
                </a:extLst>
              </a:tr>
              <a:tr h="280067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Subsecretaría de Desarrollo Regional y Administrativo - Programa 05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4.517.787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3.465.186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-1.052.601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395897"/>
                  </a:ext>
                </a:extLst>
              </a:tr>
              <a:tr h="15037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691823"/>
                  </a:ext>
                </a:extLst>
              </a:tr>
              <a:tr h="15977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673" marR="8673" marT="867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1.870 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2.658</a:t>
                      </a:r>
                    </a:p>
                  </a:txBody>
                  <a:tcPr marL="8673" marR="8673" marT="867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142,1%</a:t>
                      </a:r>
                    </a:p>
                  </a:txBody>
                  <a:tcPr marL="8673" marR="8673" marT="867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2969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2288575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4033</TotalTime>
  <Words>2859</Words>
  <Application>Microsoft Office PowerPoint</Application>
  <PresentationFormat>Presentación en pantalla (4:3)</PresentationFormat>
  <Paragraphs>1399</Paragraphs>
  <Slides>13</Slides>
  <Notes>8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13</vt:i4>
      </vt:variant>
    </vt:vector>
  </HeadingPairs>
  <TitlesOfParts>
    <vt:vector size="17" baseType="lpstr">
      <vt:lpstr>Arial</vt:lpstr>
      <vt:lpstr>Calibri</vt:lpstr>
      <vt:lpstr>1_Tema de Office</vt:lpstr>
      <vt:lpstr>Tema de Office</vt:lpstr>
      <vt:lpstr>EJECUCIÓN PRESUPUESTARIA DE GASTOS ACUMULADA AL MES DE SEPTIEMBRE DE 2020 PARTIDA 24: MINISTERIO DE ENERGÍA</vt:lpstr>
      <vt:lpstr>EJECUCIÓN ACUMULADA DE GASTOS A SEPTIEMBRE DE 2020  PARTIDA 24 MINISTERIO DE ENERGÍA</vt:lpstr>
      <vt:lpstr>EJECUCIÓN ACUMULADA DE GASTOS A SEPTIEMBRE DE 2020  PARTIDA 24 MINISTERIO DE ENERGÍA</vt:lpstr>
      <vt:lpstr>EJECUCIÓN ACUMULADA DE GASTOS A SEPTIEMBRE DE 2020  PARTIDA 24 MINISTERIO DE ENERGÍA</vt:lpstr>
      <vt:lpstr>EJECUCIÓN ACUMULADA DE GASTOS A SEPTIEMBRE DE 2020 PARTIDA 24 MINISTERIO DE ENERGÍA</vt:lpstr>
      <vt:lpstr>EJECUCIÓN ACUMULADA DE GASTOS A SEPTIEMBRE DE 2020  PARTIDA 24 MINISTERIO DE ENERGÍA RESUMEN POR CAPÍTULOS</vt:lpstr>
      <vt:lpstr>EJECUCIÓN ACUMULADA DE GASTOS A SEPTIEMBRE DE 2020  PARTIDA 24. CAPÍTULO 01. PROGRAMA 01:  SUBSECRETARÍA DE ENERGÍA</vt:lpstr>
      <vt:lpstr>EJECUCIÓN ACUMULADA DE GASTOS A SEPTIEMBRE DE 2020  PARTIDA 24. CAPÍTULO 01. PROGRAMA 03:  APOYO AL DESARROLLO DE ENERGÍAS RENOVABLES NO CONVENCIONALES</vt:lpstr>
      <vt:lpstr>EJECUCIÓN ACUMULADA DE GASTOS A SEPTIEMBRE DE 2020  PARTIDA 24. CAPÍTULO 01. PROGRAMA 04:  PROGRAMA ENERGIZACIÓN RURAL Y SOCIAL</vt:lpstr>
      <vt:lpstr>EJECUCIÓN ACUMULADA DE GASTOS A SEPTIEMBRE DE 2020  PARTIDA 24. CAPÍTULO 01. PROGRAMA 05:  PLAN DE ACCIÓN DE EFICIENCIA ENERGÉTICA</vt:lpstr>
      <vt:lpstr>EJECUCIÓN ACUMULADA DE GASTOS A SEPTIEMBRE DE 2020  PARTIDA 24. CAPÍTULO 02. PROGRAMA 01:  COMISIÓN NACIONAL DE ENERGÍA</vt:lpstr>
      <vt:lpstr>EJECUCIÓN ACUMULADA DE GASTOS A SEPTIEMBRE DE 2020  PARTIDA 24. CAPÍTULO 03. PROGRAMA 01:  COMISIÓN CHILENA DE ENERGÍA NUCLEAR</vt:lpstr>
      <vt:lpstr>EJECUCIÓN ACUMULADA DE GASTOS A SEPTIEMBRE DE 2020  PARTIDA 24. CAPÍTULO 04. PROGRAMA 01:  SUPERINTENDENCIA DE ELECTRICIDAD Y COMBUSTIBLES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Presupuesto</cp:lastModifiedBy>
  <cp:revision>323</cp:revision>
  <cp:lastPrinted>2019-06-03T14:10:49Z</cp:lastPrinted>
  <dcterms:created xsi:type="dcterms:W3CDTF">2016-06-23T13:38:47Z</dcterms:created>
  <dcterms:modified xsi:type="dcterms:W3CDTF">2020-12-28T20:04:12Z</dcterms:modified>
</cp:coreProperties>
</file>