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492467608048336E-2"/>
          <c:y val="0.21867479598284509"/>
          <c:w val="0.78930073148107305"/>
          <c:h val="0.41757051531977252"/>
        </c:manualLayout>
      </c:layout>
      <c:pie3DChart>
        <c:varyColors val="1"/>
        <c:ser>
          <c:idx val="0"/>
          <c:order val="0"/>
          <c:tx>
            <c:strRef>
              <c:f>'[24.xlsx]Partida 24'!$D$63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17A-42B4-9F21-C82709F0DE94}"/>
              </c:ext>
            </c:extLst>
          </c:dPt>
          <c:dLbls>
            <c:dLbl>
              <c:idx val="0"/>
              <c:layout>
                <c:manualLayout>
                  <c:x val="-0.16383395940769274"/>
                  <c:y val="4.863872567618272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E2-4957-BB7B-B195013DFACA}"/>
                </c:ext>
              </c:extLst>
            </c:dLbl>
            <c:dLbl>
              <c:idx val="1"/>
              <c:layout>
                <c:manualLayout>
                  <c:x val="-0.13342097621419399"/>
                  <c:y val="-0.1297523545601851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E2-4957-BB7B-B195013DFACA}"/>
                </c:ext>
              </c:extLst>
            </c:dLbl>
            <c:dLbl>
              <c:idx val="2"/>
              <c:layout>
                <c:manualLayout>
                  <c:x val="0.20311162344883771"/>
                  <c:y val="-0.144921790660576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5E2-4957-BB7B-B195013DFACA}"/>
                </c:ext>
              </c:extLst>
            </c:dLbl>
            <c:dLbl>
              <c:idx val="3"/>
              <c:layout>
                <c:manualLayout>
                  <c:x val="6.078104062618981E-2"/>
                  <c:y val="6.44582467776116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5E2-4957-BB7B-B195013DFACA}"/>
                </c:ext>
              </c:extLst>
            </c:dLbl>
            <c:dLbl>
              <c:idx val="4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017A-42B4-9F21-C82709F0DE94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'[24.xlsx]Partida 24'!$C$64:$C$68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'[24.xlsx]Partida 24'!$D$64:$D$68</c:f>
              <c:numCache>
                <c:formatCode>#,##0</c:formatCode>
                <c:ptCount val="5"/>
                <c:pt idx="0">
                  <c:v>38444939</c:v>
                </c:pt>
                <c:pt idx="1">
                  <c:v>15064161</c:v>
                </c:pt>
                <c:pt idx="2">
                  <c:v>65167561</c:v>
                </c:pt>
                <c:pt idx="3">
                  <c:v>10458327</c:v>
                </c:pt>
                <c:pt idx="4">
                  <c:v>2716352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061403329749771E-2"/>
          <c:y val="0.68197327498509941"/>
          <c:w val="0.63921050128364698"/>
          <c:h val="0.300366805142890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Capítulo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1501558398950132"/>
          <c:y val="4.92783613248499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'[24.xlsx]Partida 24'!$L$63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3.7956773390370165E-17"/>
                  <c:y val="1.7685281326147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EE3-4505-8AA3-F731914B63E9}"/>
                </c:ext>
              </c:extLst>
            </c:dLbl>
            <c:dLbl>
              <c:idx val="1"/>
              <c:layout>
                <c:manualLayout>
                  <c:x val="-7.5913546780740329E-17"/>
                  <c:y val="1.612374724601406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EE3-4505-8AA3-F731914B63E9}"/>
                </c:ext>
              </c:extLst>
            </c:dLbl>
            <c:dLbl>
              <c:idx val="2"/>
              <c:layout>
                <c:manualLayout>
                  <c:x val="0"/>
                  <c:y val="-7.405414752111353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EE3-4505-8AA3-F731914B63E9}"/>
                </c:ext>
              </c:extLst>
            </c:dLbl>
            <c:dLbl>
              <c:idx val="3"/>
              <c:layout>
                <c:manualLayout>
                  <c:x val="-1.5182709356148066E-16"/>
                  <c:y val="-5.70392922758827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E3-4505-8AA3-F731914B63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'[24.xlsx]Partida 24'!$K$64:$K$67</c:f>
              <c:strCache>
                <c:ptCount val="4"/>
                <c:pt idx="0">
                  <c:v>SUB.DE ENERGÍA</c:v>
                </c:pt>
                <c:pt idx="1">
                  <c:v>CNE</c:v>
                </c:pt>
                <c:pt idx="2">
                  <c:v>CCHEN</c:v>
                </c:pt>
                <c:pt idx="3">
                  <c:v>SEC</c:v>
                </c:pt>
              </c:strCache>
            </c:strRef>
          </c:cat>
          <c:val>
            <c:numRef>
              <c:f>'[24.xlsx]Partida 24'!$L$64:$L$67</c:f>
              <c:numCache>
                <c:formatCode>#,##0</c:formatCode>
                <c:ptCount val="4"/>
                <c:pt idx="0">
                  <c:v>97983329</c:v>
                </c:pt>
                <c:pt idx="1">
                  <c:v>7879440</c:v>
                </c:pt>
                <c:pt idx="2">
                  <c:v>11493758</c:v>
                </c:pt>
                <c:pt idx="3">
                  <c:v>14494813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01430504"/>
        <c:axId val="401434032"/>
      </c:barChart>
      <c:catAx>
        <c:axId val="401430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01434032"/>
        <c:crosses val="autoZero"/>
        <c:auto val="1"/>
        <c:lblAlgn val="ctr"/>
        <c:lblOffset val="100"/>
        <c:noMultiLvlLbl val="0"/>
      </c:catAx>
      <c:valAx>
        <c:axId val="40143403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01430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2018 - 2019 - 2020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24'!$C$30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24'!$D$29:$O$29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24'!$D$30:$O$30</c:f>
              <c:numCache>
                <c:formatCode>0.0%</c:formatCode>
                <c:ptCount val="12"/>
                <c:pt idx="0">
                  <c:v>0.13358897202290518</c:v>
                </c:pt>
                <c:pt idx="1">
                  <c:v>4.4185991048746383E-2</c:v>
                </c:pt>
                <c:pt idx="2">
                  <c:v>7.6715616051498958E-2</c:v>
                </c:pt>
                <c:pt idx="3">
                  <c:v>8.4475860511934661E-2</c:v>
                </c:pt>
                <c:pt idx="4">
                  <c:v>6.5127871892063011E-2</c:v>
                </c:pt>
                <c:pt idx="5">
                  <c:v>0.15585403210467766</c:v>
                </c:pt>
                <c:pt idx="6">
                  <c:v>2.940958627796714E-2</c:v>
                </c:pt>
                <c:pt idx="7">
                  <c:v>0.11749397126291769</c:v>
                </c:pt>
                <c:pt idx="8">
                  <c:v>3.5724283054241704E-2</c:v>
                </c:pt>
                <c:pt idx="9">
                  <c:v>7.4643709041696552E-2</c:v>
                </c:pt>
                <c:pt idx="10">
                  <c:v>7.3622543082942887E-2</c:v>
                </c:pt>
                <c:pt idx="11">
                  <c:v>0.18965646108979958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7C-41D2-B0E5-99EF53E2A822}"/>
            </c:ext>
          </c:extLst>
        </c:ser>
        <c:ser>
          <c:idx val="1"/>
          <c:order val="1"/>
          <c:tx>
            <c:strRef>
              <c:f>'Partida 24'!$C$31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24'!$D$29:$O$29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24'!$D$31:$O$31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2.4712899588940636E-2</c:v>
                </c:pt>
                <c:pt idx="2">
                  <c:v>5.0004615215432285E-2</c:v>
                </c:pt>
                <c:pt idx="3">
                  <c:v>2.5889508134970297E-2</c:v>
                </c:pt>
                <c:pt idx="4">
                  <c:v>0.21273257855693783</c:v>
                </c:pt>
                <c:pt idx="5">
                  <c:v>9.3630555543766494E-2</c:v>
                </c:pt>
                <c:pt idx="6">
                  <c:v>2.8491377456921027E-2</c:v>
                </c:pt>
                <c:pt idx="7">
                  <c:v>0.13016288312325397</c:v>
                </c:pt>
                <c:pt idx="8">
                  <c:v>0.12944066839762591</c:v>
                </c:pt>
                <c:pt idx="9">
                  <c:v>6.5777962332592865E-2</c:v>
                </c:pt>
                <c:pt idx="10">
                  <c:v>7.4843215659944215E-2</c:v>
                </c:pt>
                <c:pt idx="11">
                  <c:v>0.10126071254335593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7C-41D2-B0E5-99EF53E2A822}"/>
            </c:ext>
          </c:extLst>
        </c:ser>
        <c:ser>
          <c:idx val="2"/>
          <c:order val="2"/>
          <c:tx>
            <c:strRef>
              <c:f>'Partida 24'!$C$32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1.2413793777561433E-2"/>
                  <c:y val="2.15439795462249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D7C-41D2-B0E5-99EF53E2A8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24'!$D$29:$O$29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24'!$D$32:$L$32</c:f>
              <c:numCache>
                <c:formatCode>0.0%</c:formatCode>
                <c:ptCount val="9"/>
                <c:pt idx="0">
                  <c:v>3.0553963274093383E-2</c:v>
                </c:pt>
                <c:pt idx="1">
                  <c:v>5.5451988580472525E-2</c:v>
                </c:pt>
                <c:pt idx="2">
                  <c:v>0.10575808485171334</c:v>
                </c:pt>
                <c:pt idx="3">
                  <c:v>2.5947355010044294E-2</c:v>
                </c:pt>
                <c:pt idx="4">
                  <c:v>0.11371305204375026</c:v>
                </c:pt>
                <c:pt idx="5">
                  <c:v>9.4361348913650375E-2</c:v>
                </c:pt>
                <c:pt idx="6">
                  <c:v>2.826106083187906E-2</c:v>
                </c:pt>
                <c:pt idx="7">
                  <c:v>5.8916532472984513E-2</c:v>
                </c:pt>
                <c:pt idx="8">
                  <c:v>0.21410673605410604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D7C-41D2-B0E5-99EF53E2A82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37611800"/>
        <c:axId val="437606312"/>
      </c:barChart>
      <c:catAx>
        <c:axId val="437611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7606312"/>
        <c:crosses val="autoZero"/>
        <c:auto val="1"/>
        <c:lblAlgn val="ctr"/>
        <c:lblOffset val="100"/>
        <c:noMultiLvlLbl val="0"/>
      </c:catAx>
      <c:valAx>
        <c:axId val="43760631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761180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9.6998016009427257E-2"/>
          <c:y val="0.13035113989634364"/>
          <c:w val="0.89055815473362776"/>
          <c:h val="0.6394767742824371"/>
        </c:manualLayout>
      </c:layout>
      <c:lineChart>
        <c:grouping val="standard"/>
        <c:varyColors val="0"/>
        <c:ser>
          <c:idx val="0"/>
          <c:order val="0"/>
          <c:tx>
            <c:strRef>
              <c:f>'Partida 24'!$C$23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24'!$D$22:$O$22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24'!$D$23:$O$23</c:f>
              <c:numCache>
                <c:formatCode>0.0%</c:formatCode>
                <c:ptCount val="12"/>
                <c:pt idx="0">
                  <c:v>0.13358897202290518</c:v>
                </c:pt>
                <c:pt idx="1">
                  <c:v>0.17775483774971609</c:v>
                </c:pt>
                <c:pt idx="2">
                  <c:v>0.25447045380121508</c:v>
                </c:pt>
                <c:pt idx="3">
                  <c:v>0.3389463143131497</c:v>
                </c:pt>
                <c:pt idx="4">
                  <c:v>0.40381408567322236</c:v>
                </c:pt>
                <c:pt idx="5">
                  <c:v>0.55782014529575974</c:v>
                </c:pt>
                <c:pt idx="6">
                  <c:v>0.58661018438823764</c:v>
                </c:pt>
                <c:pt idx="7">
                  <c:v>0.70355215876654731</c:v>
                </c:pt>
                <c:pt idx="8">
                  <c:v>0.71242812771316577</c:v>
                </c:pt>
                <c:pt idx="9">
                  <c:v>0.78707183675486236</c:v>
                </c:pt>
                <c:pt idx="10">
                  <c:v>0.84891990104604731</c:v>
                </c:pt>
                <c:pt idx="11">
                  <c:v>0.96780355177090882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375-4105-AE2D-F15B45570074}"/>
            </c:ext>
          </c:extLst>
        </c:ser>
        <c:ser>
          <c:idx val="1"/>
          <c:order val="1"/>
          <c:tx>
            <c:strRef>
              <c:f>'Partida 24'!$C$24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24'!$D$22:$O$22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24'!$D$24:$O$24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5.4202414554571213E-2</c:v>
                </c:pt>
                <c:pt idx="2">
                  <c:v>0.10419221258901394</c:v>
                </c:pt>
                <c:pt idx="3">
                  <c:v>0.13008172072398425</c:v>
                </c:pt>
                <c:pt idx="4">
                  <c:v>0.34281429928092205</c:v>
                </c:pt>
                <c:pt idx="5">
                  <c:v>0.43635897156786557</c:v>
                </c:pt>
                <c:pt idx="6">
                  <c:v>0.4614760143190037</c:v>
                </c:pt>
                <c:pt idx="7">
                  <c:v>0.59286048481124587</c:v>
                </c:pt>
                <c:pt idx="8">
                  <c:v>0.72230115320887178</c:v>
                </c:pt>
                <c:pt idx="9">
                  <c:v>0.7880791155414647</c:v>
                </c:pt>
                <c:pt idx="10">
                  <c:v>0.86283188139909017</c:v>
                </c:pt>
                <c:pt idx="11">
                  <c:v>0.97224769985894033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375-4105-AE2D-F15B45570074}"/>
            </c:ext>
          </c:extLst>
        </c:ser>
        <c:ser>
          <c:idx val="2"/>
          <c:order val="2"/>
          <c:tx>
            <c:strRef>
              <c:f>'Partida 24'!$C$25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rgbClr val="C00000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324388189794035E-2"/>
                  <c:y val="3.240318476638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375-4105-AE2D-F15B45570074}"/>
                </c:ext>
              </c:extLst>
            </c:dLbl>
            <c:dLbl>
              <c:idx val="1"/>
              <c:layout>
                <c:manualLayout>
                  <c:x val="-4.1577092583053324E-2"/>
                  <c:y val="3.2403184766380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375-4105-AE2D-F15B45570074}"/>
                </c:ext>
              </c:extLst>
            </c:dLbl>
            <c:dLbl>
              <c:idx val="2"/>
              <c:layout>
                <c:manualLayout>
                  <c:x val="-4.7819069345303798E-2"/>
                  <c:y val="7.2511191708188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375-4105-AE2D-F15B45570074}"/>
                </c:ext>
              </c:extLst>
            </c:dLbl>
            <c:dLbl>
              <c:idx val="3"/>
              <c:layout>
                <c:manualLayout>
                  <c:x val="-4.3653935781391852E-2"/>
                  <c:y val="5.0001846225405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375-4105-AE2D-F15B45570074}"/>
                </c:ext>
              </c:extLst>
            </c:dLbl>
            <c:dLbl>
              <c:idx val="4"/>
              <c:layout>
                <c:manualLayout>
                  <c:x val="-4.5713444697917431E-2"/>
                  <c:y val="5.6799262391616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375-4105-AE2D-F15B45570074}"/>
                </c:ext>
              </c:extLst>
            </c:dLbl>
            <c:dLbl>
              <c:idx val="5"/>
              <c:layout>
                <c:manualLayout>
                  <c:x val="-4.1551254691294504E-2"/>
                  <c:y val="3.9604014961590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375-4105-AE2D-F15B45570074}"/>
                </c:ext>
              </c:extLst>
            </c:dLbl>
            <c:dLbl>
              <c:idx val="6"/>
              <c:layout>
                <c:manualLayout>
                  <c:x val="-4.986140751097709E-2"/>
                  <c:y val="1.8001799931992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375-4105-AE2D-F15B45570074}"/>
                </c:ext>
              </c:extLst>
            </c:dLbl>
            <c:dLbl>
              <c:idx val="7"/>
              <c:layout>
                <c:manualLayout>
                  <c:x val="-4.3613707165109032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375-4105-AE2D-F15B45570074}"/>
                </c:ext>
              </c:extLst>
            </c:dLbl>
            <c:dLbl>
              <c:idx val="8"/>
              <c:layout>
                <c:manualLayout>
                  <c:x val="-1.246105919003115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375-4105-AE2D-F15B455700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24'!$D$22:$O$22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24'!$D$25:$L$25</c:f>
              <c:numCache>
                <c:formatCode>0.0%</c:formatCode>
                <c:ptCount val="9"/>
                <c:pt idx="0">
                  <c:v>3.0553963274093383E-2</c:v>
                </c:pt>
                <c:pt idx="1">
                  <c:v>8.6005951854565901E-2</c:v>
                </c:pt>
                <c:pt idx="2">
                  <c:v>0.19135622301521524</c:v>
                </c:pt>
                <c:pt idx="3">
                  <c:v>0.22044364904514388</c:v>
                </c:pt>
                <c:pt idx="4">
                  <c:v>0.34217790684931892</c:v>
                </c:pt>
                <c:pt idx="5">
                  <c:v>0.435003037717278</c:v>
                </c:pt>
                <c:pt idx="6">
                  <c:v>0.46326409510581684</c:v>
                </c:pt>
                <c:pt idx="7">
                  <c:v>0.52218062757880135</c:v>
                </c:pt>
                <c:pt idx="8">
                  <c:v>0.73076858733941341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A375-4105-AE2D-F15B455700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7610624"/>
        <c:axId val="437606704"/>
      </c:lineChart>
      <c:catAx>
        <c:axId val="437610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7606704"/>
        <c:crosses val="autoZero"/>
        <c:auto val="1"/>
        <c:lblAlgn val="ctr"/>
        <c:lblOffset val="100"/>
        <c:noMultiLvlLbl val="0"/>
      </c:catAx>
      <c:valAx>
        <c:axId val="4376067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761062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28-12-2020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28-12-2020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SEPTIEMBRE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ENERGÍA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7023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07943" y="5384272"/>
            <a:ext cx="8146096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7EC3414-121F-4737-8C16-A174D5B542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523607"/>
              </p:ext>
            </p:extLst>
          </p:nvPr>
        </p:nvGraphicFramePr>
        <p:xfrm>
          <a:off x="518863" y="1892371"/>
          <a:ext cx="8146096" cy="3480849"/>
        </p:xfrm>
        <a:graphic>
          <a:graphicData uri="http://schemas.openxmlformats.org/drawingml/2006/table">
            <a:tbl>
              <a:tblPr/>
              <a:tblGrid>
                <a:gridCol w="788142">
                  <a:extLst>
                    <a:ext uri="{9D8B030D-6E8A-4147-A177-3AD203B41FA5}">
                      <a16:colId xmlns:a16="http://schemas.microsoft.com/office/drawing/2014/main" val="3804511371"/>
                    </a:ext>
                  </a:extLst>
                </a:gridCol>
                <a:gridCol w="291142">
                  <a:extLst>
                    <a:ext uri="{9D8B030D-6E8A-4147-A177-3AD203B41FA5}">
                      <a16:colId xmlns:a16="http://schemas.microsoft.com/office/drawing/2014/main" val="577700719"/>
                    </a:ext>
                  </a:extLst>
                </a:gridCol>
                <a:gridCol w="291142">
                  <a:extLst>
                    <a:ext uri="{9D8B030D-6E8A-4147-A177-3AD203B41FA5}">
                      <a16:colId xmlns:a16="http://schemas.microsoft.com/office/drawing/2014/main" val="2919654012"/>
                    </a:ext>
                  </a:extLst>
                </a:gridCol>
                <a:gridCol w="2199741">
                  <a:extLst>
                    <a:ext uri="{9D8B030D-6E8A-4147-A177-3AD203B41FA5}">
                      <a16:colId xmlns:a16="http://schemas.microsoft.com/office/drawing/2014/main" val="2702954663"/>
                    </a:ext>
                  </a:extLst>
                </a:gridCol>
                <a:gridCol w="788142">
                  <a:extLst>
                    <a:ext uri="{9D8B030D-6E8A-4147-A177-3AD203B41FA5}">
                      <a16:colId xmlns:a16="http://schemas.microsoft.com/office/drawing/2014/main" val="71493383"/>
                    </a:ext>
                  </a:extLst>
                </a:gridCol>
                <a:gridCol w="788142">
                  <a:extLst>
                    <a:ext uri="{9D8B030D-6E8A-4147-A177-3AD203B41FA5}">
                      <a16:colId xmlns:a16="http://schemas.microsoft.com/office/drawing/2014/main" val="3532211799"/>
                    </a:ext>
                  </a:extLst>
                </a:gridCol>
                <a:gridCol w="788142">
                  <a:extLst>
                    <a:ext uri="{9D8B030D-6E8A-4147-A177-3AD203B41FA5}">
                      <a16:colId xmlns:a16="http://schemas.microsoft.com/office/drawing/2014/main" val="2913421457"/>
                    </a:ext>
                  </a:extLst>
                </a:gridCol>
                <a:gridCol w="788142">
                  <a:extLst>
                    <a:ext uri="{9D8B030D-6E8A-4147-A177-3AD203B41FA5}">
                      <a16:colId xmlns:a16="http://schemas.microsoft.com/office/drawing/2014/main" val="3600636461"/>
                    </a:ext>
                  </a:extLst>
                </a:gridCol>
                <a:gridCol w="717562">
                  <a:extLst>
                    <a:ext uri="{9D8B030D-6E8A-4147-A177-3AD203B41FA5}">
                      <a16:colId xmlns:a16="http://schemas.microsoft.com/office/drawing/2014/main" val="1077281137"/>
                    </a:ext>
                  </a:extLst>
                </a:gridCol>
                <a:gridCol w="705799">
                  <a:extLst>
                    <a:ext uri="{9D8B030D-6E8A-4147-A177-3AD203B41FA5}">
                      <a16:colId xmlns:a16="http://schemas.microsoft.com/office/drawing/2014/main" val="1380001476"/>
                    </a:ext>
                  </a:extLst>
                </a:gridCol>
              </a:tblGrid>
              <a:tr h="1495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9258196"/>
                  </a:ext>
                </a:extLst>
              </a:tr>
              <a:tr h="45516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381300"/>
                  </a:ext>
                </a:extLst>
              </a:tr>
              <a:tr h="1950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10.217.678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9.185.094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-1.032.584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7.563.665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883159"/>
                  </a:ext>
                </a:extLst>
              </a:tr>
              <a:tr h="149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1.545.462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1.393.853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-151.609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990.365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155924"/>
                  </a:ext>
                </a:extLst>
              </a:tr>
              <a:tr h="149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445.585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331.442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-114.143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20.211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11110"/>
                  </a:ext>
                </a:extLst>
              </a:tr>
              <a:tr h="149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2.286.091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2.156.758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-129.333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1.724.084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156813"/>
                  </a:ext>
                </a:extLst>
              </a:tr>
              <a:tr h="149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1.660.290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904644"/>
                  </a:ext>
                </a:extLst>
              </a:tr>
              <a:tr h="149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2.015.064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1.660.290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789567"/>
                  </a:ext>
                </a:extLst>
              </a:tr>
              <a:tr h="149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271.027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141.694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-129.333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63.794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518466"/>
                  </a:ext>
                </a:extLst>
              </a:tr>
              <a:tr h="289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271.027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141.694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-129.333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63.794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023926"/>
                  </a:ext>
                </a:extLst>
              </a:tr>
              <a:tr h="149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507.184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415845"/>
                  </a:ext>
                </a:extLst>
              </a:tr>
              <a:tr h="149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507.184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289201"/>
                  </a:ext>
                </a:extLst>
              </a:tr>
              <a:tr h="149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5.940.540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5.204.040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-736.500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4.730.024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538966"/>
                  </a:ext>
                </a:extLst>
              </a:tr>
              <a:tr h="149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5.904.630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5.168.130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-736.500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4.694.114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333647"/>
                  </a:ext>
                </a:extLst>
              </a:tr>
              <a:tr h="149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5.904.630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5.168.130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-736.500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4.694.114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283957"/>
                  </a:ext>
                </a:extLst>
              </a:tr>
              <a:tr h="149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704017"/>
                  </a:ext>
                </a:extLst>
              </a:tr>
              <a:tr h="289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053297"/>
                  </a:ext>
                </a:extLst>
              </a:tr>
              <a:tr h="1495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98.981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209786"/>
                  </a:ext>
                </a:extLst>
              </a:tr>
              <a:tr h="157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98.981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477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870" y="536038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0870" y="722168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390782"/>
              </p:ext>
            </p:extLst>
          </p:nvPr>
        </p:nvGraphicFramePr>
        <p:xfrm>
          <a:off x="530871" y="2038038"/>
          <a:ext cx="8155928" cy="2975136"/>
        </p:xfrm>
        <a:graphic>
          <a:graphicData uri="http://schemas.openxmlformats.org/drawingml/2006/table">
            <a:tbl>
              <a:tblPr/>
              <a:tblGrid>
                <a:gridCol w="804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8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41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41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41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41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1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733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497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1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7.879.440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6.365.071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-1.514.369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4.311.136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5.138.109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4.958.218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-179.891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3.713.136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2.476.520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1.243.374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-1.233.146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501.006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264.811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154.629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-110.182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88.144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7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45.144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22.601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-22.543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22.601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7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214.537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128.437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-86.100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62.036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7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02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619353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2" y="804437"/>
            <a:ext cx="81679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982984"/>
              </p:ext>
            </p:extLst>
          </p:nvPr>
        </p:nvGraphicFramePr>
        <p:xfrm>
          <a:off x="518860" y="1942730"/>
          <a:ext cx="8167942" cy="4078549"/>
        </p:xfrm>
        <a:graphic>
          <a:graphicData uri="http://schemas.openxmlformats.org/drawingml/2006/table">
            <a:tbl>
              <a:tblPr/>
              <a:tblGrid>
                <a:gridCol w="785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9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57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57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57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571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53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362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6041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56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0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11.493.758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12.535.845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1.042.087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8.598.064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7.515.572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7.666.996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151.424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5.660.433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3.192.211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2.871.469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-320.742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1.280.763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308.182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308.172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278.025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2780250,0%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308.182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308.172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278.025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2780250,0%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Energía Atómica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282.817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138.381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-144.436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64.220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-35.910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-1.539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161.133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93.339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-67.794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15.544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-9.663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5.429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65.100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35.570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-29.530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27.918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917.105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428.341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681.324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139,4%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917.105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428.341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681.324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139,4%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04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619.327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8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031" marR="9031" marT="90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3" y="554416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090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3" y="683473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391564" y="4894698"/>
            <a:ext cx="8295235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B2F3A5B-F4C1-4647-94F6-B3573C82DB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468610"/>
              </p:ext>
            </p:extLst>
          </p:nvPr>
        </p:nvGraphicFramePr>
        <p:xfrm>
          <a:off x="457203" y="1925008"/>
          <a:ext cx="8229597" cy="2944146"/>
        </p:xfrm>
        <a:graphic>
          <a:graphicData uri="http://schemas.openxmlformats.org/drawingml/2006/table">
            <a:tbl>
              <a:tblPr/>
              <a:tblGrid>
                <a:gridCol w="811454">
                  <a:extLst>
                    <a:ext uri="{9D8B030D-6E8A-4147-A177-3AD203B41FA5}">
                      <a16:colId xmlns:a16="http://schemas.microsoft.com/office/drawing/2014/main" val="1325942622"/>
                    </a:ext>
                  </a:extLst>
                </a:gridCol>
                <a:gridCol w="299754">
                  <a:extLst>
                    <a:ext uri="{9D8B030D-6E8A-4147-A177-3AD203B41FA5}">
                      <a16:colId xmlns:a16="http://schemas.microsoft.com/office/drawing/2014/main" val="3994824220"/>
                    </a:ext>
                  </a:extLst>
                </a:gridCol>
                <a:gridCol w="299754">
                  <a:extLst>
                    <a:ext uri="{9D8B030D-6E8A-4147-A177-3AD203B41FA5}">
                      <a16:colId xmlns:a16="http://schemas.microsoft.com/office/drawing/2014/main" val="3701065541"/>
                    </a:ext>
                  </a:extLst>
                </a:gridCol>
                <a:gridCol w="2107358">
                  <a:extLst>
                    <a:ext uri="{9D8B030D-6E8A-4147-A177-3AD203B41FA5}">
                      <a16:colId xmlns:a16="http://schemas.microsoft.com/office/drawing/2014/main" val="3893515836"/>
                    </a:ext>
                  </a:extLst>
                </a:gridCol>
                <a:gridCol w="811454">
                  <a:extLst>
                    <a:ext uri="{9D8B030D-6E8A-4147-A177-3AD203B41FA5}">
                      <a16:colId xmlns:a16="http://schemas.microsoft.com/office/drawing/2014/main" val="3657467208"/>
                    </a:ext>
                  </a:extLst>
                </a:gridCol>
                <a:gridCol w="811454">
                  <a:extLst>
                    <a:ext uri="{9D8B030D-6E8A-4147-A177-3AD203B41FA5}">
                      <a16:colId xmlns:a16="http://schemas.microsoft.com/office/drawing/2014/main" val="1631676170"/>
                    </a:ext>
                  </a:extLst>
                </a:gridCol>
                <a:gridCol w="811454">
                  <a:extLst>
                    <a:ext uri="{9D8B030D-6E8A-4147-A177-3AD203B41FA5}">
                      <a16:colId xmlns:a16="http://schemas.microsoft.com/office/drawing/2014/main" val="3089299382"/>
                    </a:ext>
                  </a:extLst>
                </a:gridCol>
                <a:gridCol w="811454">
                  <a:extLst>
                    <a:ext uri="{9D8B030D-6E8A-4147-A177-3AD203B41FA5}">
                      <a16:colId xmlns:a16="http://schemas.microsoft.com/office/drawing/2014/main" val="2414960153"/>
                    </a:ext>
                  </a:extLst>
                </a:gridCol>
                <a:gridCol w="738786">
                  <a:extLst>
                    <a:ext uri="{9D8B030D-6E8A-4147-A177-3AD203B41FA5}">
                      <a16:colId xmlns:a16="http://schemas.microsoft.com/office/drawing/2014/main" val="3377675105"/>
                    </a:ext>
                  </a:extLst>
                </a:gridCol>
                <a:gridCol w="726675">
                  <a:extLst>
                    <a:ext uri="{9D8B030D-6E8A-4147-A177-3AD203B41FA5}">
                      <a16:colId xmlns:a16="http://schemas.microsoft.com/office/drawing/2014/main" val="2748614371"/>
                    </a:ext>
                  </a:extLst>
                </a:gridCol>
              </a:tblGrid>
              <a:tr h="1604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959866"/>
                  </a:ext>
                </a:extLst>
              </a:tr>
              <a:tr h="4913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2958961"/>
                  </a:ext>
                </a:extLst>
              </a:tr>
              <a:tr h="2105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14.494.813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14.358.892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-135.921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10.623.544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630726"/>
                  </a:ext>
                </a:extLst>
              </a:tr>
              <a:tr h="160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11.543.849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11.816.779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272.930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9.079.629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182341"/>
                  </a:ext>
                </a:extLst>
              </a:tr>
              <a:tr h="160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2.254.658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2.136.956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-117.702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1.230.887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935402"/>
                  </a:ext>
                </a:extLst>
              </a:tr>
              <a:tr h="160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548697"/>
                  </a:ext>
                </a:extLst>
              </a:tr>
              <a:tr h="160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501900"/>
                  </a:ext>
                </a:extLst>
              </a:tr>
              <a:tr h="160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157.074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519960"/>
                  </a:ext>
                </a:extLst>
              </a:tr>
              <a:tr h="160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157.074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782706"/>
                  </a:ext>
                </a:extLst>
              </a:tr>
              <a:tr h="306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696.296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278.485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-417.811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186.366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89391"/>
                  </a:ext>
                </a:extLst>
              </a:tr>
              <a:tr h="160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72.717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23.980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-48.737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662732"/>
                  </a:ext>
                </a:extLst>
              </a:tr>
              <a:tr h="160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89.262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30.483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-58.779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361943"/>
                  </a:ext>
                </a:extLst>
              </a:tr>
              <a:tr h="160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534.317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224.022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-310.295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170.435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597843"/>
                  </a:ext>
                </a:extLst>
              </a:tr>
              <a:tr h="160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388876"/>
                  </a:ext>
                </a:extLst>
              </a:tr>
              <a:tr h="170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126.662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182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F5A9BC23-2D27-4636-8105-11CA1CE50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3092533"/>
              </p:ext>
            </p:extLst>
          </p:nvPr>
        </p:nvGraphicFramePr>
        <p:xfrm>
          <a:off x="467543" y="1844824"/>
          <a:ext cx="3984351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B1D6CABC-2701-463D-8BB1-882D6AA341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0991548"/>
              </p:ext>
            </p:extLst>
          </p:nvPr>
        </p:nvGraphicFramePr>
        <p:xfrm>
          <a:off x="4619107" y="1916832"/>
          <a:ext cx="407193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0051393"/>
              </p:ext>
            </p:extLst>
          </p:nvPr>
        </p:nvGraphicFramePr>
        <p:xfrm>
          <a:off x="417237" y="1700808"/>
          <a:ext cx="8210798" cy="3710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7253274"/>
              </p:ext>
            </p:extLst>
          </p:nvPr>
        </p:nvGraphicFramePr>
        <p:xfrm>
          <a:off x="539552" y="1700808"/>
          <a:ext cx="8137846" cy="3773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4" y="5486427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39553" y="4562541"/>
            <a:ext cx="7704856" cy="385966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63BF5EC-9CC6-454D-A6D4-50762DB0A6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717757"/>
              </p:ext>
            </p:extLst>
          </p:nvPr>
        </p:nvGraphicFramePr>
        <p:xfrm>
          <a:off x="606310" y="2209753"/>
          <a:ext cx="7638098" cy="2352787"/>
        </p:xfrm>
        <a:graphic>
          <a:graphicData uri="http://schemas.openxmlformats.org/drawingml/2006/table">
            <a:tbl>
              <a:tblPr/>
              <a:tblGrid>
                <a:gridCol w="804642">
                  <a:extLst>
                    <a:ext uri="{9D8B030D-6E8A-4147-A177-3AD203B41FA5}">
                      <a16:colId xmlns:a16="http://schemas.microsoft.com/office/drawing/2014/main" val="4258457478"/>
                    </a:ext>
                  </a:extLst>
                </a:gridCol>
                <a:gridCol w="2149716">
                  <a:extLst>
                    <a:ext uri="{9D8B030D-6E8A-4147-A177-3AD203B41FA5}">
                      <a16:colId xmlns:a16="http://schemas.microsoft.com/office/drawing/2014/main" val="1099474568"/>
                    </a:ext>
                  </a:extLst>
                </a:gridCol>
                <a:gridCol w="804642">
                  <a:extLst>
                    <a:ext uri="{9D8B030D-6E8A-4147-A177-3AD203B41FA5}">
                      <a16:colId xmlns:a16="http://schemas.microsoft.com/office/drawing/2014/main" val="1792523449"/>
                    </a:ext>
                  </a:extLst>
                </a:gridCol>
                <a:gridCol w="804642">
                  <a:extLst>
                    <a:ext uri="{9D8B030D-6E8A-4147-A177-3AD203B41FA5}">
                      <a16:colId xmlns:a16="http://schemas.microsoft.com/office/drawing/2014/main" val="2254601855"/>
                    </a:ext>
                  </a:extLst>
                </a:gridCol>
                <a:gridCol w="804642">
                  <a:extLst>
                    <a:ext uri="{9D8B030D-6E8A-4147-A177-3AD203B41FA5}">
                      <a16:colId xmlns:a16="http://schemas.microsoft.com/office/drawing/2014/main" val="202931479"/>
                    </a:ext>
                  </a:extLst>
                </a:gridCol>
                <a:gridCol w="804642">
                  <a:extLst>
                    <a:ext uri="{9D8B030D-6E8A-4147-A177-3AD203B41FA5}">
                      <a16:colId xmlns:a16="http://schemas.microsoft.com/office/drawing/2014/main" val="4189544622"/>
                    </a:ext>
                  </a:extLst>
                </a:gridCol>
                <a:gridCol w="732586">
                  <a:extLst>
                    <a:ext uri="{9D8B030D-6E8A-4147-A177-3AD203B41FA5}">
                      <a16:colId xmlns:a16="http://schemas.microsoft.com/office/drawing/2014/main" val="3002804654"/>
                    </a:ext>
                  </a:extLst>
                </a:gridCol>
                <a:gridCol w="732586">
                  <a:extLst>
                    <a:ext uri="{9D8B030D-6E8A-4147-A177-3AD203B41FA5}">
                      <a16:colId xmlns:a16="http://schemas.microsoft.com/office/drawing/2014/main" val="1904329985"/>
                    </a:ext>
                  </a:extLst>
                </a:gridCol>
              </a:tblGrid>
              <a:tr h="15555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1811905"/>
                  </a:ext>
                </a:extLst>
              </a:tr>
              <a:tr h="47639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142948"/>
                  </a:ext>
                </a:extLst>
              </a:tr>
              <a:tr h="165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131.851.340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127.681.130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-4.170.210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93.305.359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299566"/>
                  </a:ext>
                </a:extLst>
              </a:tr>
              <a:tr h="155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38.444.939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38.246.421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-198.518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28.550.211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685944"/>
                  </a:ext>
                </a:extLst>
              </a:tr>
              <a:tr h="155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12.280.104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-2.784.057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4.353.175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417644"/>
                  </a:ext>
                </a:extLst>
              </a:tr>
              <a:tr h="155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1390125,0%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018214"/>
                  </a:ext>
                </a:extLst>
              </a:tr>
              <a:tr h="155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65.167.561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64.756.648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-410.913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52.660.018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377596"/>
                  </a:ext>
                </a:extLst>
              </a:tr>
              <a:tr h="155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2.523.471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12617355,0%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12617355,0%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884037"/>
                  </a:ext>
                </a:extLst>
              </a:tr>
              <a:tr h="155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927.765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-919.482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484.607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576241"/>
                  </a:ext>
                </a:extLst>
              </a:tr>
              <a:tr h="155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917.105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175535"/>
                  </a:ext>
                </a:extLst>
              </a:tr>
              <a:tr h="155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10.458.327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8.669.226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-1.789.101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4.730.024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77395"/>
                  </a:ext>
                </a:extLst>
              </a:tr>
              <a:tr h="155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1.575.648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1.195.347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1.567.975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25615"/>
                  </a:ext>
                </a:extLst>
              </a:tr>
              <a:tr h="155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5932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795481"/>
            <a:ext cx="808878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9" y="5138971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999604EE-2695-4321-A34E-D0BFE7AD59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295776"/>
              </p:ext>
            </p:extLst>
          </p:nvPr>
        </p:nvGraphicFramePr>
        <p:xfrm>
          <a:off x="582193" y="2082294"/>
          <a:ext cx="8090488" cy="2127328"/>
        </p:xfrm>
        <a:graphic>
          <a:graphicData uri="http://schemas.openxmlformats.org/drawingml/2006/table">
            <a:tbl>
              <a:tblPr/>
              <a:tblGrid>
                <a:gridCol w="283678">
                  <a:extLst>
                    <a:ext uri="{9D8B030D-6E8A-4147-A177-3AD203B41FA5}">
                      <a16:colId xmlns:a16="http://schemas.microsoft.com/office/drawing/2014/main" val="518507935"/>
                    </a:ext>
                  </a:extLst>
                </a:gridCol>
                <a:gridCol w="283678">
                  <a:extLst>
                    <a:ext uri="{9D8B030D-6E8A-4147-A177-3AD203B41FA5}">
                      <a16:colId xmlns:a16="http://schemas.microsoft.com/office/drawing/2014/main" val="944483433"/>
                    </a:ext>
                  </a:extLst>
                </a:gridCol>
                <a:gridCol w="3109108">
                  <a:extLst>
                    <a:ext uri="{9D8B030D-6E8A-4147-A177-3AD203B41FA5}">
                      <a16:colId xmlns:a16="http://schemas.microsoft.com/office/drawing/2014/main" val="2781938884"/>
                    </a:ext>
                  </a:extLst>
                </a:gridCol>
                <a:gridCol w="760256">
                  <a:extLst>
                    <a:ext uri="{9D8B030D-6E8A-4147-A177-3AD203B41FA5}">
                      <a16:colId xmlns:a16="http://schemas.microsoft.com/office/drawing/2014/main" val="1376088276"/>
                    </a:ext>
                  </a:extLst>
                </a:gridCol>
                <a:gridCol w="760256">
                  <a:extLst>
                    <a:ext uri="{9D8B030D-6E8A-4147-A177-3AD203B41FA5}">
                      <a16:colId xmlns:a16="http://schemas.microsoft.com/office/drawing/2014/main" val="2662717493"/>
                    </a:ext>
                  </a:extLst>
                </a:gridCol>
                <a:gridCol w="760256">
                  <a:extLst>
                    <a:ext uri="{9D8B030D-6E8A-4147-A177-3AD203B41FA5}">
                      <a16:colId xmlns:a16="http://schemas.microsoft.com/office/drawing/2014/main" val="2357897462"/>
                    </a:ext>
                  </a:extLst>
                </a:gridCol>
                <a:gridCol w="760256">
                  <a:extLst>
                    <a:ext uri="{9D8B030D-6E8A-4147-A177-3AD203B41FA5}">
                      <a16:colId xmlns:a16="http://schemas.microsoft.com/office/drawing/2014/main" val="1630807103"/>
                    </a:ext>
                  </a:extLst>
                </a:gridCol>
                <a:gridCol w="692174">
                  <a:extLst>
                    <a:ext uri="{9D8B030D-6E8A-4147-A177-3AD203B41FA5}">
                      <a16:colId xmlns:a16="http://schemas.microsoft.com/office/drawing/2014/main" val="2921844193"/>
                    </a:ext>
                  </a:extLst>
                </a:gridCol>
                <a:gridCol w="680826">
                  <a:extLst>
                    <a:ext uri="{9D8B030D-6E8A-4147-A177-3AD203B41FA5}">
                      <a16:colId xmlns:a16="http://schemas.microsoft.com/office/drawing/2014/main" val="1138029154"/>
                    </a:ext>
                  </a:extLst>
                </a:gridCol>
              </a:tblGrid>
              <a:tr h="1506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004920"/>
                  </a:ext>
                </a:extLst>
              </a:tr>
              <a:tr h="4612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289652"/>
                  </a:ext>
                </a:extLst>
              </a:tr>
              <a:tr h="197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97.983.329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94.421.322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-3.562.007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69.772.615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459560"/>
                  </a:ext>
                </a:extLst>
              </a:tr>
              <a:tr h="2164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77.962.852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76.869.117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-1.093.735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60.039.861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08021"/>
                  </a:ext>
                </a:extLst>
              </a:tr>
              <a:tr h="1506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3.744.535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3.517.439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-227.096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1.906.054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023238"/>
                  </a:ext>
                </a:extLst>
              </a:tr>
              <a:tr h="188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Energización Rural y Social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6.058.264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4.849.672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-1.208.592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263.035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637460"/>
                  </a:ext>
                </a:extLst>
              </a:tr>
              <a:tr h="188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Acción de Eficiencia Energética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10.217.678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9.185.094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-1.032.584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7.563.665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407841"/>
                  </a:ext>
                </a:extLst>
              </a:tr>
              <a:tr h="188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7.879.440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6.365.071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-1.514.369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4.311.136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908443"/>
                  </a:ext>
                </a:extLst>
              </a:tr>
              <a:tr h="1882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11.493.758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12.535.845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1.042.087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8.598.064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231349"/>
                  </a:ext>
                </a:extLst>
              </a:tr>
              <a:tr h="197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ELECTRICIDAD Y COMBUSTIBLES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14.494.813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14.358.892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-135.921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10.623.544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134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7608" y="6418793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4" y="1597512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7668" y="802179"/>
            <a:ext cx="800323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47608" y="5619387"/>
            <a:ext cx="8013289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500F6C9-539A-48B3-B9AE-AFC85D7BF4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481834"/>
              </p:ext>
            </p:extLst>
          </p:nvPr>
        </p:nvGraphicFramePr>
        <p:xfrm>
          <a:off x="547608" y="1996307"/>
          <a:ext cx="8013289" cy="3577273"/>
        </p:xfrm>
        <a:graphic>
          <a:graphicData uri="http://schemas.openxmlformats.org/drawingml/2006/table">
            <a:tbl>
              <a:tblPr/>
              <a:tblGrid>
                <a:gridCol w="715377">
                  <a:extLst>
                    <a:ext uri="{9D8B030D-6E8A-4147-A177-3AD203B41FA5}">
                      <a16:colId xmlns:a16="http://schemas.microsoft.com/office/drawing/2014/main" val="3683594821"/>
                    </a:ext>
                  </a:extLst>
                </a:gridCol>
                <a:gridCol w="264263">
                  <a:extLst>
                    <a:ext uri="{9D8B030D-6E8A-4147-A177-3AD203B41FA5}">
                      <a16:colId xmlns:a16="http://schemas.microsoft.com/office/drawing/2014/main" val="2321874429"/>
                    </a:ext>
                  </a:extLst>
                </a:gridCol>
                <a:gridCol w="264263">
                  <a:extLst>
                    <a:ext uri="{9D8B030D-6E8A-4147-A177-3AD203B41FA5}">
                      <a16:colId xmlns:a16="http://schemas.microsoft.com/office/drawing/2014/main" val="2627360269"/>
                    </a:ext>
                  </a:extLst>
                </a:gridCol>
                <a:gridCol w="2615929">
                  <a:extLst>
                    <a:ext uri="{9D8B030D-6E8A-4147-A177-3AD203B41FA5}">
                      <a16:colId xmlns:a16="http://schemas.microsoft.com/office/drawing/2014/main" val="4208023036"/>
                    </a:ext>
                  </a:extLst>
                </a:gridCol>
                <a:gridCol w="715377">
                  <a:extLst>
                    <a:ext uri="{9D8B030D-6E8A-4147-A177-3AD203B41FA5}">
                      <a16:colId xmlns:a16="http://schemas.microsoft.com/office/drawing/2014/main" val="210876381"/>
                    </a:ext>
                  </a:extLst>
                </a:gridCol>
                <a:gridCol w="715377">
                  <a:extLst>
                    <a:ext uri="{9D8B030D-6E8A-4147-A177-3AD203B41FA5}">
                      <a16:colId xmlns:a16="http://schemas.microsoft.com/office/drawing/2014/main" val="1610463982"/>
                    </a:ext>
                  </a:extLst>
                </a:gridCol>
                <a:gridCol w="715377">
                  <a:extLst>
                    <a:ext uri="{9D8B030D-6E8A-4147-A177-3AD203B41FA5}">
                      <a16:colId xmlns:a16="http://schemas.microsoft.com/office/drawing/2014/main" val="54837197"/>
                    </a:ext>
                  </a:extLst>
                </a:gridCol>
                <a:gridCol w="715377">
                  <a:extLst>
                    <a:ext uri="{9D8B030D-6E8A-4147-A177-3AD203B41FA5}">
                      <a16:colId xmlns:a16="http://schemas.microsoft.com/office/drawing/2014/main" val="1702280097"/>
                    </a:ext>
                  </a:extLst>
                </a:gridCol>
                <a:gridCol w="651313">
                  <a:extLst>
                    <a:ext uri="{9D8B030D-6E8A-4147-A177-3AD203B41FA5}">
                      <a16:colId xmlns:a16="http://schemas.microsoft.com/office/drawing/2014/main" val="3760376437"/>
                    </a:ext>
                  </a:extLst>
                </a:gridCol>
                <a:gridCol w="640636">
                  <a:extLst>
                    <a:ext uri="{9D8B030D-6E8A-4147-A177-3AD203B41FA5}">
                      <a16:colId xmlns:a16="http://schemas.microsoft.com/office/drawing/2014/main" val="3938224526"/>
                    </a:ext>
                  </a:extLst>
                </a:gridCol>
              </a:tblGrid>
              <a:tr h="1402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4353798"/>
                  </a:ext>
                </a:extLst>
              </a:tr>
              <a:tr h="4296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18967"/>
                  </a:ext>
                </a:extLst>
              </a:tr>
              <a:tr h="1841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77.962.852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76.869.117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-1.093.735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60.039.861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848895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11.893.124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11.640.744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-252.380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8.522.662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74486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6.208.512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5.340.718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-867.794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1.301.966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894109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59.107.964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58.926.384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-181.580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49.408.418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634355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500.955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319.375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-181.580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71.100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469795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Prospectiva y Política Energética y Desarrollo Sustentable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500.955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319.375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-181.580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71.100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397643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49.303.133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011727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del Petróleo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58.521.878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49.303.133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301784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34.185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643803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85.131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34.185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988789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1.408.282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392735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1.408.282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972747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372.951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261.066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-111.885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115.051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40785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-2.462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3.989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024216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-3.324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54431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4.309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-1.293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138,6%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670396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349.353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244.547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-104.806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101.301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90804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380.301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700.205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319.904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691.764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215663"/>
                  </a:ext>
                </a:extLst>
              </a:tr>
              <a:tr h="149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373745"/>
                  </a:ext>
                </a:extLst>
              </a:tr>
              <a:tr h="14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99980"/>
                  </a:ext>
                </a:extLst>
              </a:tr>
              <a:tr h="149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319.904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319.904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311.463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762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6404" y="6025348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1321" y="740436"/>
            <a:ext cx="800323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90350" y="5060949"/>
            <a:ext cx="8074202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C09E324-EB92-499F-B9D6-D7402AFF7D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360611"/>
              </p:ext>
            </p:extLst>
          </p:nvPr>
        </p:nvGraphicFramePr>
        <p:xfrm>
          <a:off x="561322" y="2170228"/>
          <a:ext cx="8003230" cy="2842946"/>
        </p:xfrm>
        <a:graphic>
          <a:graphicData uri="http://schemas.openxmlformats.org/drawingml/2006/table">
            <a:tbl>
              <a:tblPr/>
              <a:tblGrid>
                <a:gridCol w="722907">
                  <a:extLst>
                    <a:ext uri="{9D8B030D-6E8A-4147-A177-3AD203B41FA5}">
                      <a16:colId xmlns:a16="http://schemas.microsoft.com/office/drawing/2014/main" val="4074146368"/>
                    </a:ext>
                  </a:extLst>
                </a:gridCol>
                <a:gridCol w="267044">
                  <a:extLst>
                    <a:ext uri="{9D8B030D-6E8A-4147-A177-3AD203B41FA5}">
                      <a16:colId xmlns:a16="http://schemas.microsoft.com/office/drawing/2014/main" val="1155344309"/>
                    </a:ext>
                  </a:extLst>
                </a:gridCol>
                <a:gridCol w="267044">
                  <a:extLst>
                    <a:ext uri="{9D8B030D-6E8A-4147-A177-3AD203B41FA5}">
                      <a16:colId xmlns:a16="http://schemas.microsoft.com/office/drawing/2014/main" val="817619202"/>
                    </a:ext>
                  </a:extLst>
                </a:gridCol>
                <a:gridCol w="2549058">
                  <a:extLst>
                    <a:ext uri="{9D8B030D-6E8A-4147-A177-3AD203B41FA5}">
                      <a16:colId xmlns:a16="http://schemas.microsoft.com/office/drawing/2014/main" val="1290006976"/>
                    </a:ext>
                  </a:extLst>
                </a:gridCol>
                <a:gridCol w="722907">
                  <a:extLst>
                    <a:ext uri="{9D8B030D-6E8A-4147-A177-3AD203B41FA5}">
                      <a16:colId xmlns:a16="http://schemas.microsoft.com/office/drawing/2014/main" val="3613921839"/>
                    </a:ext>
                  </a:extLst>
                </a:gridCol>
                <a:gridCol w="722907">
                  <a:extLst>
                    <a:ext uri="{9D8B030D-6E8A-4147-A177-3AD203B41FA5}">
                      <a16:colId xmlns:a16="http://schemas.microsoft.com/office/drawing/2014/main" val="3962100298"/>
                    </a:ext>
                  </a:extLst>
                </a:gridCol>
                <a:gridCol w="722907">
                  <a:extLst>
                    <a:ext uri="{9D8B030D-6E8A-4147-A177-3AD203B41FA5}">
                      <a16:colId xmlns:a16="http://schemas.microsoft.com/office/drawing/2014/main" val="2100495155"/>
                    </a:ext>
                  </a:extLst>
                </a:gridCol>
                <a:gridCol w="722907">
                  <a:extLst>
                    <a:ext uri="{9D8B030D-6E8A-4147-A177-3AD203B41FA5}">
                      <a16:colId xmlns:a16="http://schemas.microsoft.com/office/drawing/2014/main" val="725727102"/>
                    </a:ext>
                  </a:extLst>
                </a:gridCol>
                <a:gridCol w="658170">
                  <a:extLst>
                    <a:ext uri="{9D8B030D-6E8A-4147-A177-3AD203B41FA5}">
                      <a16:colId xmlns:a16="http://schemas.microsoft.com/office/drawing/2014/main" val="4167645355"/>
                    </a:ext>
                  </a:extLst>
                </a:gridCol>
                <a:gridCol w="647379">
                  <a:extLst>
                    <a:ext uri="{9D8B030D-6E8A-4147-A177-3AD203B41FA5}">
                      <a16:colId xmlns:a16="http://schemas.microsoft.com/office/drawing/2014/main" val="3652795711"/>
                    </a:ext>
                  </a:extLst>
                </a:gridCol>
              </a:tblGrid>
              <a:tr h="1472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578027"/>
                  </a:ext>
                </a:extLst>
              </a:tr>
              <a:tr h="4510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150232"/>
                  </a:ext>
                </a:extLst>
              </a:tr>
              <a:tr h="1932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3.744.535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3.517.439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-227.096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1.906.054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328109"/>
                  </a:ext>
                </a:extLst>
              </a:tr>
              <a:tr h="147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577.835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569.195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-8.640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422.670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520942"/>
                  </a:ext>
                </a:extLst>
              </a:tr>
              <a:tr h="147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439.166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336.145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-103.021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12.913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294129"/>
                  </a:ext>
                </a:extLst>
              </a:tr>
              <a:tr h="147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2.497.162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2.497.162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1.419.912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403756"/>
                  </a:ext>
                </a:extLst>
              </a:tr>
              <a:tr h="147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846.862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75964"/>
                  </a:ext>
                </a:extLst>
              </a:tr>
              <a:tr h="147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1.327.401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846.862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086041"/>
                  </a:ext>
                </a:extLst>
              </a:tr>
              <a:tr h="147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573.050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359686"/>
                  </a:ext>
                </a:extLst>
              </a:tr>
              <a:tr h="274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1.169.761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573.050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330306"/>
                  </a:ext>
                </a:extLst>
              </a:tr>
              <a:tr h="147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485836"/>
                  </a:ext>
                </a:extLst>
              </a:tr>
              <a:tr h="147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203450"/>
                  </a:ext>
                </a:extLst>
              </a:tr>
              <a:tr h="147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230.372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95.204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-135.168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30.826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144334"/>
                  </a:ext>
                </a:extLst>
              </a:tr>
              <a:tr h="147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230.372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95.204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-135.168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30.826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684294"/>
                  </a:ext>
                </a:extLst>
              </a:tr>
              <a:tr h="147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983080"/>
                  </a:ext>
                </a:extLst>
              </a:tr>
              <a:tr h="1564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19.733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286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594001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9257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4239" y="798989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24444" y="4803383"/>
            <a:ext cx="8242534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3115BF6-B40F-4499-9582-7DD9DB70FA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045401"/>
              </p:ext>
            </p:extLst>
          </p:nvPr>
        </p:nvGraphicFramePr>
        <p:xfrm>
          <a:off x="444269" y="2045350"/>
          <a:ext cx="8242534" cy="2751804"/>
        </p:xfrm>
        <a:graphic>
          <a:graphicData uri="http://schemas.openxmlformats.org/drawingml/2006/table">
            <a:tbl>
              <a:tblPr/>
              <a:tblGrid>
                <a:gridCol w="763039">
                  <a:extLst>
                    <a:ext uri="{9D8B030D-6E8A-4147-A177-3AD203B41FA5}">
                      <a16:colId xmlns:a16="http://schemas.microsoft.com/office/drawing/2014/main" val="2569238347"/>
                    </a:ext>
                  </a:extLst>
                </a:gridCol>
                <a:gridCol w="281870">
                  <a:extLst>
                    <a:ext uri="{9D8B030D-6E8A-4147-A177-3AD203B41FA5}">
                      <a16:colId xmlns:a16="http://schemas.microsoft.com/office/drawing/2014/main" val="3532512427"/>
                    </a:ext>
                  </a:extLst>
                </a:gridCol>
                <a:gridCol w="281870">
                  <a:extLst>
                    <a:ext uri="{9D8B030D-6E8A-4147-A177-3AD203B41FA5}">
                      <a16:colId xmlns:a16="http://schemas.microsoft.com/office/drawing/2014/main" val="1351387946"/>
                    </a:ext>
                  </a:extLst>
                </a:gridCol>
                <a:gridCol w="2485572">
                  <a:extLst>
                    <a:ext uri="{9D8B030D-6E8A-4147-A177-3AD203B41FA5}">
                      <a16:colId xmlns:a16="http://schemas.microsoft.com/office/drawing/2014/main" val="2719479019"/>
                    </a:ext>
                  </a:extLst>
                </a:gridCol>
                <a:gridCol w="763039">
                  <a:extLst>
                    <a:ext uri="{9D8B030D-6E8A-4147-A177-3AD203B41FA5}">
                      <a16:colId xmlns:a16="http://schemas.microsoft.com/office/drawing/2014/main" val="2770563243"/>
                    </a:ext>
                  </a:extLst>
                </a:gridCol>
                <a:gridCol w="763039">
                  <a:extLst>
                    <a:ext uri="{9D8B030D-6E8A-4147-A177-3AD203B41FA5}">
                      <a16:colId xmlns:a16="http://schemas.microsoft.com/office/drawing/2014/main" val="1537438041"/>
                    </a:ext>
                  </a:extLst>
                </a:gridCol>
                <a:gridCol w="763039">
                  <a:extLst>
                    <a:ext uri="{9D8B030D-6E8A-4147-A177-3AD203B41FA5}">
                      <a16:colId xmlns:a16="http://schemas.microsoft.com/office/drawing/2014/main" val="2592033245"/>
                    </a:ext>
                  </a:extLst>
                </a:gridCol>
                <a:gridCol w="763039">
                  <a:extLst>
                    <a:ext uri="{9D8B030D-6E8A-4147-A177-3AD203B41FA5}">
                      <a16:colId xmlns:a16="http://schemas.microsoft.com/office/drawing/2014/main" val="881547644"/>
                    </a:ext>
                  </a:extLst>
                </a:gridCol>
                <a:gridCol w="694707">
                  <a:extLst>
                    <a:ext uri="{9D8B030D-6E8A-4147-A177-3AD203B41FA5}">
                      <a16:colId xmlns:a16="http://schemas.microsoft.com/office/drawing/2014/main" val="61960866"/>
                    </a:ext>
                  </a:extLst>
                </a:gridCol>
                <a:gridCol w="683320">
                  <a:extLst>
                    <a:ext uri="{9D8B030D-6E8A-4147-A177-3AD203B41FA5}">
                      <a16:colId xmlns:a16="http://schemas.microsoft.com/office/drawing/2014/main" val="1858940185"/>
                    </a:ext>
                  </a:extLst>
                </a:gridCol>
              </a:tblGrid>
              <a:tr h="1503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203377"/>
                  </a:ext>
                </a:extLst>
              </a:tr>
              <a:tr h="4605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074934"/>
                  </a:ext>
                </a:extLst>
              </a:tr>
              <a:tr h="1973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6.058.264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4.849.672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-1.208.592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263.035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054208"/>
                  </a:ext>
                </a:extLst>
              </a:tr>
              <a:tr h="150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230.988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200.636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-30.352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161.316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954169"/>
                  </a:ext>
                </a:extLst>
              </a:tr>
              <a:tr h="150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47.509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-27.509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954762"/>
                  </a:ext>
                </a:extLst>
              </a:tr>
              <a:tr h="150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1.161.980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93.632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41720"/>
                  </a:ext>
                </a:extLst>
              </a:tr>
              <a:tr h="150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1.161.980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93.632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97500"/>
                  </a:ext>
                </a:extLst>
              </a:tr>
              <a:tr h="150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Programa Energización Rural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1.261.980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1.161.980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93.632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4932"/>
                  </a:ext>
                </a:extLst>
              </a:tr>
              <a:tr h="150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287.949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530820"/>
                  </a:ext>
                </a:extLst>
              </a:tr>
              <a:tr h="150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287.949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71746"/>
                  </a:ext>
                </a:extLst>
              </a:tr>
              <a:tr h="150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3.465.186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-1.052.601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785496"/>
                  </a:ext>
                </a:extLst>
              </a:tr>
              <a:tr h="150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3.465.186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-1.052.601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980566"/>
                  </a:ext>
                </a:extLst>
              </a:tr>
              <a:tr h="2800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05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4.517.787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3.465.186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-1.052.601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395897"/>
                  </a:ext>
                </a:extLst>
              </a:tr>
              <a:tr h="1503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91823"/>
                  </a:ext>
                </a:extLst>
              </a:tr>
              <a:tr h="1597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969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4033</TotalTime>
  <Words>2859</Words>
  <Application>Microsoft Office PowerPoint</Application>
  <PresentationFormat>Presentación en pantalla (4:3)</PresentationFormat>
  <Paragraphs>1399</Paragraphs>
  <Slides>13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1_Tema de Office</vt:lpstr>
      <vt:lpstr>Tema de Office</vt:lpstr>
      <vt:lpstr>EJECUCIÓN PRESUPUESTARIA DE GASTOS ACUMULADA AL MES DE SEPTIEMBRE DE 2020 PARTIDA 24: MINISTERIO DE ENERGÍA</vt:lpstr>
      <vt:lpstr>EJECUCIÓN ACUMULADA DE GASTOS A SEPTIEMBRE DE 2020  PARTIDA 24 MINISTERIO DE ENERGÍA</vt:lpstr>
      <vt:lpstr>EJECUCIÓN ACUMULADA DE GASTOS A SEPTIEMBRE DE 2020  PARTIDA 24 MINISTERIO DE ENERGÍA</vt:lpstr>
      <vt:lpstr>EJECUCIÓN ACUMULADA DE GASTOS A SEPTIEMBRE DE 2020  PARTIDA 24 MINISTERIO DE ENERGÍA</vt:lpstr>
      <vt:lpstr>EJECUCIÓN ACUMULADA DE GASTOS A SEPTIEMBRE DE 2020 PARTIDA 24 MINISTERIO DE ENERGÍA</vt:lpstr>
      <vt:lpstr>EJECUCIÓN ACUMULADA DE GASTOS A SEPTIEMBRE DE 2020  PARTIDA 24 MINISTERIO DE ENERGÍA RESUMEN POR CAPÍTULOS</vt:lpstr>
      <vt:lpstr>EJECUCIÓN ACUMULADA DE GASTOS A SEPTIEMBRE DE 2020  PARTIDA 24. CAPÍTULO 01. PROGRAMA 01:  SUBSECRETARÍA DE ENERGÍA</vt:lpstr>
      <vt:lpstr>EJECUCIÓN ACUMULADA DE GASTOS A SEPTIEMBRE DE 2020  PARTIDA 24. CAPÍTULO 01. PROGRAMA 03:  APOYO AL DESARROLLO DE ENERGÍAS RENOVABLES NO CONVENCIONALES</vt:lpstr>
      <vt:lpstr>EJECUCIÓN ACUMULADA DE GASTOS A SEPTIEMBRE DE 2020  PARTIDA 24. CAPÍTULO 01. PROGRAMA 04:  PROGRAMA ENERGIZACIÓN RURAL Y SOCIAL</vt:lpstr>
      <vt:lpstr>EJECUCIÓN ACUMULADA DE GASTOS A SEPTIEMBRE DE 2020  PARTIDA 24. CAPÍTULO 01. PROGRAMA 05:  PLAN DE ACCIÓN DE EFICIENCIA ENERGÉTICA</vt:lpstr>
      <vt:lpstr>EJECUCIÓN ACUMULADA DE GASTOS A SEPTIEMBRE DE 2020  PARTIDA 24. CAPÍTULO 02. PROGRAMA 01:  COMISIÓN NACIONAL DE ENERGÍA</vt:lpstr>
      <vt:lpstr>EJECUCIÓN ACUMULADA DE GASTOS A SEPTIEMBRE DE 2020  PARTIDA 24. CAPÍTULO 03. PROGRAMA 01:  COMISIÓN CHILENA DE ENERGÍA NUCLEAR</vt:lpstr>
      <vt:lpstr>EJECUCIÓN ACUMULADA DE GASTOS A SEPTIEMBRE DE 2020  PARTIDA 24. CAPÍTULO 04. PROGRAMA 01:  SUPERINTENDENCIA DE ELECTRICIDAD Y COMBUSTIBLES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323</cp:revision>
  <cp:lastPrinted>2019-06-03T14:10:49Z</cp:lastPrinted>
  <dcterms:created xsi:type="dcterms:W3CDTF">2016-06-23T13:38:47Z</dcterms:created>
  <dcterms:modified xsi:type="dcterms:W3CDTF">2020-12-28T20:04:12Z</dcterms:modified>
</cp:coreProperties>
</file>