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2"/>
  </p:notesMasterIdLst>
  <p:handoutMasterIdLst>
    <p:handoutMasterId r:id="rId23"/>
  </p:handoutMasterIdLst>
  <p:sldIdLst>
    <p:sldId id="256" r:id="rId2"/>
    <p:sldId id="309" r:id="rId3"/>
    <p:sldId id="307" r:id="rId4"/>
    <p:sldId id="301" r:id="rId5"/>
    <p:sldId id="264" r:id="rId6"/>
    <p:sldId id="263" r:id="rId7"/>
    <p:sldId id="265" r:id="rId8"/>
    <p:sldId id="310" r:id="rId9"/>
    <p:sldId id="267" r:id="rId10"/>
    <p:sldId id="311" r:id="rId11"/>
    <p:sldId id="269" r:id="rId12"/>
    <p:sldId id="275" r:id="rId13"/>
    <p:sldId id="276" r:id="rId14"/>
    <p:sldId id="300" r:id="rId15"/>
    <p:sldId id="277" r:id="rId16"/>
    <p:sldId id="278" r:id="rId17"/>
    <p:sldId id="306" r:id="rId18"/>
    <p:sldId id="272" r:id="rId19"/>
    <p:sldId id="305" r:id="rId20"/>
    <p:sldId id="308" r:id="rId2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2" autoAdjust="0"/>
    <p:restoredTop sz="94033" autoAdjust="0"/>
  </p:normalViewPr>
  <p:slideViewPr>
    <p:cSldViewPr>
      <p:cViewPr varScale="1">
        <p:scale>
          <a:sx n="104" d="100"/>
          <a:sy n="104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 b="0" i="0" baseline="0">
                <a:effectLst/>
              </a:rPr>
              <a:t>Distribución Presupuesto Inicial por Subtítulos de Gasto</a:t>
            </a:r>
            <a:endParaRPr lang="es-CL" sz="10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7980258712230909E-2"/>
          <c:y val="0.26726770630279401"/>
          <c:w val="0.94669490298291337"/>
          <c:h val="0.34874065951916827"/>
        </c:manualLayout>
      </c:layout>
      <c:pie3DChart>
        <c:varyColors val="1"/>
        <c:ser>
          <c:idx val="0"/>
          <c:order val="0"/>
          <c:tx>
            <c:strRef>
              <c:f>'Partida 21'!$D$67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738-4BB4-9F00-01969137088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738-4BB4-9F00-01969137088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738-4BB4-9F00-01969137088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738-4BB4-9F00-01969137088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738-4BB4-9F00-019691370886}"/>
              </c:ext>
            </c:extLst>
          </c:dPt>
          <c:dLbls>
            <c:dLbl>
              <c:idx val="0"/>
              <c:layout>
                <c:manualLayout>
                  <c:x val="-3.0649676609711362E-2"/>
                  <c:y val="-2.363858874003712E-17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738-4BB4-9F00-01969137088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38-4BB4-9F00-01969137088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21'!$C$68:$C$72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SALDO FINAL DE CAJA      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21'!$D$68:$D$72</c:f>
              <c:numCache>
                <c:formatCode>#,##0</c:formatCode>
                <c:ptCount val="5"/>
                <c:pt idx="0">
                  <c:v>75847919</c:v>
                </c:pt>
                <c:pt idx="1">
                  <c:v>16013670</c:v>
                </c:pt>
                <c:pt idx="2">
                  <c:v>435921639</c:v>
                </c:pt>
                <c:pt idx="3">
                  <c:v>0</c:v>
                </c:pt>
                <c:pt idx="4">
                  <c:v>141858440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738-4BB4-9F00-01969137088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657663272173102E-2"/>
          <c:y val="0.83411010169468092"/>
          <c:w val="0.96122163145174166"/>
          <c:h val="0.14420960734913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Distribución Presupuesto Inicial por Capítulo</a:t>
            </a:r>
          </a:p>
          <a:p>
            <a:pPr>
              <a:defRPr sz="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(en Millones de $)</a:t>
            </a:r>
            <a:endParaRPr lang="es-CL" sz="9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'Partida 21'!$M$66</c:f>
              <c:strCache>
                <c:ptCount val="1"/>
                <c:pt idx="0">
                  <c:v>Presupuesto Inicial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21'!$L$67:$L$75</c:f>
              <c:strCache>
                <c:ptCount val="9"/>
                <c:pt idx="0">
                  <c:v>Sub.de Ser.Sociales</c:v>
                </c:pt>
                <c:pt idx="1">
                  <c:v>FOSIS</c:v>
                </c:pt>
                <c:pt idx="2">
                  <c:v>INJUV</c:v>
                </c:pt>
                <c:pt idx="3">
                  <c:v>CONADI</c:v>
                </c:pt>
                <c:pt idx="4">
                  <c:v>SENADIS</c:v>
                </c:pt>
                <c:pt idx="5">
                  <c:v>SENAMA</c:v>
                </c:pt>
                <c:pt idx="6">
                  <c:v>Sub. de Eva. Social</c:v>
                </c:pt>
                <c:pt idx="7">
                  <c:v>Sub.de la Niñez</c:v>
                </c:pt>
                <c:pt idx="8">
                  <c:v>Sis.Prot.Integral a la Infancia</c:v>
                </c:pt>
              </c:strCache>
            </c:strRef>
          </c:cat>
          <c:val>
            <c:numRef>
              <c:f>'Partida 21'!$M$67:$M$75</c:f>
              <c:numCache>
                <c:formatCode>#,##0</c:formatCode>
                <c:ptCount val="9"/>
                <c:pt idx="0">
                  <c:v>314378385000</c:v>
                </c:pt>
                <c:pt idx="1">
                  <c:v>90505436000</c:v>
                </c:pt>
                <c:pt idx="2">
                  <c:v>8468001000</c:v>
                </c:pt>
                <c:pt idx="3">
                  <c:v>128541457000</c:v>
                </c:pt>
                <c:pt idx="4">
                  <c:v>28800995000</c:v>
                </c:pt>
                <c:pt idx="5">
                  <c:v>42187938000</c:v>
                </c:pt>
                <c:pt idx="6">
                  <c:v>21667001000</c:v>
                </c:pt>
                <c:pt idx="7">
                  <c:v>4654753000</c:v>
                </c:pt>
                <c:pt idx="8">
                  <c:v>58374917000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51-421A-B1DE-633343BD8E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9708416"/>
        <c:axId val="219718400"/>
      </c:barChart>
      <c:catAx>
        <c:axId val="2197084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718400"/>
        <c:crosses val="autoZero"/>
        <c:auto val="1"/>
        <c:lblAlgn val="ctr"/>
        <c:lblOffset val="100"/>
        <c:noMultiLvlLbl val="0"/>
      </c:catAx>
      <c:valAx>
        <c:axId val="219718400"/>
        <c:scaling>
          <c:orientation val="minMax"/>
          <c:max val="300000000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708416"/>
        <c:crosses val="autoZero"/>
        <c:crossBetween val="between"/>
        <c:dispUnits>
          <c:builtInUnit val="million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2018- 2019 - 2020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4818027029226561"/>
          <c:y val="3.95263292359174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5113204596087529E-2"/>
          <c:y val="0.12512129654885573"/>
          <c:w val="0.90268140074872072"/>
          <c:h val="0.63007209673884024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'Partida 21'!$C$31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21'!$D$31:$O$31</c:f>
              <c:numCache>
                <c:formatCode>0.0%</c:formatCode>
                <c:ptCount val="12"/>
                <c:pt idx="0">
                  <c:v>0.12070260611355964</c:v>
                </c:pt>
                <c:pt idx="1">
                  <c:v>4.0254742212498716E-2</c:v>
                </c:pt>
                <c:pt idx="2">
                  <c:v>7.6982571027503957E-2</c:v>
                </c:pt>
                <c:pt idx="3">
                  <c:v>0.24742944323993527</c:v>
                </c:pt>
                <c:pt idx="4">
                  <c:v>3.0572781661889155E-2</c:v>
                </c:pt>
                <c:pt idx="5">
                  <c:v>4.4445722261740157E-2</c:v>
                </c:pt>
                <c:pt idx="6">
                  <c:v>5.4060575064785052E-2</c:v>
                </c:pt>
                <c:pt idx="7">
                  <c:v>4.9052542394656354E-2</c:v>
                </c:pt>
                <c:pt idx="8">
                  <c:v>6.0985854754737605E-2</c:v>
                </c:pt>
                <c:pt idx="9">
                  <c:v>4.8882003639969675E-2</c:v>
                </c:pt>
                <c:pt idx="10">
                  <c:v>6.1896289127028596E-2</c:v>
                </c:pt>
                <c:pt idx="11">
                  <c:v>0.19055119375702775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02-4B1B-B817-BC8BC069D05E}"/>
            </c:ext>
          </c:extLst>
        </c:ser>
        <c:ser>
          <c:idx val="0"/>
          <c:order val="1"/>
          <c:tx>
            <c:strRef>
              <c:f>'Partida 21'!$C$32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21'!$D$32:$O$32</c:f>
              <c:numCache>
                <c:formatCode>0.0%</c:formatCode>
                <c:ptCount val="12"/>
                <c:pt idx="0">
                  <c:v>0.14173455713243191</c:v>
                </c:pt>
                <c:pt idx="1">
                  <c:v>2.6790190808916901E-2</c:v>
                </c:pt>
                <c:pt idx="2">
                  <c:v>0.1088173099335632</c:v>
                </c:pt>
                <c:pt idx="3">
                  <c:v>0.12295192533533698</c:v>
                </c:pt>
                <c:pt idx="4">
                  <c:v>5.1229723898354604E-2</c:v>
                </c:pt>
                <c:pt idx="5">
                  <c:v>5.7806136080718773E-2</c:v>
                </c:pt>
                <c:pt idx="6">
                  <c:v>6.4378703033053875E-2</c:v>
                </c:pt>
                <c:pt idx="7">
                  <c:v>9.0163887995490771E-2</c:v>
                </c:pt>
                <c:pt idx="8">
                  <c:v>5.4288838558250188E-2</c:v>
                </c:pt>
                <c:pt idx="9">
                  <c:v>5.0409095929547953E-2</c:v>
                </c:pt>
                <c:pt idx="10">
                  <c:v>0.12840258790968745</c:v>
                </c:pt>
                <c:pt idx="11">
                  <c:v>0.11082638126043161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02-4B1B-B817-BC8BC069D05E}"/>
            </c:ext>
          </c:extLst>
        </c:ser>
        <c:ser>
          <c:idx val="1"/>
          <c:order val="2"/>
          <c:tx>
            <c:strRef>
              <c:f>'Partida 21'!$C$33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093361206905321E-2"/>
                  <c:y val="-3.657978439817536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902-4B1B-B817-BC8BC069D05E}"/>
                </c:ext>
              </c:extLst>
            </c:dLbl>
            <c:dLbl>
              <c:idx val="1"/>
              <c:layout>
                <c:manualLayout>
                  <c:x val="8.074688965524257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902-4B1B-B817-BC8BC069D05E}"/>
                </c:ext>
              </c:extLst>
            </c:dLbl>
            <c:dLbl>
              <c:idx val="3"/>
              <c:layout>
                <c:manualLayout>
                  <c:x val="1.211203344828638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902-4B1B-B817-BC8BC069D05E}"/>
                </c:ext>
              </c:extLst>
            </c:dLbl>
            <c:dLbl>
              <c:idx val="4"/>
              <c:layout>
                <c:manualLayout>
                  <c:x val="8.074688965524257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902-4B1B-B817-BC8BC069D05E}"/>
                </c:ext>
              </c:extLst>
            </c:dLbl>
            <c:dLbl>
              <c:idx val="5"/>
              <c:layout>
                <c:manualLayout>
                  <c:x val="4.037344482762128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902-4B1B-B817-BC8BC069D05E}"/>
                </c:ext>
              </c:extLst>
            </c:dLbl>
            <c:dLbl>
              <c:idx val="6"/>
              <c:layout>
                <c:manualLayout>
                  <c:x val="6.056016724143192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902-4B1B-B817-BC8BC069D0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21'!$D$33:$L$33</c:f>
              <c:numCache>
                <c:formatCode>0.0%</c:formatCode>
                <c:ptCount val="9"/>
                <c:pt idx="0">
                  <c:v>5.1202352557555356E-2</c:v>
                </c:pt>
                <c:pt idx="1">
                  <c:v>9.8407249973095551E-2</c:v>
                </c:pt>
                <c:pt idx="2">
                  <c:v>0.10623642392751623</c:v>
                </c:pt>
                <c:pt idx="3">
                  <c:v>0.12139726043365417</c:v>
                </c:pt>
                <c:pt idx="4">
                  <c:v>3.1267957022966655E-2</c:v>
                </c:pt>
                <c:pt idx="5">
                  <c:v>7.3227634467798591E-2</c:v>
                </c:pt>
                <c:pt idx="6">
                  <c:v>2.9048515434754077E-2</c:v>
                </c:pt>
                <c:pt idx="7">
                  <c:v>4.4743820421543429E-2</c:v>
                </c:pt>
                <c:pt idx="8">
                  <c:v>4.4102459743099967E-2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902-4B1B-B817-BC8BC069D05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7912960"/>
        <c:axId val="219484160"/>
      </c:barChart>
      <c:catAx>
        <c:axId val="14791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484160"/>
        <c:crosses val="autoZero"/>
        <c:auto val="1"/>
        <c:lblAlgn val="ctr"/>
        <c:lblOffset val="100"/>
        <c:noMultiLvlLbl val="0"/>
      </c:catAx>
      <c:valAx>
        <c:axId val="219484160"/>
        <c:scaling>
          <c:orientation val="minMax"/>
          <c:max val="0.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791296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2018 - 2019 - 2020</a:t>
            </a:r>
            <a:endParaRPr lang="es-CL" sz="1000">
              <a:effectLst/>
            </a:endParaRPr>
          </a:p>
        </c:rich>
      </c:tx>
      <c:layout>
        <c:manualLayout>
          <c:xMode val="edge"/>
          <c:yMode val="edge"/>
          <c:x val="0.30808112324492981"/>
          <c:y val="4.488077880519945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21'!$C$24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21'!$D$24:$O$24</c:f>
              <c:numCache>
                <c:formatCode>0.0%</c:formatCode>
                <c:ptCount val="12"/>
                <c:pt idx="0">
                  <c:v>0.12070260611355964</c:v>
                </c:pt>
                <c:pt idx="1">
                  <c:v>0.15408469702593311</c:v>
                </c:pt>
                <c:pt idx="2">
                  <c:v>0.22808914483445022</c:v>
                </c:pt>
                <c:pt idx="3">
                  <c:v>0.47502046929264619</c:v>
                </c:pt>
                <c:pt idx="4">
                  <c:v>0.50448964506300542</c:v>
                </c:pt>
                <c:pt idx="5">
                  <c:v>0.54841781577387827</c:v>
                </c:pt>
                <c:pt idx="6">
                  <c:v>0.60434365796248835</c:v>
                </c:pt>
                <c:pt idx="7">
                  <c:v>0.65337803445177101</c:v>
                </c:pt>
                <c:pt idx="8">
                  <c:v>0.71436260365073667</c:v>
                </c:pt>
                <c:pt idx="9">
                  <c:v>0.76324460729070631</c:v>
                </c:pt>
                <c:pt idx="10">
                  <c:v>0.82514089641773491</c:v>
                </c:pt>
                <c:pt idx="11">
                  <c:v>0.988893125120203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341-4DC0-8ADC-7ACC0B567861}"/>
            </c:ext>
          </c:extLst>
        </c:ser>
        <c:ser>
          <c:idx val="0"/>
          <c:order val="1"/>
          <c:tx>
            <c:strRef>
              <c:f>'Partida 21'!$C$25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21'!$D$25:$O$25</c:f>
              <c:numCache>
                <c:formatCode>0.0%</c:formatCode>
                <c:ptCount val="12"/>
                <c:pt idx="0">
                  <c:v>0.14173455713243191</c:v>
                </c:pt>
                <c:pt idx="1">
                  <c:v>0.16809918043233985</c:v>
                </c:pt>
                <c:pt idx="2">
                  <c:v>0.26653305862701659</c:v>
                </c:pt>
                <c:pt idx="3">
                  <c:v>0.37754740694656347</c:v>
                </c:pt>
                <c:pt idx="4">
                  <c:v>0.42877713084491809</c:v>
                </c:pt>
                <c:pt idx="5">
                  <c:v>0.48655661597238709</c:v>
                </c:pt>
                <c:pt idx="6">
                  <c:v>0.55035810061647039</c:v>
                </c:pt>
                <c:pt idx="7">
                  <c:v>0.63897870235337106</c:v>
                </c:pt>
                <c:pt idx="8">
                  <c:v>0.69173509617061735</c:v>
                </c:pt>
                <c:pt idx="9">
                  <c:v>0.74214419210016525</c:v>
                </c:pt>
                <c:pt idx="10">
                  <c:v>0.87022861357971271</c:v>
                </c:pt>
                <c:pt idx="11">
                  <c:v>0.97861926818656408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341-4DC0-8ADC-7ACC0B567861}"/>
            </c:ext>
          </c:extLst>
        </c:ser>
        <c:ser>
          <c:idx val="1"/>
          <c:order val="2"/>
          <c:tx>
            <c:strRef>
              <c:f>'Partida 21'!$C$26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2-3341-4DC0-8ADC-7ACC0B567861}"/>
              </c:ext>
            </c:extLst>
          </c:dPt>
          <c:dLbls>
            <c:dLbl>
              <c:idx val="0"/>
              <c:layout>
                <c:manualLayout>
                  <c:x val="-2.1667779049071956E-2"/>
                  <c:y val="3.27841182719137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341-4DC0-8ADC-7ACC0B567861}"/>
                </c:ext>
              </c:extLst>
            </c:dLbl>
            <c:dLbl>
              <c:idx val="1"/>
              <c:layout>
                <c:manualLayout>
                  <c:x val="-3.1944126620900112E-2"/>
                  <c:y val="3.9745220434901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341-4DC0-8ADC-7ACC0B567861}"/>
                </c:ext>
              </c:extLst>
            </c:dLbl>
            <c:dLbl>
              <c:idx val="2"/>
              <c:layout>
                <c:manualLayout>
                  <c:x val="-4.2035024154589373E-2"/>
                  <c:y val="4.3895728634531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341-4DC0-8ADC-7ACC0B567861}"/>
                </c:ext>
              </c:extLst>
            </c:dLbl>
            <c:dLbl>
              <c:idx val="3"/>
              <c:layout>
                <c:manualLayout>
                  <c:x val="-3.3058415967454867E-2"/>
                  <c:y val="4.3895728634531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341-4DC0-8ADC-7ACC0B567861}"/>
                </c:ext>
              </c:extLst>
            </c:dLbl>
            <c:dLbl>
              <c:idx val="4"/>
              <c:layout>
                <c:manualLayout>
                  <c:x val="-3.4309051614543604E-2"/>
                  <c:y val="2.560584170347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341-4DC0-8ADC-7ACC0B567861}"/>
                </c:ext>
              </c:extLst>
            </c:dLbl>
            <c:dLbl>
              <c:idx val="5"/>
              <c:layout>
                <c:manualLayout>
                  <c:x val="-4.1354087210780571E-2"/>
                  <c:y val="4.023775124832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341-4DC0-8ADC-7ACC0B567861}"/>
                </c:ext>
              </c:extLst>
            </c:dLbl>
            <c:dLbl>
              <c:idx val="6"/>
              <c:layout>
                <c:manualLayout>
                  <c:x val="-2.9121164846593939E-2"/>
                  <c:y val="4.023775124832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341-4DC0-8ADC-7ACC0B567861}"/>
                </c:ext>
              </c:extLst>
            </c:dLbl>
            <c:dLbl>
              <c:idx val="7"/>
              <c:layout>
                <c:manualLayout>
                  <c:x val="-3.7441497659906474E-2"/>
                  <c:y val="4.023775124832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341-4DC0-8ADC-7ACC0B567861}"/>
                </c:ext>
              </c:extLst>
            </c:dLbl>
            <c:dLbl>
              <c:idx val="8"/>
              <c:layout>
                <c:manualLayout>
                  <c:x val="-3.1185031185031187E-2"/>
                  <c:y val="4.06654107060935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341-4DC0-8ADC-7ACC0B567861}"/>
                </c:ext>
              </c:extLst>
            </c:dLbl>
            <c:dLbl>
              <c:idx val="9"/>
              <c:layout>
                <c:manualLayout>
                  <c:x val="-3.1185031185031187E-2"/>
                  <c:y val="5.1755977262300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341-4DC0-8ADC-7ACC0B567861}"/>
                </c:ext>
              </c:extLst>
            </c:dLbl>
            <c:dLbl>
              <c:idx val="10"/>
              <c:layout>
                <c:manualLayout>
                  <c:x val="-2.7041081643265883E-2"/>
                  <c:y val="6.58435929517976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341-4DC0-8ADC-7ACC0B567861}"/>
                </c:ext>
              </c:extLst>
            </c:dLbl>
            <c:dLbl>
              <c:idx val="11"/>
              <c:layout>
                <c:manualLayout>
                  <c:x val="-1.6640665626625067E-2"/>
                  <c:y val="4.3895728634531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341-4DC0-8ADC-7ACC0B5678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21'!$D$23:$O$23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21'!$D$26:$L$26</c:f>
              <c:numCache>
                <c:formatCode>0.0%</c:formatCode>
                <c:ptCount val="9"/>
                <c:pt idx="0">
                  <c:v>5.1202352557555356E-2</c:v>
                </c:pt>
                <c:pt idx="1">
                  <c:v>0.14956426516803251</c:v>
                </c:pt>
                <c:pt idx="2">
                  <c:v>0.25351168392428625</c:v>
                </c:pt>
                <c:pt idx="3">
                  <c:v>0.3686002240432758</c:v>
                </c:pt>
                <c:pt idx="4">
                  <c:v>0.4081326282775149</c:v>
                </c:pt>
                <c:pt idx="5">
                  <c:v>0.4808975900235119</c:v>
                </c:pt>
                <c:pt idx="6">
                  <c:v>0.39544549731199929</c:v>
                </c:pt>
                <c:pt idx="7">
                  <c:v>0.43836495415073456</c:v>
                </c:pt>
                <c:pt idx="8">
                  <c:v>0.48246498159720663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3341-4DC0-8ADC-7ACC0B5678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9611904"/>
        <c:axId val="219613440"/>
      </c:lineChart>
      <c:catAx>
        <c:axId val="219611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613440"/>
        <c:crosses val="autoZero"/>
        <c:auto val="1"/>
        <c:lblAlgn val="ctr"/>
        <c:lblOffset val="100"/>
        <c:noMultiLvlLbl val="0"/>
      </c:catAx>
      <c:valAx>
        <c:axId val="2196134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6119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21-12-2020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21-12-2020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892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21-12-2020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7874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21-12-2020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5087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21-12-2020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86879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21-12-2020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849122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21-12-2020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7790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21-12-2020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2493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21-12-2020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2979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21-12-2020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179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21-12-2020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1873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21-12-2020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644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21-12-2020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808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75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97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49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5556" y="1988840"/>
            <a:ext cx="799288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SEPTIEMBRE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octubre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3878" y="670614"/>
            <a:ext cx="811413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E00666DB-95DF-41BB-8914-FE8A7392E315}"/>
              </a:ext>
            </a:extLst>
          </p:cNvPr>
          <p:cNvSpPr txBox="1">
            <a:spLocks/>
          </p:cNvSpPr>
          <p:nvPr/>
        </p:nvSpPr>
        <p:spPr>
          <a:xfrm>
            <a:off x="527186" y="1556897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BEFDCA9-A1BA-4E78-A4DA-437127EE41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996260"/>
              </p:ext>
            </p:extLst>
          </p:nvPr>
        </p:nvGraphicFramePr>
        <p:xfrm>
          <a:off x="523878" y="1886016"/>
          <a:ext cx="8091942" cy="2380962"/>
        </p:xfrm>
        <a:graphic>
          <a:graphicData uri="http://schemas.openxmlformats.org/drawingml/2006/table">
            <a:tbl>
              <a:tblPr/>
              <a:tblGrid>
                <a:gridCol w="271178">
                  <a:extLst>
                    <a:ext uri="{9D8B030D-6E8A-4147-A177-3AD203B41FA5}">
                      <a16:colId xmlns:a16="http://schemas.microsoft.com/office/drawing/2014/main" val="324759948"/>
                    </a:ext>
                  </a:extLst>
                </a:gridCol>
                <a:gridCol w="271178">
                  <a:extLst>
                    <a:ext uri="{9D8B030D-6E8A-4147-A177-3AD203B41FA5}">
                      <a16:colId xmlns:a16="http://schemas.microsoft.com/office/drawing/2014/main" val="1730397881"/>
                    </a:ext>
                  </a:extLst>
                </a:gridCol>
                <a:gridCol w="271178">
                  <a:extLst>
                    <a:ext uri="{9D8B030D-6E8A-4147-A177-3AD203B41FA5}">
                      <a16:colId xmlns:a16="http://schemas.microsoft.com/office/drawing/2014/main" val="1648270487"/>
                    </a:ext>
                  </a:extLst>
                </a:gridCol>
                <a:gridCol w="3058884">
                  <a:extLst>
                    <a:ext uri="{9D8B030D-6E8A-4147-A177-3AD203B41FA5}">
                      <a16:colId xmlns:a16="http://schemas.microsoft.com/office/drawing/2014/main" val="3264086550"/>
                    </a:ext>
                  </a:extLst>
                </a:gridCol>
                <a:gridCol w="726756">
                  <a:extLst>
                    <a:ext uri="{9D8B030D-6E8A-4147-A177-3AD203B41FA5}">
                      <a16:colId xmlns:a16="http://schemas.microsoft.com/office/drawing/2014/main" val="675513932"/>
                    </a:ext>
                  </a:extLst>
                </a:gridCol>
                <a:gridCol w="726756">
                  <a:extLst>
                    <a:ext uri="{9D8B030D-6E8A-4147-A177-3AD203B41FA5}">
                      <a16:colId xmlns:a16="http://schemas.microsoft.com/office/drawing/2014/main" val="4219325345"/>
                    </a:ext>
                  </a:extLst>
                </a:gridCol>
                <a:gridCol w="726756">
                  <a:extLst>
                    <a:ext uri="{9D8B030D-6E8A-4147-A177-3AD203B41FA5}">
                      <a16:colId xmlns:a16="http://schemas.microsoft.com/office/drawing/2014/main" val="554807741"/>
                    </a:ext>
                  </a:extLst>
                </a:gridCol>
                <a:gridCol w="726756">
                  <a:extLst>
                    <a:ext uri="{9D8B030D-6E8A-4147-A177-3AD203B41FA5}">
                      <a16:colId xmlns:a16="http://schemas.microsoft.com/office/drawing/2014/main" val="1513148076"/>
                    </a:ext>
                  </a:extLst>
                </a:gridCol>
                <a:gridCol w="661674">
                  <a:extLst>
                    <a:ext uri="{9D8B030D-6E8A-4147-A177-3AD203B41FA5}">
                      <a16:colId xmlns:a16="http://schemas.microsoft.com/office/drawing/2014/main" val="333622138"/>
                    </a:ext>
                  </a:extLst>
                </a:gridCol>
                <a:gridCol w="650826">
                  <a:extLst>
                    <a:ext uri="{9D8B030D-6E8A-4147-A177-3AD203B41FA5}">
                      <a16:colId xmlns:a16="http://schemas.microsoft.com/office/drawing/2014/main" val="4290329232"/>
                    </a:ext>
                  </a:extLst>
                </a:gridCol>
              </a:tblGrid>
              <a:tr h="1314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66292"/>
                  </a:ext>
                </a:extLst>
              </a:tr>
              <a:tr h="3852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626730"/>
                  </a:ext>
                </a:extLst>
              </a:tr>
              <a:tr h="131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Integral al Adulto Mayor Chile Solidario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8.070.189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8.070.189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459511"/>
                  </a:ext>
                </a:extLst>
              </a:tr>
              <a:tr h="131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Personas en Situación de Calle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4.930.262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2.831.828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-2.098.434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270.907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356224"/>
                  </a:ext>
                </a:extLst>
              </a:tr>
              <a:tr h="131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Familias para el Autoconsumo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3.514.791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3.514.791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1.015.570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253691"/>
                  </a:ext>
                </a:extLst>
              </a:tr>
              <a:tr h="131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(Ley N° 20.595)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1.991.033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1.796.885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-194.148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706.140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030286"/>
                  </a:ext>
                </a:extLst>
              </a:tr>
              <a:tr h="256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Niños(as) y Adolescentes con un Adulto Significativo Privado de Libertad (Ley N° 20.595)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5.713.744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5.699.054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-14.690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596897"/>
                  </a:ext>
                </a:extLst>
              </a:tr>
              <a:tr h="20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para Niños(as) con Cuidadores Principales Temporeras(os)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451.660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451.660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547117"/>
                  </a:ext>
                </a:extLst>
              </a:tr>
              <a:tr h="256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Generación de Microemprendimiento Indígena Urbano Chile Solidario - CONADI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522.404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522.404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261.202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462178"/>
                  </a:ext>
                </a:extLst>
              </a:tr>
              <a:tr h="131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12.041.994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393842"/>
                  </a:ext>
                </a:extLst>
              </a:tr>
              <a:tr h="131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12.041.994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442006"/>
                  </a:ext>
                </a:extLst>
              </a:tr>
              <a:tr h="192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4.556.168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4.555.168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4.555.489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455548,9%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55793"/>
                  </a:ext>
                </a:extLst>
              </a:tr>
              <a:tr h="168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4.556.168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4.555.168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4.555.489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455548,9%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477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3011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1716" y="677666"/>
            <a:ext cx="80746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02. PROGRAMA 01:  FONDO DE SOLIDARIDAD E INVERSIÓN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8B584F60-3A47-4FEF-9E9F-524A91DCB05C}"/>
              </a:ext>
            </a:extLst>
          </p:cNvPr>
          <p:cNvSpPr txBox="1">
            <a:spLocks/>
          </p:cNvSpPr>
          <p:nvPr/>
        </p:nvSpPr>
        <p:spPr>
          <a:xfrm>
            <a:off x="501717" y="1399918"/>
            <a:ext cx="8118403" cy="3139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8153BC2-D29F-4C6F-9212-2E10B92682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428300"/>
              </p:ext>
            </p:extLst>
          </p:nvPr>
        </p:nvGraphicFramePr>
        <p:xfrm>
          <a:off x="501715" y="1713864"/>
          <a:ext cx="8074652" cy="4202970"/>
        </p:xfrm>
        <a:graphic>
          <a:graphicData uri="http://schemas.openxmlformats.org/drawingml/2006/table">
            <a:tbl>
              <a:tblPr/>
              <a:tblGrid>
                <a:gridCol w="270599">
                  <a:extLst>
                    <a:ext uri="{9D8B030D-6E8A-4147-A177-3AD203B41FA5}">
                      <a16:colId xmlns:a16="http://schemas.microsoft.com/office/drawing/2014/main" val="3194119960"/>
                    </a:ext>
                  </a:extLst>
                </a:gridCol>
                <a:gridCol w="270599">
                  <a:extLst>
                    <a:ext uri="{9D8B030D-6E8A-4147-A177-3AD203B41FA5}">
                      <a16:colId xmlns:a16="http://schemas.microsoft.com/office/drawing/2014/main" val="1194871291"/>
                    </a:ext>
                  </a:extLst>
                </a:gridCol>
                <a:gridCol w="270599">
                  <a:extLst>
                    <a:ext uri="{9D8B030D-6E8A-4147-A177-3AD203B41FA5}">
                      <a16:colId xmlns:a16="http://schemas.microsoft.com/office/drawing/2014/main" val="154396904"/>
                    </a:ext>
                  </a:extLst>
                </a:gridCol>
                <a:gridCol w="3052347">
                  <a:extLst>
                    <a:ext uri="{9D8B030D-6E8A-4147-A177-3AD203B41FA5}">
                      <a16:colId xmlns:a16="http://schemas.microsoft.com/office/drawing/2014/main" val="1281762005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4063646236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108421843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1492481869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308866467"/>
                    </a:ext>
                  </a:extLst>
                </a:gridCol>
                <a:gridCol w="660260">
                  <a:extLst>
                    <a:ext uri="{9D8B030D-6E8A-4147-A177-3AD203B41FA5}">
                      <a16:colId xmlns:a16="http://schemas.microsoft.com/office/drawing/2014/main" val="244926307"/>
                    </a:ext>
                  </a:extLst>
                </a:gridCol>
                <a:gridCol w="649436">
                  <a:extLst>
                    <a:ext uri="{9D8B030D-6E8A-4147-A177-3AD203B41FA5}">
                      <a16:colId xmlns:a16="http://schemas.microsoft.com/office/drawing/2014/main" val="3372564364"/>
                    </a:ext>
                  </a:extLst>
                </a:gridCol>
              </a:tblGrid>
              <a:tr h="1302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902717"/>
                  </a:ext>
                </a:extLst>
              </a:tr>
              <a:tr h="3896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523151"/>
                  </a:ext>
                </a:extLst>
              </a:tr>
              <a:tr h="1669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90.505.436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90.435.011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-70.425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61.526.483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02171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17.214.599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18.403.218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13.778.721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794548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2.557.917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2.502.163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-55.754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1.672.835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458688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25.734.478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24.940.974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-793.504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22.438.247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339966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829.101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829.101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330.658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013881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 FOSIS - Compromiso País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829.101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829.101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330.658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90160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24.905.377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24.111.873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-793.504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22.107.589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30082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Familiar Integral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23.120.280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22.738.245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-382.035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21.216.076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013395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1.785.097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1.373.628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-411.469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891.513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734816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2.861.600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763941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2.861.600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480721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1.190.288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727.059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-463.229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104.870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394624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126.815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-89.315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45340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26.808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-19.808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451147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949624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269.274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768198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732.236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-169.851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159782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43.807.154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43.192.099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-615.055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22.891.205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841929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42.813.208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42.288.153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-525.055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22.331.394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662158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Emprendimiento y Microfinanzas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30.333.368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30.333.368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15.237.891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235124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Social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5.798.316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5.798.316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3.942.896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868976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Empleabilidad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5.706.856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5.706.856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2.860.492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1198922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Financiera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774.668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249.613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-525.055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523620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tu Hogar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193.453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609373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993.946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903.946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559.811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305900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Acción Local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993.946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903.946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559.811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82842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669.498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668.498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640.605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64060,5%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46138"/>
                  </a:ext>
                </a:extLst>
              </a:tr>
              <a:tr h="13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669.498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668.498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640.605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64060,5%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10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7888" y="743196"/>
            <a:ext cx="81244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05. PROGRAMA 01:  INSTITUTO NACIONAL DE LA JUVENTUD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64C02CEF-6D0C-46E5-A8A2-8BD23EE56E20}"/>
              </a:ext>
            </a:extLst>
          </p:cNvPr>
          <p:cNvSpPr txBox="1">
            <a:spLocks/>
          </p:cNvSpPr>
          <p:nvPr/>
        </p:nvSpPr>
        <p:spPr>
          <a:xfrm>
            <a:off x="537887" y="1432584"/>
            <a:ext cx="8124409" cy="2419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9ED2650-7FE6-4C23-87C0-2AA749F6CE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920595"/>
              </p:ext>
            </p:extLst>
          </p:nvPr>
        </p:nvGraphicFramePr>
        <p:xfrm>
          <a:off x="533307" y="1746385"/>
          <a:ext cx="8138042" cy="3918742"/>
        </p:xfrm>
        <a:graphic>
          <a:graphicData uri="http://schemas.openxmlformats.org/drawingml/2006/table">
            <a:tbl>
              <a:tblPr/>
              <a:tblGrid>
                <a:gridCol w="270816">
                  <a:extLst>
                    <a:ext uri="{9D8B030D-6E8A-4147-A177-3AD203B41FA5}">
                      <a16:colId xmlns:a16="http://schemas.microsoft.com/office/drawing/2014/main" val="4126377746"/>
                    </a:ext>
                  </a:extLst>
                </a:gridCol>
                <a:gridCol w="270816">
                  <a:extLst>
                    <a:ext uri="{9D8B030D-6E8A-4147-A177-3AD203B41FA5}">
                      <a16:colId xmlns:a16="http://schemas.microsoft.com/office/drawing/2014/main" val="1260829883"/>
                    </a:ext>
                  </a:extLst>
                </a:gridCol>
                <a:gridCol w="270816">
                  <a:extLst>
                    <a:ext uri="{9D8B030D-6E8A-4147-A177-3AD203B41FA5}">
                      <a16:colId xmlns:a16="http://schemas.microsoft.com/office/drawing/2014/main" val="1658920597"/>
                    </a:ext>
                  </a:extLst>
                </a:gridCol>
                <a:gridCol w="3111685">
                  <a:extLst>
                    <a:ext uri="{9D8B030D-6E8A-4147-A177-3AD203B41FA5}">
                      <a16:colId xmlns:a16="http://schemas.microsoft.com/office/drawing/2014/main" val="3007800911"/>
                    </a:ext>
                  </a:extLst>
                </a:gridCol>
                <a:gridCol w="725789">
                  <a:extLst>
                    <a:ext uri="{9D8B030D-6E8A-4147-A177-3AD203B41FA5}">
                      <a16:colId xmlns:a16="http://schemas.microsoft.com/office/drawing/2014/main" val="2680081338"/>
                    </a:ext>
                  </a:extLst>
                </a:gridCol>
                <a:gridCol w="725789">
                  <a:extLst>
                    <a:ext uri="{9D8B030D-6E8A-4147-A177-3AD203B41FA5}">
                      <a16:colId xmlns:a16="http://schemas.microsoft.com/office/drawing/2014/main" val="3616886949"/>
                    </a:ext>
                  </a:extLst>
                </a:gridCol>
                <a:gridCol w="725789">
                  <a:extLst>
                    <a:ext uri="{9D8B030D-6E8A-4147-A177-3AD203B41FA5}">
                      <a16:colId xmlns:a16="http://schemas.microsoft.com/office/drawing/2014/main" val="399522027"/>
                    </a:ext>
                  </a:extLst>
                </a:gridCol>
                <a:gridCol w="725789">
                  <a:extLst>
                    <a:ext uri="{9D8B030D-6E8A-4147-A177-3AD203B41FA5}">
                      <a16:colId xmlns:a16="http://schemas.microsoft.com/office/drawing/2014/main" val="3317473730"/>
                    </a:ext>
                  </a:extLst>
                </a:gridCol>
                <a:gridCol w="660793">
                  <a:extLst>
                    <a:ext uri="{9D8B030D-6E8A-4147-A177-3AD203B41FA5}">
                      <a16:colId xmlns:a16="http://schemas.microsoft.com/office/drawing/2014/main" val="910113598"/>
                    </a:ext>
                  </a:extLst>
                </a:gridCol>
                <a:gridCol w="649960">
                  <a:extLst>
                    <a:ext uri="{9D8B030D-6E8A-4147-A177-3AD203B41FA5}">
                      <a16:colId xmlns:a16="http://schemas.microsoft.com/office/drawing/2014/main" val="3340772126"/>
                    </a:ext>
                  </a:extLst>
                </a:gridCol>
              </a:tblGrid>
              <a:tr h="1280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659278"/>
                  </a:ext>
                </a:extLst>
              </a:tr>
              <a:tr h="3808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954158"/>
                  </a:ext>
                </a:extLst>
              </a:tr>
              <a:tr h="1632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8.468.001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8.390.531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-77.470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6.507.254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988720"/>
                  </a:ext>
                </a:extLst>
              </a:tr>
              <a:tr h="128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3.991.443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4.205.561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214.118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3.192.796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006985"/>
                  </a:ext>
                </a:extLst>
              </a:tr>
              <a:tr h="128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803.104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750.595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-52.509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491.715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857124"/>
                  </a:ext>
                </a:extLst>
              </a:tr>
              <a:tr h="128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26.204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26.204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26.204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061949"/>
                  </a:ext>
                </a:extLst>
              </a:tr>
              <a:tr h="128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26.204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26.204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26.204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149647"/>
                  </a:ext>
                </a:extLst>
              </a:tr>
              <a:tr h="128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3.489.012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3.125.328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-363.684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2.560.518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075948"/>
                  </a:ext>
                </a:extLst>
              </a:tr>
              <a:tr h="128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3.460.255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3.111.571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-348.684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2.546.761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961013"/>
                  </a:ext>
                </a:extLst>
              </a:tr>
              <a:tr h="128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Físico y Mental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911.088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869.569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-41.519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717.453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919243"/>
                  </a:ext>
                </a:extLst>
              </a:tr>
              <a:tr h="128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Vocacional y Laboral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642.925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580.012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-62.913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469.172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76594"/>
                  </a:ext>
                </a:extLst>
              </a:tr>
              <a:tr h="128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Cívico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1.707.504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1.477.839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-229.665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1.207.698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026011"/>
                  </a:ext>
                </a:extLst>
              </a:tr>
              <a:tr h="128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Juventud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198.738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184.151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-14.587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152.438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830719"/>
                  </a:ext>
                </a:extLst>
              </a:tr>
              <a:tr h="128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28.757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13.757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13.757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491017"/>
                  </a:ext>
                </a:extLst>
              </a:tr>
              <a:tr h="128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la Juventud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28.757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13.757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13.757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434682"/>
                  </a:ext>
                </a:extLst>
              </a:tr>
              <a:tr h="128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351.647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499903"/>
                  </a:ext>
                </a:extLst>
              </a:tr>
              <a:tr h="128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351.647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135400"/>
                  </a:ext>
                </a:extLst>
              </a:tr>
              <a:tr h="128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4.395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071380"/>
                  </a:ext>
                </a:extLst>
              </a:tr>
              <a:tr h="128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4.395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042476"/>
                  </a:ext>
                </a:extLst>
              </a:tr>
              <a:tr h="128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182.442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76.942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-105.500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35.036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476462"/>
                  </a:ext>
                </a:extLst>
              </a:tr>
              <a:tr h="128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15.458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-15.458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583462"/>
                  </a:ext>
                </a:extLst>
              </a:tr>
              <a:tr h="128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80.376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7.248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7403752"/>
                  </a:ext>
                </a:extLst>
              </a:tr>
              <a:tr h="128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5.810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296691"/>
                  </a:ext>
                </a:extLst>
              </a:tr>
              <a:tr h="128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33.091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28.049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-5.042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202246"/>
                  </a:ext>
                </a:extLst>
              </a:tr>
              <a:tr h="128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47.707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32.707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18.632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783549"/>
                  </a:ext>
                </a:extLst>
              </a:tr>
              <a:tr h="128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196.464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194.464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196.590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9829,5%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822549"/>
                  </a:ext>
                </a:extLst>
              </a:tr>
              <a:tr h="128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196.464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194.464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196.590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9829,5%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795827"/>
                  </a:ext>
                </a:extLst>
              </a:tr>
              <a:tr h="128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887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9453" y="663636"/>
            <a:ext cx="809499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9452" y="1564875"/>
            <a:ext cx="8094996" cy="2562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B7FD9FD-676B-49FC-90B3-F67F52A9D3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312160"/>
              </p:ext>
            </p:extLst>
          </p:nvPr>
        </p:nvGraphicFramePr>
        <p:xfrm>
          <a:off x="509452" y="1885011"/>
          <a:ext cx="8094996" cy="4151194"/>
        </p:xfrm>
        <a:graphic>
          <a:graphicData uri="http://schemas.openxmlformats.org/drawingml/2006/table">
            <a:tbl>
              <a:tblPr/>
              <a:tblGrid>
                <a:gridCol w="266634">
                  <a:extLst>
                    <a:ext uri="{9D8B030D-6E8A-4147-A177-3AD203B41FA5}">
                      <a16:colId xmlns:a16="http://schemas.microsoft.com/office/drawing/2014/main" val="2093204238"/>
                    </a:ext>
                  </a:extLst>
                </a:gridCol>
                <a:gridCol w="266634">
                  <a:extLst>
                    <a:ext uri="{9D8B030D-6E8A-4147-A177-3AD203B41FA5}">
                      <a16:colId xmlns:a16="http://schemas.microsoft.com/office/drawing/2014/main" val="3211942633"/>
                    </a:ext>
                  </a:extLst>
                </a:gridCol>
                <a:gridCol w="266634">
                  <a:extLst>
                    <a:ext uri="{9D8B030D-6E8A-4147-A177-3AD203B41FA5}">
                      <a16:colId xmlns:a16="http://schemas.microsoft.com/office/drawing/2014/main" val="3395730631"/>
                    </a:ext>
                  </a:extLst>
                </a:gridCol>
                <a:gridCol w="3146276">
                  <a:extLst>
                    <a:ext uri="{9D8B030D-6E8A-4147-A177-3AD203B41FA5}">
                      <a16:colId xmlns:a16="http://schemas.microsoft.com/office/drawing/2014/main" val="2896022311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137537263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3889786889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2720193775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3355400052"/>
                    </a:ext>
                  </a:extLst>
                </a:gridCol>
                <a:gridCol w="650585">
                  <a:extLst>
                    <a:ext uri="{9D8B030D-6E8A-4147-A177-3AD203B41FA5}">
                      <a16:colId xmlns:a16="http://schemas.microsoft.com/office/drawing/2014/main" val="2727046512"/>
                    </a:ext>
                  </a:extLst>
                </a:gridCol>
                <a:gridCol w="639921">
                  <a:extLst>
                    <a:ext uri="{9D8B030D-6E8A-4147-A177-3AD203B41FA5}">
                      <a16:colId xmlns:a16="http://schemas.microsoft.com/office/drawing/2014/main" val="331760473"/>
                    </a:ext>
                  </a:extLst>
                </a:gridCol>
              </a:tblGrid>
              <a:tr h="1317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690609"/>
                  </a:ext>
                </a:extLst>
              </a:tr>
              <a:tr h="3878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650667"/>
                  </a:ext>
                </a:extLst>
              </a:tr>
              <a:tr h="1662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128.541.457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119.953.135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-8.588.322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47.204.855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518133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10.628.696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11.079.653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450.957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8.723.717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637953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1.520.610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1.487.467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-33.143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935.218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327318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19.613.791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19.313.791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-300.000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12.893.974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780007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11.986.893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11.686.893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-300.000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5.906.897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085722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Indígena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8.156.382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8.156.382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3.944.706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108154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Cultura y Educación Indígena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2.248.596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2.248.596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1.254.305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425886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Protección del Medio Ambiente y Recursos Naturales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66.518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66.518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14.500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273954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a los Pueblos Indígenas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1.075.633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775.633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-300.000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346.701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308309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 y Pueblos Indígenas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439.764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439.764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346.685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062300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5.250.290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5.250.290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5.250.290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574314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4.206.402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4.206.402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4.206.402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792879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599.351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599.351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599.351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683658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444.537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444.537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444.537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759651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2.376.608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2.376.608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1.736.787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560783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Turismo y Pueblos Indígenas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865.437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865.437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411.407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76477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Protección Ambiental Indígena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219.813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219.813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219.813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70231"/>
                  </a:ext>
                </a:extLst>
              </a:tr>
              <a:tr h="253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Instrumentos Cofinanciados de Apoyo al Fondo de Desarrollo Indígena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584.292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584.292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476.000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98769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Cultura y Educación  Indígena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707.066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707.066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629.567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961495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1.449.755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766461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1.449.755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688429"/>
                  </a:ext>
                </a:extLst>
              </a:tr>
              <a:tr h="1820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191.797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134.435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-57.362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59.377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004425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72.333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36.167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-36.166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343514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15.080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788390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54.122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37.926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-16.196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16.823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175381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50.262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50.262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40.035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665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880" y="728011"/>
            <a:ext cx="811123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3880" y="1650741"/>
            <a:ext cx="8111239" cy="2891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C3C6982-DC77-4671-BE9E-E6F142893A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319682"/>
              </p:ext>
            </p:extLst>
          </p:nvPr>
        </p:nvGraphicFramePr>
        <p:xfrm>
          <a:off x="541361" y="1939855"/>
          <a:ext cx="8096242" cy="2294615"/>
        </p:xfrm>
        <a:graphic>
          <a:graphicData uri="http://schemas.openxmlformats.org/drawingml/2006/table">
            <a:tbl>
              <a:tblPr/>
              <a:tblGrid>
                <a:gridCol w="266675">
                  <a:extLst>
                    <a:ext uri="{9D8B030D-6E8A-4147-A177-3AD203B41FA5}">
                      <a16:colId xmlns:a16="http://schemas.microsoft.com/office/drawing/2014/main" val="3752451803"/>
                    </a:ext>
                  </a:extLst>
                </a:gridCol>
                <a:gridCol w="266675">
                  <a:extLst>
                    <a:ext uri="{9D8B030D-6E8A-4147-A177-3AD203B41FA5}">
                      <a16:colId xmlns:a16="http://schemas.microsoft.com/office/drawing/2014/main" val="1108018605"/>
                    </a:ext>
                  </a:extLst>
                </a:gridCol>
                <a:gridCol w="266675">
                  <a:extLst>
                    <a:ext uri="{9D8B030D-6E8A-4147-A177-3AD203B41FA5}">
                      <a16:colId xmlns:a16="http://schemas.microsoft.com/office/drawing/2014/main" val="484285101"/>
                    </a:ext>
                  </a:extLst>
                </a:gridCol>
                <a:gridCol w="3146760">
                  <a:extLst>
                    <a:ext uri="{9D8B030D-6E8A-4147-A177-3AD203B41FA5}">
                      <a16:colId xmlns:a16="http://schemas.microsoft.com/office/drawing/2014/main" val="1195023684"/>
                    </a:ext>
                  </a:extLst>
                </a:gridCol>
                <a:gridCol w="714688">
                  <a:extLst>
                    <a:ext uri="{9D8B030D-6E8A-4147-A177-3AD203B41FA5}">
                      <a16:colId xmlns:a16="http://schemas.microsoft.com/office/drawing/2014/main" val="2904328067"/>
                    </a:ext>
                  </a:extLst>
                </a:gridCol>
                <a:gridCol w="714688">
                  <a:extLst>
                    <a:ext uri="{9D8B030D-6E8A-4147-A177-3AD203B41FA5}">
                      <a16:colId xmlns:a16="http://schemas.microsoft.com/office/drawing/2014/main" val="37563361"/>
                    </a:ext>
                  </a:extLst>
                </a:gridCol>
                <a:gridCol w="714688">
                  <a:extLst>
                    <a:ext uri="{9D8B030D-6E8A-4147-A177-3AD203B41FA5}">
                      <a16:colId xmlns:a16="http://schemas.microsoft.com/office/drawing/2014/main" val="753816734"/>
                    </a:ext>
                  </a:extLst>
                </a:gridCol>
                <a:gridCol w="714688">
                  <a:extLst>
                    <a:ext uri="{9D8B030D-6E8A-4147-A177-3AD203B41FA5}">
                      <a16:colId xmlns:a16="http://schemas.microsoft.com/office/drawing/2014/main" val="287955522"/>
                    </a:ext>
                  </a:extLst>
                </a:gridCol>
                <a:gridCol w="650686">
                  <a:extLst>
                    <a:ext uri="{9D8B030D-6E8A-4147-A177-3AD203B41FA5}">
                      <a16:colId xmlns:a16="http://schemas.microsoft.com/office/drawing/2014/main" val="950787753"/>
                    </a:ext>
                  </a:extLst>
                </a:gridCol>
                <a:gridCol w="640019">
                  <a:extLst>
                    <a:ext uri="{9D8B030D-6E8A-4147-A177-3AD203B41FA5}">
                      <a16:colId xmlns:a16="http://schemas.microsoft.com/office/drawing/2014/main" val="1202459189"/>
                    </a:ext>
                  </a:extLst>
                </a:gridCol>
              </a:tblGrid>
              <a:tr h="1359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763541"/>
                  </a:ext>
                </a:extLst>
              </a:tr>
              <a:tr h="3919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218319"/>
                  </a:ext>
                </a:extLst>
              </a:tr>
              <a:tr h="135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92.406.955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77.627.643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-14.779.312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14.282.422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012271"/>
                  </a:ext>
                </a:extLst>
              </a:tr>
              <a:tr h="135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82.407.492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67.628.180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-14.779.312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6.273.913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270433"/>
                  </a:ext>
                </a:extLst>
              </a:tr>
              <a:tr h="135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Tierras y Aguas Indígenas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76.243.034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61.463.722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-14.779.312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4.348.743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409039"/>
                  </a:ext>
                </a:extLst>
              </a:tr>
              <a:tr h="135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Asociados de Administración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1.144.113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1.144.113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818.433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477592"/>
                  </a:ext>
                </a:extLst>
              </a:tr>
              <a:tr h="135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Chile Indígena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5.020.345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5.020.345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1.106.737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398103"/>
                  </a:ext>
                </a:extLst>
              </a:tr>
              <a:tr h="135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3.799.419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3.799.419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3.799.419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213136"/>
                  </a:ext>
                </a:extLst>
              </a:tr>
              <a:tr h="135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3.799.419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3.799.419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3.799.419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035261"/>
                  </a:ext>
                </a:extLst>
              </a:tr>
              <a:tr h="135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6.200.044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6.200.044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4.209.090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330708"/>
                  </a:ext>
                </a:extLst>
              </a:tr>
              <a:tr h="135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Tierras y Aguas Indígenas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6.200.044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6.200.044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4.209.090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307789"/>
                  </a:ext>
                </a:extLst>
              </a:tr>
              <a:tr h="135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4.179.608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10.310.146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6.130.538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10.310.147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405364"/>
                  </a:ext>
                </a:extLst>
              </a:tr>
              <a:tr h="135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3.693.902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004978"/>
                  </a:ext>
                </a:extLst>
              </a:tr>
              <a:tr h="135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483.707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984552"/>
                  </a:ext>
                </a:extLst>
              </a:tr>
              <a:tr h="135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6.132.538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6.130.538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6.132.538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306626,9%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235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81097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07. PROGRAMA 01:  SERVICIO NACIONAL DE LA DISCAPACIDAD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3A875F0-0FC5-438B-A42A-35C1BDA76397}"/>
              </a:ext>
            </a:extLst>
          </p:cNvPr>
          <p:cNvSpPr txBox="1">
            <a:spLocks/>
          </p:cNvSpPr>
          <p:nvPr/>
        </p:nvSpPr>
        <p:spPr>
          <a:xfrm>
            <a:off x="523880" y="1341230"/>
            <a:ext cx="8080569" cy="3139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DAC00D7-7FEC-4731-A934-3D6D09794F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653988"/>
              </p:ext>
            </p:extLst>
          </p:nvPr>
        </p:nvGraphicFramePr>
        <p:xfrm>
          <a:off x="551384" y="1655175"/>
          <a:ext cx="8068736" cy="4560106"/>
        </p:xfrm>
        <a:graphic>
          <a:graphicData uri="http://schemas.openxmlformats.org/drawingml/2006/table">
            <a:tbl>
              <a:tblPr/>
              <a:tblGrid>
                <a:gridCol w="270401">
                  <a:extLst>
                    <a:ext uri="{9D8B030D-6E8A-4147-A177-3AD203B41FA5}">
                      <a16:colId xmlns:a16="http://schemas.microsoft.com/office/drawing/2014/main" val="1141350621"/>
                    </a:ext>
                  </a:extLst>
                </a:gridCol>
                <a:gridCol w="270401">
                  <a:extLst>
                    <a:ext uri="{9D8B030D-6E8A-4147-A177-3AD203B41FA5}">
                      <a16:colId xmlns:a16="http://schemas.microsoft.com/office/drawing/2014/main" val="1695224366"/>
                    </a:ext>
                  </a:extLst>
                </a:gridCol>
                <a:gridCol w="270401">
                  <a:extLst>
                    <a:ext uri="{9D8B030D-6E8A-4147-A177-3AD203B41FA5}">
                      <a16:colId xmlns:a16="http://schemas.microsoft.com/office/drawing/2014/main" val="1825460839"/>
                    </a:ext>
                  </a:extLst>
                </a:gridCol>
                <a:gridCol w="3050110">
                  <a:extLst>
                    <a:ext uri="{9D8B030D-6E8A-4147-A177-3AD203B41FA5}">
                      <a16:colId xmlns:a16="http://schemas.microsoft.com/office/drawing/2014/main" val="3568098657"/>
                    </a:ext>
                  </a:extLst>
                </a:gridCol>
                <a:gridCol w="724672">
                  <a:extLst>
                    <a:ext uri="{9D8B030D-6E8A-4147-A177-3AD203B41FA5}">
                      <a16:colId xmlns:a16="http://schemas.microsoft.com/office/drawing/2014/main" val="3101578346"/>
                    </a:ext>
                  </a:extLst>
                </a:gridCol>
                <a:gridCol w="724672">
                  <a:extLst>
                    <a:ext uri="{9D8B030D-6E8A-4147-A177-3AD203B41FA5}">
                      <a16:colId xmlns:a16="http://schemas.microsoft.com/office/drawing/2014/main" val="184012540"/>
                    </a:ext>
                  </a:extLst>
                </a:gridCol>
                <a:gridCol w="724672">
                  <a:extLst>
                    <a:ext uri="{9D8B030D-6E8A-4147-A177-3AD203B41FA5}">
                      <a16:colId xmlns:a16="http://schemas.microsoft.com/office/drawing/2014/main" val="325141250"/>
                    </a:ext>
                  </a:extLst>
                </a:gridCol>
                <a:gridCol w="724672">
                  <a:extLst>
                    <a:ext uri="{9D8B030D-6E8A-4147-A177-3AD203B41FA5}">
                      <a16:colId xmlns:a16="http://schemas.microsoft.com/office/drawing/2014/main" val="2294409543"/>
                    </a:ext>
                  </a:extLst>
                </a:gridCol>
                <a:gridCol w="659776">
                  <a:extLst>
                    <a:ext uri="{9D8B030D-6E8A-4147-A177-3AD203B41FA5}">
                      <a16:colId xmlns:a16="http://schemas.microsoft.com/office/drawing/2014/main" val="3501272928"/>
                    </a:ext>
                  </a:extLst>
                </a:gridCol>
                <a:gridCol w="648959">
                  <a:extLst>
                    <a:ext uri="{9D8B030D-6E8A-4147-A177-3AD203B41FA5}">
                      <a16:colId xmlns:a16="http://schemas.microsoft.com/office/drawing/2014/main" val="1196354913"/>
                    </a:ext>
                  </a:extLst>
                </a:gridCol>
              </a:tblGrid>
              <a:tr h="2483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8" marR="7718" marT="77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8" marR="7718" marT="771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8" marR="7718" marT="77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8" marR="7718" marT="771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068062"/>
                  </a:ext>
                </a:extLst>
              </a:tr>
              <a:tr h="3733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295921"/>
                  </a:ext>
                </a:extLst>
              </a:tr>
              <a:tr h="1600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28.800.995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32.207.222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3.406.227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20.516.979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058827"/>
                  </a:ext>
                </a:extLst>
              </a:tr>
              <a:tr h="127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5.305.824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5.606.614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300.790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4.397.599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040176"/>
                  </a:ext>
                </a:extLst>
              </a:tr>
              <a:tr h="127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1.262.642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1.135.639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-127.003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603.927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435875"/>
                  </a:ext>
                </a:extLst>
              </a:tr>
              <a:tr h="127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17.780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17.780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17.769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203560"/>
                  </a:ext>
                </a:extLst>
              </a:tr>
              <a:tr h="152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17.769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17.769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17.769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139038"/>
                  </a:ext>
                </a:extLst>
              </a:tr>
              <a:tr h="127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766301"/>
                  </a:ext>
                </a:extLst>
              </a:tr>
              <a:tr h="127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22.105.650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22.942.155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836.505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13.038.898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81249"/>
                  </a:ext>
                </a:extLst>
              </a:tr>
              <a:tr h="127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22.096.514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22.933.019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836.505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13.029.762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283913"/>
                  </a:ext>
                </a:extLst>
              </a:tr>
              <a:tr h="127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20.422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9.042.547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9.879.052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836.505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2.297.846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62807"/>
                  </a:ext>
                </a:extLst>
              </a:tr>
              <a:tr h="127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Ayuda al Niño Limitado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959.774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959.774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959.774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222375"/>
                  </a:ext>
                </a:extLst>
              </a:tr>
              <a:tr h="127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Temprana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884.546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884.546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383.803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889328"/>
                  </a:ext>
                </a:extLst>
              </a:tr>
              <a:tr h="127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Justicia de las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355.207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355.207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345.207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945389"/>
                  </a:ext>
                </a:extLst>
              </a:tr>
              <a:tr h="127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Inclusiva Territorial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461.608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-461.608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471875"/>
                  </a:ext>
                </a:extLst>
              </a:tr>
              <a:tr h="127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Organizaciones Inclusivas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57.789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57.789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50.565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112924"/>
                  </a:ext>
                </a:extLst>
              </a:tr>
              <a:tr h="127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Tránsito a la Vida Independiente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2.029.711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2.029.711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1.792.410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94865"/>
                  </a:ext>
                </a:extLst>
              </a:tr>
              <a:tr h="127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Adultos con Discapacidad en Residencias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8.208.108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8.669.716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461.608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7.200.157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293236"/>
                  </a:ext>
                </a:extLst>
              </a:tr>
              <a:tr h="248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Cumplimiento a la Ley de Inserción Laboral de Personas en situación de discapacidad                                                                                    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97.224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97.224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390463"/>
                  </a:ext>
                </a:extLst>
              </a:tr>
              <a:tr h="127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077469"/>
                  </a:ext>
                </a:extLst>
              </a:tr>
              <a:tr h="127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CEDDIS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335655"/>
                  </a:ext>
                </a:extLst>
              </a:tr>
              <a:tr h="127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877010"/>
                  </a:ext>
                </a:extLst>
              </a:tr>
              <a:tr h="127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509372"/>
                  </a:ext>
                </a:extLst>
              </a:tr>
              <a:tr h="127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108.099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45.484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-62.615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4.015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34365"/>
                  </a:ext>
                </a:extLst>
              </a:tr>
              <a:tr h="127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36.197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-36.000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468582"/>
                  </a:ext>
                </a:extLst>
              </a:tr>
              <a:tr h="127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2.529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2.529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207109"/>
                  </a:ext>
                </a:extLst>
              </a:tr>
              <a:tr h="127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528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384002"/>
                  </a:ext>
                </a:extLst>
              </a:tr>
              <a:tr h="127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163933"/>
                  </a:ext>
                </a:extLst>
              </a:tr>
              <a:tr h="127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67.306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40.691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-26.615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3.745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46041"/>
                  </a:ext>
                </a:extLst>
              </a:tr>
              <a:tr h="127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2.413.516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2.412.516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2.408.737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240873,7%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057950"/>
                  </a:ext>
                </a:extLst>
              </a:tr>
              <a:tr h="127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2.413.516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2.412.516 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2.408.737</a:t>
                      </a:r>
                    </a:p>
                  </a:txBody>
                  <a:tcPr marL="7718" marR="7718" marT="77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240873,7%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18" marR="7718" marT="77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420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6623" y="749675"/>
            <a:ext cx="799288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SEPTIEMBRER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623" y="1412776"/>
            <a:ext cx="7965817" cy="2249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E7344F9-B17D-4D60-AE58-00B62E8C11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056199"/>
              </p:ext>
            </p:extLst>
          </p:nvPr>
        </p:nvGraphicFramePr>
        <p:xfrm>
          <a:off x="566622" y="1725433"/>
          <a:ext cx="7965818" cy="3441545"/>
        </p:xfrm>
        <a:graphic>
          <a:graphicData uri="http://schemas.openxmlformats.org/drawingml/2006/table">
            <a:tbl>
              <a:tblPr/>
              <a:tblGrid>
                <a:gridCol w="266952">
                  <a:extLst>
                    <a:ext uri="{9D8B030D-6E8A-4147-A177-3AD203B41FA5}">
                      <a16:colId xmlns:a16="http://schemas.microsoft.com/office/drawing/2014/main" val="363121944"/>
                    </a:ext>
                  </a:extLst>
                </a:gridCol>
                <a:gridCol w="266952">
                  <a:extLst>
                    <a:ext uri="{9D8B030D-6E8A-4147-A177-3AD203B41FA5}">
                      <a16:colId xmlns:a16="http://schemas.microsoft.com/office/drawing/2014/main" val="2344184192"/>
                    </a:ext>
                  </a:extLst>
                </a:gridCol>
                <a:gridCol w="266952">
                  <a:extLst>
                    <a:ext uri="{9D8B030D-6E8A-4147-A177-3AD203B41FA5}">
                      <a16:colId xmlns:a16="http://schemas.microsoft.com/office/drawing/2014/main" val="1403338232"/>
                    </a:ext>
                  </a:extLst>
                </a:gridCol>
                <a:gridCol w="3011205">
                  <a:extLst>
                    <a:ext uri="{9D8B030D-6E8A-4147-A177-3AD203B41FA5}">
                      <a16:colId xmlns:a16="http://schemas.microsoft.com/office/drawing/2014/main" val="753955031"/>
                    </a:ext>
                  </a:extLst>
                </a:gridCol>
                <a:gridCol w="715429">
                  <a:extLst>
                    <a:ext uri="{9D8B030D-6E8A-4147-A177-3AD203B41FA5}">
                      <a16:colId xmlns:a16="http://schemas.microsoft.com/office/drawing/2014/main" val="1993527678"/>
                    </a:ext>
                  </a:extLst>
                </a:gridCol>
                <a:gridCol w="715429">
                  <a:extLst>
                    <a:ext uri="{9D8B030D-6E8A-4147-A177-3AD203B41FA5}">
                      <a16:colId xmlns:a16="http://schemas.microsoft.com/office/drawing/2014/main" val="4129824443"/>
                    </a:ext>
                  </a:extLst>
                </a:gridCol>
                <a:gridCol w="715429">
                  <a:extLst>
                    <a:ext uri="{9D8B030D-6E8A-4147-A177-3AD203B41FA5}">
                      <a16:colId xmlns:a16="http://schemas.microsoft.com/office/drawing/2014/main" val="818844971"/>
                    </a:ext>
                  </a:extLst>
                </a:gridCol>
                <a:gridCol w="715429">
                  <a:extLst>
                    <a:ext uri="{9D8B030D-6E8A-4147-A177-3AD203B41FA5}">
                      <a16:colId xmlns:a16="http://schemas.microsoft.com/office/drawing/2014/main" val="1135626755"/>
                    </a:ext>
                  </a:extLst>
                </a:gridCol>
                <a:gridCol w="651359">
                  <a:extLst>
                    <a:ext uri="{9D8B030D-6E8A-4147-A177-3AD203B41FA5}">
                      <a16:colId xmlns:a16="http://schemas.microsoft.com/office/drawing/2014/main" val="1445198801"/>
                    </a:ext>
                  </a:extLst>
                </a:gridCol>
                <a:gridCol w="640682">
                  <a:extLst>
                    <a:ext uri="{9D8B030D-6E8A-4147-A177-3AD203B41FA5}">
                      <a16:colId xmlns:a16="http://schemas.microsoft.com/office/drawing/2014/main" val="1335989528"/>
                    </a:ext>
                  </a:extLst>
                </a:gridCol>
              </a:tblGrid>
              <a:tr h="1307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2313896"/>
                  </a:ext>
                </a:extLst>
              </a:tr>
              <a:tr h="3913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567217"/>
                  </a:ext>
                </a:extLst>
              </a:tr>
              <a:tr h="1677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42.187.938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53.161.146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10.973.208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31.502.834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249722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5.513.331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5.891.355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378.024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4.722.729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966791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1.202.322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1.202.322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763.328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797431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32.909.317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41.131.955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8.222.638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22.494.615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181682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1.644.521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1.644.521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1.644.520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703251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Protección a la Ancianidad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1.644.521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1.644.521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1.644.520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479551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31.255.696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39.484.154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8.228.458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20.846.815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370121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del Adulto Mayor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4.996.573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1.988.455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-3.008.118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951.977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745821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Escuelas de Formación para Dirigentes Mayores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171.549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171.549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394956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Escuela para Funcionarios Públicos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61.467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944053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Turismo Social para el Adulto Mayor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355.939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355.939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232.722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266902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Establecimientos de Larga Estadía para Adultos Mayores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9.500.758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8.685.002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-815.756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6.547.172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16690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Buen Trato al Adulto Mayor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155.997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347206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Condominios de Viviendas Tuteladas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970.490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970.490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738.450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495859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Envejecimiento Activo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469.473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12.521.805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12.052.332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2.771.619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224279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Subsidio ELEAM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7.956.714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7.956.714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5.615.639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208043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Cuidados Domiciliarios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1.250.874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1.217.370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442030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Diurnos del Adulto Mayor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4.183.077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4.183.077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2.609.560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270629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de Mayores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156.785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156.785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895510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Comunas Amigables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557557"/>
                  </a:ext>
                </a:extLst>
              </a:tr>
              <a:tr h="135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572077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Seguridad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23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79733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SEPTIEMBRER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803" y="1499638"/>
            <a:ext cx="809064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ECF04B0-3CEC-4CFC-B3EB-9F62DE837A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90003"/>
              </p:ext>
            </p:extLst>
          </p:nvPr>
        </p:nvGraphicFramePr>
        <p:xfrm>
          <a:off x="549756" y="1824064"/>
          <a:ext cx="8064897" cy="1817007"/>
        </p:xfrm>
        <a:graphic>
          <a:graphicData uri="http://schemas.openxmlformats.org/drawingml/2006/table">
            <a:tbl>
              <a:tblPr/>
              <a:tblGrid>
                <a:gridCol w="270272">
                  <a:extLst>
                    <a:ext uri="{9D8B030D-6E8A-4147-A177-3AD203B41FA5}">
                      <a16:colId xmlns:a16="http://schemas.microsoft.com/office/drawing/2014/main" val="4081032267"/>
                    </a:ext>
                  </a:extLst>
                </a:gridCol>
                <a:gridCol w="270272">
                  <a:extLst>
                    <a:ext uri="{9D8B030D-6E8A-4147-A177-3AD203B41FA5}">
                      <a16:colId xmlns:a16="http://schemas.microsoft.com/office/drawing/2014/main" val="2207893633"/>
                    </a:ext>
                  </a:extLst>
                </a:gridCol>
                <a:gridCol w="270272">
                  <a:extLst>
                    <a:ext uri="{9D8B030D-6E8A-4147-A177-3AD203B41FA5}">
                      <a16:colId xmlns:a16="http://schemas.microsoft.com/office/drawing/2014/main" val="614543946"/>
                    </a:ext>
                  </a:extLst>
                </a:gridCol>
                <a:gridCol w="3048660">
                  <a:extLst>
                    <a:ext uri="{9D8B030D-6E8A-4147-A177-3AD203B41FA5}">
                      <a16:colId xmlns:a16="http://schemas.microsoft.com/office/drawing/2014/main" val="1587158974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3308392171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847379525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2671963656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770675825"/>
                    </a:ext>
                  </a:extLst>
                </a:gridCol>
                <a:gridCol w="659462">
                  <a:extLst>
                    <a:ext uri="{9D8B030D-6E8A-4147-A177-3AD203B41FA5}">
                      <a16:colId xmlns:a16="http://schemas.microsoft.com/office/drawing/2014/main" val="2756117892"/>
                    </a:ext>
                  </a:extLst>
                </a:gridCol>
                <a:gridCol w="648651">
                  <a:extLst>
                    <a:ext uri="{9D8B030D-6E8A-4147-A177-3AD203B41FA5}">
                      <a16:colId xmlns:a16="http://schemas.microsoft.com/office/drawing/2014/main" val="1329553424"/>
                    </a:ext>
                  </a:extLst>
                </a:gridCol>
              </a:tblGrid>
              <a:tr h="1295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602996"/>
                  </a:ext>
                </a:extLst>
              </a:tr>
              <a:tr h="3886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268839"/>
                  </a:ext>
                </a:extLst>
              </a:tr>
              <a:tr h="129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149.307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149.307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139.601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450915"/>
                  </a:ext>
                </a:extLst>
              </a:tr>
              <a:tr h="129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193267"/>
                  </a:ext>
                </a:extLst>
              </a:tr>
              <a:tr h="129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151369"/>
                  </a:ext>
                </a:extLst>
              </a:tr>
              <a:tr h="129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938746"/>
                  </a:ext>
                </a:extLst>
              </a:tr>
              <a:tr h="124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401100"/>
                  </a:ext>
                </a:extLst>
              </a:tr>
              <a:tr h="129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79.282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459002"/>
                  </a:ext>
                </a:extLst>
              </a:tr>
              <a:tr h="129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1.970.340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-442.321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572.606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612358"/>
                  </a:ext>
                </a:extLst>
              </a:tr>
              <a:tr h="129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1.970.340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-442.321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572.606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546679"/>
                  </a:ext>
                </a:extLst>
              </a:tr>
              <a:tr h="129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2.815.867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2.814.867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2.809.955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280995,5%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807910"/>
                  </a:ext>
                </a:extLst>
              </a:tr>
              <a:tr h="129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2.815.867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2.814.867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2.809.955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280995,5%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363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609" y="753937"/>
            <a:ext cx="801383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09. PROGRAMA 01:  SUBSECRETARÍA DE EVALUACIÓN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924D701-30F3-4216-8613-28C1B7C50C72}"/>
              </a:ext>
            </a:extLst>
          </p:cNvPr>
          <p:cNvSpPr txBox="1">
            <a:spLocks/>
          </p:cNvSpPr>
          <p:nvPr/>
        </p:nvSpPr>
        <p:spPr>
          <a:xfrm>
            <a:off x="518508" y="1469493"/>
            <a:ext cx="8010526" cy="2384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6AB32CE-9F44-49B3-AB2E-6A8818330D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064988"/>
              </p:ext>
            </p:extLst>
          </p:nvPr>
        </p:nvGraphicFramePr>
        <p:xfrm>
          <a:off x="512223" y="1820372"/>
          <a:ext cx="8010527" cy="3539402"/>
        </p:xfrm>
        <a:graphic>
          <a:graphicData uri="http://schemas.openxmlformats.org/drawingml/2006/table">
            <a:tbl>
              <a:tblPr/>
              <a:tblGrid>
                <a:gridCol w="268450">
                  <a:extLst>
                    <a:ext uri="{9D8B030D-6E8A-4147-A177-3AD203B41FA5}">
                      <a16:colId xmlns:a16="http://schemas.microsoft.com/office/drawing/2014/main" val="1661262851"/>
                    </a:ext>
                  </a:extLst>
                </a:gridCol>
                <a:gridCol w="268450">
                  <a:extLst>
                    <a:ext uri="{9D8B030D-6E8A-4147-A177-3AD203B41FA5}">
                      <a16:colId xmlns:a16="http://schemas.microsoft.com/office/drawing/2014/main" val="3978641456"/>
                    </a:ext>
                  </a:extLst>
                </a:gridCol>
                <a:gridCol w="268450">
                  <a:extLst>
                    <a:ext uri="{9D8B030D-6E8A-4147-A177-3AD203B41FA5}">
                      <a16:colId xmlns:a16="http://schemas.microsoft.com/office/drawing/2014/main" val="613863559"/>
                    </a:ext>
                  </a:extLst>
                </a:gridCol>
                <a:gridCol w="3028107">
                  <a:extLst>
                    <a:ext uri="{9D8B030D-6E8A-4147-A177-3AD203B41FA5}">
                      <a16:colId xmlns:a16="http://schemas.microsoft.com/office/drawing/2014/main" val="298080094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1410950756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4054953235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1652385185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232009893"/>
                    </a:ext>
                  </a:extLst>
                </a:gridCol>
                <a:gridCol w="655016">
                  <a:extLst>
                    <a:ext uri="{9D8B030D-6E8A-4147-A177-3AD203B41FA5}">
                      <a16:colId xmlns:a16="http://schemas.microsoft.com/office/drawing/2014/main" val="3623699264"/>
                    </a:ext>
                  </a:extLst>
                </a:gridCol>
                <a:gridCol w="644278">
                  <a:extLst>
                    <a:ext uri="{9D8B030D-6E8A-4147-A177-3AD203B41FA5}">
                      <a16:colId xmlns:a16="http://schemas.microsoft.com/office/drawing/2014/main" val="2576389456"/>
                    </a:ext>
                  </a:extLst>
                </a:gridCol>
              </a:tblGrid>
              <a:tr h="1293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679224"/>
                  </a:ext>
                </a:extLst>
              </a:tr>
              <a:tr h="3870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688550"/>
                  </a:ext>
                </a:extLst>
              </a:tr>
              <a:tr h="1658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21.667.001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20.821.510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-845.491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13.454.737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325434"/>
                  </a:ext>
                </a:extLst>
              </a:tr>
              <a:tr h="12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9.171.451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9.163.700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6.953.296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654922"/>
                  </a:ext>
                </a:extLst>
              </a:tr>
              <a:tr h="12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4.615.453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3.677.519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-937.934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1.267.639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69946"/>
                  </a:ext>
                </a:extLst>
              </a:tr>
              <a:tr h="12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200.893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200.893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200.127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033267"/>
                  </a:ext>
                </a:extLst>
              </a:tr>
              <a:tr h="12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200.893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200.893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200.127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697836"/>
                  </a:ext>
                </a:extLst>
              </a:tr>
              <a:tr h="12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7.057.252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6.560.895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-496.357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4.081.040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781535"/>
                  </a:ext>
                </a:extLst>
              </a:tr>
              <a:tr h="12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5.164.379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5.164.379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3.744.804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95987"/>
                  </a:ext>
                </a:extLst>
              </a:tr>
              <a:tr h="12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Iniciativas para la Superación de la Pobreza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5.155.914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5.155.914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3.744.804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602320"/>
                  </a:ext>
                </a:extLst>
              </a:tr>
              <a:tr h="12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19.885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494109"/>
                  </a:ext>
                </a:extLst>
              </a:tr>
              <a:tr h="12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Concurso Políticas Públicas PUC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137910"/>
                  </a:ext>
                </a:extLst>
              </a:tr>
              <a:tr h="12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1.844.123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1.396.516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-447.607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336.236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949800"/>
                  </a:ext>
                </a:extLst>
              </a:tr>
              <a:tr h="12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1.844.123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1.396.516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-447.607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336.236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345620"/>
                  </a:ext>
                </a:extLst>
              </a:tr>
              <a:tr h="12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48.750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635253"/>
                  </a:ext>
                </a:extLst>
              </a:tr>
              <a:tr h="12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Latinoamericano de Planificación Económica y Social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48.750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209159"/>
                  </a:ext>
                </a:extLst>
              </a:tr>
              <a:tr h="12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176391"/>
                  </a:ext>
                </a:extLst>
              </a:tr>
              <a:tr h="12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629627"/>
                  </a:ext>
                </a:extLst>
              </a:tr>
              <a:tr h="12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821.845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619.129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-202.716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353.272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196476"/>
                  </a:ext>
                </a:extLst>
              </a:tr>
              <a:tr h="12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316591"/>
                  </a:ext>
                </a:extLst>
              </a:tr>
              <a:tr h="12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120.590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-36.177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763165"/>
                  </a:ext>
                </a:extLst>
              </a:tr>
              <a:tr h="12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696.125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531.125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351.459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647954"/>
                  </a:ext>
                </a:extLst>
              </a:tr>
              <a:tr h="12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6403897"/>
                  </a:ext>
                </a:extLst>
              </a:tr>
              <a:tr h="12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897164"/>
                  </a:ext>
                </a:extLst>
              </a:tr>
              <a:tr h="129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474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5086" y="811484"/>
            <a:ext cx="801342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01:  SUBSECRETARÍA DE LA NIÑEZ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D1133A9D-1876-4296-BCD6-7BCA609129F5}"/>
              </a:ext>
            </a:extLst>
          </p:cNvPr>
          <p:cNvSpPr txBox="1">
            <a:spLocks/>
          </p:cNvSpPr>
          <p:nvPr/>
        </p:nvSpPr>
        <p:spPr>
          <a:xfrm>
            <a:off x="563417" y="1516113"/>
            <a:ext cx="7984695" cy="2567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10BBC39-93B4-4B5C-892E-516278C082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911217"/>
              </p:ext>
            </p:extLst>
          </p:nvPr>
        </p:nvGraphicFramePr>
        <p:xfrm>
          <a:off x="563417" y="1886352"/>
          <a:ext cx="7963068" cy="2496794"/>
        </p:xfrm>
        <a:graphic>
          <a:graphicData uri="http://schemas.openxmlformats.org/drawingml/2006/table">
            <a:tbl>
              <a:tblPr/>
              <a:tblGrid>
                <a:gridCol w="266859">
                  <a:extLst>
                    <a:ext uri="{9D8B030D-6E8A-4147-A177-3AD203B41FA5}">
                      <a16:colId xmlns:a16="http://schemas.microsoft.com/office/drawing/2014/main" val="2046765937"/>
                    </a:ext>
                  </a:extLst>
                </a:gridCol>
                <a:gridCol w="266859">
                  <a:extLst>
                    <a:ext uri="{9D8B030D-6E8A-4147-A177-3AD203B41FA5}">
                      <a16:colId xmlns:a16="http://schemas.microsoft.com/office/drawing/2014/main" val="4231929099"/>
                    </a:ext>
                  </a:extLst>
                </a:gridCol>
                <a:gridCol w="266859">
                  <a:extLst>
                    <a:ext uri="{9D8B030D-6E8A-4147-A177-3AD203B41FA5}">
                      <a16:colId xmlns:a16="http://schemas.microsoft.com/office/drawing/2014/main" val="3281163298"/>
                    </a:ext>
                  </a:extLst>
                </a:gridCol>
                <a:gridCol w="3010167">
                  <a:extLst>
                    <a:ext uri="{9D8B030D-6E8A-4147-A177-3AD203B41FA5}">
                      <a16:colId xmlns:a16="http://schemas.microsoft.com/office/drawing/2014/main" val="1082563368"/>
                    </a:ext>
                  </a:extLst>
                </a:gridCol>
                <a:gridCol w="715182">
                  <a:extLst>
                    <a:ext uri="{9D8B030D-6E8A-4147-A177-3AD203B41FA5}">
                      <a16:colId xmlns:a16="http://schemas.microsoft.com/office/drawing/2014/main" val="2861712064"/>
                    </a:ext>
                  </a:extLst>
                </a:gridCol>
                <a:gridCol w="715182">
                  <a:extLst>
                    <a:ext uri="{9D8B030D-6E8A-4147-A177-3AD203B41FA5}">
                      <a16:colId xmlns:a16="http://schemas.microsoft.com/office/drawing/2014/main" val="285507975"/>
                    </a:ext>
                  </a:extLst>
                </a:gridCol>
                <a:gridCol w="715182">
                  <a:extLst>
                    <a:ext uri="{9D8B030D-6E8A-4147-A177-3AD203B41FA5}">
                      <a16:colId xmlns:a16="http://schemas.microsoft.com/office/drawing/2014/main" val="2528864758"/>
                    </a:ext>
                  </a:extLst>
                </a:gridCol>
                <a:gridCol w="715182">
                  <a:extLst>
                    <a:ext uri="{9D8B030D-6E8A-4147-A177-3AD203B41FA5}">
                      <a16:colId xmlns:a16="http://schemas.microsoft.com/office/drawing/2014/main" val="1879093449"/>
                    </a:ext>
                  </a:extLst>
                </a:gridCol>
                <a:gridCol w="651135">
                  <a:extLst>
                    <a:ext uri="{9D8B030D-6E8A-4147-A177-3AD203B41FA5}">
                      <a16:colId xmlns:a16="http://schemas.microsoft.com/office/drawing/2014/main" val="600186099"/>
                    </a:ext>
                  </a:extLst>
                </a:gridCol>
                <a:gridCol w="640461">
                  <a:extLst>
                    <a:ext uri="{9D8B030D-6E8A-4147-A177-3AD203B41FA5}">
                      <a16:colId xmlns:a16="http://schemas.microsoft.com/office/drawing/2014/main" val="275510474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21505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76284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4.654.753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4.794.556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139.803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2.340.998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2702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1.264.538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1.369.588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1.021.855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2606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1.141.842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883.182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-258.660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6858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2.190.202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2.190.202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947.906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4937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2.190.202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2.190.202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947.906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9218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Piloto Oficina Local de la Niñez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1.784.546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1.784.546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903.506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031619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Acompañamiento Proyecto de Ley Servicio de Protección de la Niñez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405.656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405.656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2962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58.171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5955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7906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196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0669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46.521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6586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293.413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293.413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293.413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518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293.413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293.413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293.413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231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175" y="968128"/>
            <a:ext cx="814922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110001EA-2C44-4899-8247-871C66D304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1983924"/>
              </p:ext>
            </p:extLst>
          </p:nvPr>
        </p:nvGraphicFramePr>
        <p:xfrm>
          <a:off x="500409" y="1974711"/>
          <a:ext cx="3971815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13594317-D3C6-40BE-B9FC-A00888CBC9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0125248"/>
              </p:ext>
            </p:extLst>
          </p:nvPr>
        </p:nvGraphicFramePr>
        <p:xfrm>
          <a:off x="4657818" y="1974711"/>
          <a:ext cx="4019581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9550" y="738413"/>
            <a:ext cx="80648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02:  SISTEMA DE PROTECCIÓN INTEGRAL A LA INFANCIA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667773"/>
            <a:ext cx="7992889" cy="2925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923FFD5-4711-4F7D-82AE-B17BA3D561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711657"/>
              </p:ext>
            </p:extLst>
          </p:nvPr>
        </p:nvGraphicFramePr>
        <p:xfrm>
          <a:off x="542146" y="1995801"/>
          <a:ext cx="8064898" cy="3008210"/>
        </p:xfrm>
        <a:graphic>
          <a:graphicData uri="http://schemas.openxmlformats.org/drawingml/2006/table">
            <a:tbl>
              <a:tblPr/>
              <a:tblGrid>
                <a:gridCol w="264944">
                  <a:extLst>
                    <a:ext uri="{9D8B030D-6E8A-4147-A177-3AD203B41FA5}">
                      <a16:colId xmlns:a16="http://schemas.microsoft.com/office/drawing/2014/main" val="1146522558"/>
                    </a:ext>
                  </a:extLst>
                </a:gridCol>
                <a:gridCol w="264944">
                  <a:extLst>
                    <a:ext uri="{9D8B030D-6E8A-4147-A177-3AD203B41FA5}">
                      <a16:colId xmlns:a16="http://schemas.microsoft.com/office/drawing/2014/main" val="2424363371"/>
                    </a:ext>
                  </a:extLst>
                </a:gridCol>
                <a:gridCol w="264944">
                  <a:extLst>
                    <a:ext uri="{9D8B030D-6E8A-4147-A177-3AD203B41FA5}">
                      <a16:colId xmlns:a16="http://schemas.microsoft.com/office/drawing/2014/main" val="654958119"/>
                    </a:ext>
                  </a:extLst>
                </a:gridCol>
                <a:gridCol w="3147536">
                  <a:extLst>
                    <a:ext uri="{9D8B030D-6E8A-4147-A177-3AD203B41FA5}">
                      <a16:colId xmlns:a16="http://schemas.microsoft.com/office/drawing/2014/main" val="2969127755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4249984159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3298017286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457541274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4223487514"/>
                    </a:ext>
                  </a:extLst>
                </a:gridCol>
                <a:gridCol w="646464">
                  <a:extLst>
                    <a:ext uri="{9D8B030D-6E8A-4147-A177-3AD203B41FA5}">
                      <a16:colId xmlns:a16="http://schemas.microsoft.com/office/drawing/2014/main" val="80945293"/>
                    </a:ext>
                  </a:extLst>
                </a:gridCol>
                <a:gridCol w="635866">
                  <a:extLst>
                    <a:ext uri="{9D8B030D-6E8A-4147-A177-3AD203B41FA5}">
                      <a16:colId xmlns:a16="http://schemas.microsoft.com/office/drawing/2014/main" val="823982902"/>
                    </a:ext>
                  </a:extLst>
                </a:gridCol>
              </a:tblGrid>
              <a:tr h="1296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888851"/>
                  </a:ext>
                </a:extLst>
              </a:tr>
              <a:tr h="3808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695905"/>
                  </a:ext>
                </a:extLst>
              </a:tr>
              <a:tr h="1632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58.374.917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60.432.540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2.057.623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42.842.005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459349"/>
                  </a:ext>
                </a:extLst>
              </a:tr>
              <a:tr h="12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58.374.417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58.064.026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-310.391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40.473.492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048039"/>
                  </a:ext>
                </a:extLst>
              </a:tr>
              <a:tr h="12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196.748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196.748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196.748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454148"/>
                  </a:ext>
                </a:extLst>
              </a:tr>
              <a:tr h="12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Fono Infancia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196.748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196.748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196.748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291822"/>
                  </a:ext>
                </a:extLst>
              </a:tr>
              <a:tr h="12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40.630.723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40.630.723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32.899.978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998450"/>
                  </a:ext>
                </a:extLst>
              </a:tr>
              <a:tr h="12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Desarrollo Biopsicosocial - Ministerio de Salud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19.998.773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19.998.773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19.998.773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325203"/>
                  </a:ext>
                </a:extLst>
              </a:tr>
              <a:tr h="12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- Ministerio de Salud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7.730.746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62733"/>
                  </a:ext>
                </a:extLst>
              </a:tr>
              <a:tr h="12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Prebásica - JUNJI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5.170.459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5.170.459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5.170.459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182841"/>
                  </a:ext>
                </a:extLst>
              </a:tr>
              <a:tr h="12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17.546.946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17.236.555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-310.391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7.376.766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794697"/>
                  </a:ext>
                </a:extLst>
              </a:tr>
              <a:tr h="12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Intervenciones de Apoyo al Desarrollo Infantil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4.086.321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4.086.321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563.095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775771"/>
                  </a:ext>
                </a:extLst>
              </a:tr>
              <a:tr h="12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 Iniciativas para la Infancia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472.713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472.713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2206414"/>
                  </a:ext>
                </a:extLst>
              </a:tr>
              <a:tr h="12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Municipal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3.436.972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3.436.972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2.648.516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031712"/>
                  </a:ext>
                </a:extLst>
              </a:tr>
              <a:tr h="12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Diagnóstico de Vulnerabilidad en Pre-escolares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100.121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100.121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100.121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340719"/>
                  </a:ext>
                </a:extLst>
              </a:tr>
              <a:tr h="12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2.807.188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2.746.797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-60.391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282.478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516129"/>
                  </a:ext>
                </a:extLst>
              </a:tr>
              <a:tr h="12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Infantil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3.262.198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3.262.198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3.262.198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032173"/>
                  </a:ext>
                </a:extLst>
              </a:tr>
              <a:tr h="12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Aprendizaje Integral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2.920.004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2.670.004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58.929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94846"/>
                  </a:ext>
                </a:extLst>
              </a:tr>
              <a:tr h="12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Ayudas Técnicas Chile Crece Contigo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461.429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461.429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461.429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137756"/>
                  </a:ext>
                </a:extLst>
              </a:tr>
              <a:tr h="12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2.368.514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2.368.014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2.368.513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473702,6%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966775"/>
                  </a:ext>
                </a:extLst>
              </a:tr>
              <a:tr h="12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2.368.514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2.368.014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2.368.513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473702,6%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709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584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920405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F7BEAB2-3A71-4F7A-93E8-36F59B195B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4703651"/>
              </p:ext>
            </p:extLst>
          </p:nvPr>
        </p:nvGraphicFramePr>
        <p:xfrm>
          <a:off x="1426368" y="2174477"/>
          <a:ext cx="6291264" cy="3471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635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60" y="721567"/>
            <a:ext cx="757185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A4A131C-E679-4744-A6BB-8C12A5C745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3550926"/>
              </p:ext>
            </p:extLst>
          </p:nvPr>
        </p:nvGraphicFramePr>
        <p:xfrm>
          <a:off x="1425600" y="2348880"/>
          <a:ext cx="6292800" cy="3471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849118"/>
            <a:ext cx="804107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4794" y="1544409"/>
            <a:ext cx="8115835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4345A69-D7BA-4601-B23D-C9E1BB29D4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802382"/>
              </p:ext>
            </p:extLst>
          </p:nvPr>
        </p:nvGraphicFramePr>
        <p:xfrm>
          <a:off x="539552" y="1909534"/>
          <a:ext cx="8041076" cy="2207223"/>
        </p:xfrm>
        <a:graphic>
          <a:graphicData uri="http://schemas.openxmlformats.org/drawingml/2006/table">
            <a:tbl>
              <a:tblPr/>
              <a:tblGrid>
                <a:gridCol w="288417">
                  <a:extLst>
                    <a:ext uri="{9D8B030D-6E8A-4147-A177-3AD203B41FA5}">
                      <a16:colId xmlns:a16="http://schemas.microsoft.com/office/drawing/2014/main" val="771813976"/>
                    </a:ext>
                  </a:extLst>
                </a:gridCol>
                <a:gridCol w="3253347">
                  <a:extLst>
                    <a:ext uri="{9D8B030D-6E8A-4147-A177-3AD203B41FA5}">
                      <a16:colId xmlns:a16="http://schemas.microsoft.com/office/drawing/2014/main" val="2245365080"/>
                    </a:ext>
                  </a:extLst>
                </a:gridCol>
                <a:gridCol w="772959">
                  <a:extLst>
                    <a:ext uri="{9D8B030D-6E8A-4147-A177-3AD203B41FA5}">
                      <a16:colId xmlns:a16="http://schemas.microsoft.com/office/drawing/2014/main" val="812735465"/>
                    </a:ext>
                  </a:extLst>
                </a:gridCol>
                <a:gridCol w="772959">
                  <a:extLst>
                    <a:ext uri="{9D8B030D-6E8A-4147-A177-3AD203B41FA5}">
                      <a16:colId xmlns:a16="http://schemas.microsoft.com/office/drawing/2014/main" val="2136569018"/>
                    </a:ext>
                  </a:extLst>
                </a:gridCol>
                <a:gridCol w="772959">
                  <a:extLst>
                    <a:ext uri="{9D8B030D-6E8A-4147-A177-3AD203B41FA5}">
                      <a16:colId xmlns:a16="http://schemas.microsoft.com/office/drawing/2014/main" val="3971035120"/>
                    </a:ext>
                  </a:extLst>
                </a:gridCol>
                <a:gridCol w="772959">
                  <a:extLst>
                    <a:ext uri="{9D8B030D-6E8A-4147-A177-3AD203B41FA5}">
                      <a16:colId xmlns:a16="http://schemas.microsoft.com/office/drawing/2014/main" val="1059352702"/>
                    </a:ext>
                  </a:extLst>
                </a:gridCol>
                <a:gridCol w="703738">
                  <a:extLst>
                    <a:ext uri="{9D8B030D-6E8A-4147-A177-3AD203B41FA5}">
                      <a16:colId xmlns:a16="http://schemas.microsoft.com/office/drawing/2014/main" val="1837194303"/>
                    </a:ext>
                  </a:extLst>
                </a:gridCol>
                <a:gridCol w="703738">
                  <a:extLst>
                    <a:ext uri="{9D8B030D-6E8A-4147-A177-3AD203B41FA5}">
                      <a16:colId xmlns:a16="http://schemas.microsoft.com/office/drawing/2014/main" val="3487724844"/>
                    </a:ext>
                  </a:extLst>
                </a:gridCol>
              </a:tblGrid>
              <a:tr h="1368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598470"/>
                  </a:ext>
                </a:extLst>
              </a:tr>
              <a:tr h="4192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124728"/>
                  </a:ext>
                </a:extLst>
              </a:tr>
              <a:tr h="145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675.182.121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908.703.352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233.521.231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438.417.546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000461"/>
                  </a:ext>
                </a:extLst>
              </a:tr>
              <a:tr h="1368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75.847.919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80.462.918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4.614.999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60.834.189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090116"/>
                  </a:ext>
                </a:extLst>
              </a:tr>
              <a:tr h="1368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16.013.670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14.644.119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-1.369.551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7.503.999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290337"/>
                  </a:ext>
                </a:extLst>
              </a:tr>
              <a:tr h="1368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327.936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310.145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352.569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1981,7%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2667058"/>
                  </a:ext>
                </a:extLst>
              </a:tr>
              <a:tr h="1368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435.921.639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656.780.571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220.858.932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300.167.494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465443"/>
                  </a:ext>
                </a:extLst>
              </a:tr>
              <a:tr h="1368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19.099.480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41489,9%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825038"/>
                  </a:ext>
                </a:extLst>
              </a:tr>
              <a:tr h="1368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784305"/>
                  </a:ext>
                </a:extLst>
              </a:tr>
              <a:tr h="1368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3.127.792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2.031.807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-1.095.985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739.988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658204"/>
                  </a:ext>
                </a:extLst>
              </a:tr>
              <a:tr h="1368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1.970.340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-442.321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572.606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840812"/>
                  </a:ext>
                </a:extLst>
              </a:tr>
              <a:tr h="1368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136.214.109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120.819.742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-15.394.367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37.173.627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277570"/>
                  </a:ext>
                </a:extLst>
              </a:tr>
              <a:tr h="1368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5.626.540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31.610.447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25.983.907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31.022.645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032541"/>
                  </a:ext>
                </a:extLst>
              </a:tr>
              <a:tr h="1368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852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75868" y="825540"/>
            <a:ext cx="79922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24A9ADCD-2DBA-403E-9123-FADCB754C5D8}"/>
              </a:ext>
            </a:extLst>
          </p:cNvPr>
          <p:cNvSpPr txBox="1">
            <a:spLocks/>
          </p:cNvSpPr>
          <p:nvPr/>
        </p:nvSpPr>
        <p:spPr>
          <a:xfrm>
            <a:off x="575867" y="1484784"/>
            <a:ext cx="7992263" cy="2807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3FAD05F-6834-4524-A085-D3AACBDB78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539864"/>
              </p:ext>
            </p:extLst>
          </p:nvPr>
        </p:nvGraphicFramePr>
        <p:xfrm>
          <a:off x="575866" y="1916832"/>
          <a:ext cx="7992262" cy="2531111"/>
        </p:xfrm>
        <a:graphic>
          <a:graphicData uri="http://schemas.openxmlformats.org/drawingml/2006/table">
            <a:tbl>
              <a:tblPr/>
              <a:tblGrid>
                <a:gridCol w="277124">
                  <a:extLst>
                    <a:ext uri="{9D8B030D-6E8A-4147-A177-3AD203B41FA5}">
                      <a16:colId xmlns:a16="http://schemas.microsoft.com/office/drawing/2014/main" val="1203490576"/>
                    </a:ext>
                  </a:extLst>
                </a:gridCol>
                <a:gridCol w="277124">
                  <a:extLst>
                    <a:ext uri="{9D8B030D-6E8A-4147-A177-3AD203B41FA5}">
                      <a16:colId xmlns:a16="http://schemas.microsoft.com/office/drawing/2014/main" val="4227462287"/>
                    </a:ext>
                  </a:extLst>
                </a:gridCol>
                <a:gridCol w="3125961">
                  <a:extLst>
                    <a:ext uri="{9D8B030D-6E8A-4147-A177-3AD203B41FA5}">
                      <a16:colId xmlns:a16="http://schemas.microsoft.com/office/drawing/2014/main" val="4153097635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2841815941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3107138425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202835889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1495949967"/>
                    </a:ext>
                  </a:extLst>
                </a:gridCol>
                <a:gridCol w="676183">
                  <a:extLst>
                    <a:ext uri="{9D8B030D-6E8A-4147-A177-3AD203B41FA5}">
                      <a16:colId xmlns:a16="http://schemas.microsoft.com/office/drawing/2014/main" val="978006835"/>
                    </a:ext>
                  </a:extLst>
                </a:gridCol>
                <a:gridCol w="665098">
                  <a:extLst>
                    <a:ext uri="{9D8B030D-6E8A-4147-A177-3AD203B41FA5}">
                      <a16:colId xmlns:a16="http://schemas.microsoft.com/office/drawing/2014/main" val="2043372045"/>
                    </a:ext>
                  </a:extLst>
                </a:gridCol>
              </a:tblGrid>
              <a:tr h="1327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0184758"/>
                  </a:ext>
                </a:extLst>
              </a:tr>
              <a:tr h="4066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862022"/>
                  </a:ext>
                </a:extLst>
              </a:tr>
              <a:tr h="174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314.378.385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540.904.463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226.526.078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234.342.053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350276"/>
                  </a:ext>
                </a:extLst>
              </a:tr>
              <a:tr h="132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74.401.688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88.442.519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14.040.831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63.459.894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753502"/>
                  </a:ext>
                </a:extLst>
              </a:tr>
              <a:tr h="132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Atención Ciudadana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14.832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46202"/>
                  </a:ext>
                </a:extLst>
              </a:tr>
              <a:tr h="1576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Etico Familiar y Sistema Chile Solidario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239.976.697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452.407.944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212.431.247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170.867.327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46812"/>
                  </a:ext>
                </a:extLst>
              </a:tr>
              <a:tr h="165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90.505.436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90.435.011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-70.425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61.526.483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667811"/>
                  </a:ext>
                </a:extLst>
              </a:tr>
              <a:tr h="165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Juventud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8.468.001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8.390.531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-77.470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6.507.254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121457"/>
                  </a:ext>
                </a:extLst>
              </a:tr>
              <a:tr h="165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 Nacional De Desarrollo Indigena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128.541.457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119.953.135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-8.588.322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47.204.855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536972"/>
                  </a:ext>
                </a:extLst>
              </a:tr>
              <a:tr h="165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Discapacidad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28.800.995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32.207.222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3.406.227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20.516.979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45903"/>
                  </a:ext>
                </a:extLst>
              </a:tr>
              <a:tr h="165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42.187.938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53.161.146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10.973.208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31.502.834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804204"/>
                  </a:ext>
                </a:extLst>
              </a:tr>
              <a:tr h="165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Evaluación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21.667.001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20.821.510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-845.491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13.454.737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497557"/>
                  </a:ext>
                </a:extLst>
              </a:tr>
              <a:tr h="132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63.029.670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65.227.096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2.197.426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45.183.003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058412"/>
                  </a:ext>
                </a:extLst>
              </a:tr>
              <a:tr h="132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4.654.753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4.794.556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139.803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2.340.998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890978"/>
                  </a:ext>
                </a:extLst>
              </a:tr>
              <a:tr h="132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Protección Integral a la Infancia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58.374.917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60.432.540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2.057.623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42.842.005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950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7184" y="744048"/>
            <a:ext cx="801744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547184" y="1422634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FA68282-A6AD-4179-8349-026F1D0F06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60503"/>
              </p:ext>
            </p:extLst>
          </p:nvPr>
        </p:nvGraphicFramePr>
        <p:xfrm>
          <a:off x="547184" y="1725711"/>
          <a:ext cx="8008663" cy="3819421"/>
        </p:xfrm>
        <a:graphic>
          <a:graphicData uri="http://schemas.openxmlformats.org/drawingml/2006/table">
            <a:tbl>
              <a:tblPr/>
              <a:tblGrid>
                <a:gridCol w="268387">
                  <a:extLst>
                    <a:ext uri="{9D8B030D-6E8A-4147-A177-3AD203B41FA5}">
                      <a16:colId xmlns:a16="http://schemas.microsoft.com/office/drawing/2014/main" val="3480394601"/>
                    </a:ext>
                  </a:extLst>
                </a:gridCol>
                <a:gridCol w="268387">
                  <a:extLst>
                    <a:ext uri="{9D8B030D-6E8A-4147-A177-3AD203B41FA5}">
                      <a16:colId xmlns:a16="http://schemas.microsoft.com/office/drawing/2014/main" val="146980402"/>
                    </a:ext>
                  </a:extLst>
                </a:gridCol>
                <a:gridCol w="268387">
                  <a:extLst>
                    <a:ext uri="{9D8B030D-6E8A-4147-A177-3AD203B41FA5}">
                      <a16:colId xmlns:a16="http://schemas.microsoft.com/office/drawing/2014/main" val="455178737"/>
                    </a:ext>
                  </a:extLst>
                </a:gridCol>
                <a:gridCol w="3027402">
                  <a:extLst>
                    <a:ext uri="{9D8B030D-6E8A-4147-A177-3AD203B41FA5}">
                      <a16:colId xmlns:a16="http://schemas.microsoft.com/office/drawing/2014/main" val="4091463850"/>
                    </a:ext>
                  </a:extLst>
                </a:gridCol>
                <a:gridCol w="719277">
                  <a:extLst>
                    <a:ext uri="{9D8B030D-6E8A-4147-A177-3AD203B41FA5}">
                      <a16:colId xmlns:a16="http://schemas.microsoft.com/office/drawing/2014/main" val="540109720"/>
                    </a:ext>
                  </a:extLst>
                </a:gridCol>
                <a:gridCol w="719277">
                  <a:extLst>
                    <a:ext uri="{9D8B030D-6E8A-4147-A177-3AD203B41FA5}">
                      <a16:colId xmlns:a16="http://schemas.microsoft.com/office/drawing/2014/main" val="1439357992"/>
                    </a:ext>
                  </a:extLst>
                </a:gridCol>
                <a:gridCol w="719277">
                  <a:extLst>
                    <a:ext uri="{9D8B030D-6E8A-4147-A177-3AD203B41FA5}">
                      <a16:colId xmlns:a16="http://schemas.microsoft.com/office/drawing/2014/main" val="3050159775"/>
                    </a:ext>
                  </a:extLst>
                </a:gridCol>
                <a:gridCol w="719277">
                  <a:extLst>
                    <a:ext uri="{9D8B030D-6E8A-4147-A177-3AD203B41FA5}">
                      <a16:colId xmlns:a16="http://schemas.microsoft.com/office/drawing/2014/main" val="2957622262"/>
                    </a:ext>
                  </a:extLst>
                </a:gridCol>
                <a:gridCol w="654864">
                  <a:extLst>
                    <a:ext uri="{9D8B030D-6E8A-4147-A177-3AD203B41FA5}">
                      <a16:colId xmlns:a16="http://schemas.microsoft.com/office/drawing/2014/main" val="1257573261"/>
                    </a:ext>
                  </a:extLst>
                </a:gridCol>
                <a:gridCol w="644128">
                  <a:extLst>
                    <a:ext uri="{9D8B030D-6E8A-4147-A177-3AD203B41FA5}">
                      <a16:colId xmlns:a16="http://schemas.microsoft.com/office/drawing/2014/main" val="4082815561"/>
                    </a:ext>
                  </a:extLst>
                </a:gridCol>
              </a:tblGrid>
              <a:tr h="1303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595844"/>
                  </a:ext>
                </a:extLst>
              </a:tr>
              <a:tr h="3898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792335"/>
                  </a:ext>
                </a:extLst>
              </a:tr>
              <a:tr h="1670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74.401.688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88.442.519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14.040.831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63.459.894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227788"/>
                  </a:ext>
                </a:extLst>
              </a:tr>
              <a:tr h="130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22.758.037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24.689.229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1.931.192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18.028.644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186161"/>
                  </a:ext>
                </a:extLst>
              </a:tr>
              <a:tr h="130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2.909.780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3.005.232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1.693.397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312931"/>
                  </a:ext>
                </a:extLst>
              </a:tr>
              <a:tr h="130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108.469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986081,8%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793515"/>
                  </a:ext>
                </a:extLst>
              </a:tr>
              <a:tr h="130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108.469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986081,8%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022546"/>
                  </a:ext>
                </a:extLst>
              </a:tr>
              <a:tr h="130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46.868.585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53.056.231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6.187.646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36.747.618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098589"/>
                  </a:ext>
                </a:extLst>
              </a:tr>
              <a:tr h="130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1.798.748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62394"/>
                  </a:ext>
                </a:extLst>
              </a:tr>
              <a:tr h="130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- Programa Red Telecentros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1.798.748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877937"/>
                  </a:ext>
                </a:extLst>
              </a:tr>
              <a:tr h="130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45.063.337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51.250.983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6.187.646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34.948.870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760799"/>
                  </a:ext>
                </a:extLst>
              </a:tr>
              <a:tr h="130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Elige Vivir Sano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1.704.414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1.339.253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-365.161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422.275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99720"/>
                  </a:ext>
                </a:extLst>
              </a:tr>
              <a:tr h="130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Apoyo a la Selección de Beneficios Sociales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6.409.637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8.235.514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1.825.877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6.444.229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550416"/>
                  </a:ext>
                </a:extLst>
              </a:tr>
              <a:tr h="130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Apoyo, Monitoreo y Supervisión a la Gestión Territorial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1.230.289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1.230.289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1.227.968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387312"/>
                  </a:ext>
                </a:extLst>
              </a:tr>
              <a:tr h="130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Pago Electrónico de Prestaciones Monetarias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6.175.128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6.125.128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6.089.194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704622"/>
                  </a:ext>
                </a:extLst>
              </a:tr>
              <a:tr h="130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Cuidado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6.386.405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5.704.445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-681.960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1.897.831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859737"/>
                  </a:ext>
                </a:extLst>
              </a:tr>
              <a:tr h="130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Pago Cuidadores de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8.963.136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8.963.136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8.963.136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23294"/>
                  </a:ext>
                </a:extLst>
              </a:tr>
              <a:tr h="1352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Apoyo a la Atención de Salud Mental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520.316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520.316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325.421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216692"/>
                  </a:ext>
                </a:extLst>
              </a:tr>
              <a:tr h="130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Asuntos Indígenas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1.139.456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1.063.485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463.732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121632"/>
                  </a:ext>
                </a:extLst>
              </a:tr>
              <a:tr h="130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Niños, Niñas y Adolescentes en Situación de Calle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1.133.000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504646"/>
                  </a:ext>
                </a:extLst>
              </a:tr>
              <a:tr h="130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95.580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558165"/>
                  </a:ext>
                </a:extLst>
              </a:tr>
              <a:tr h="130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Clase Media Protegida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482.737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208.944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476359"/>
                  </a:ext>
                </a:extLst>
              </a:tr>
              <a:tr h="130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Noche Digna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10.823.239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16.438.100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5.614.861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8.898.088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399758"/>
                  </a:ext>
                </a:extLst>
              </a:tr>
              <a:tr h="130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462362"/>
                  </a:ext>
                </a:extLst>
              </a:tr>
              <a:tr h="130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114944"/>
                  </a:ext>
                </a:extLst>
              </a:tr>
              <a:tr h="130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2.348.450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806771"/>
                  </a:ext>
                </a:extLst>
              </a:tr>
              <a:tr h="130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2.348.450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264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7184" y="744048"/>
            <a:ext cx="801744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547184" y="1422634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B651A9D-CF09-4DC6-9B58-F951164EF0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536076"/>
              </p:ext>
            </p:extLst>
          </p:nvPr>
        </p:nvGraphicFramePr>
        <p:xfrm>
          <a:off x="548803" y="1780024"/>
          <a:ext cx="8015824" cy="1808930"/>
        </p:xfrm>
        <a:graphic>
          <a:graphicData uri="http://schemas.openxmlformats.org/drawingml/2006/table">
            <a:tbl>
              <a:tblPr/>
              <a:tblGrid>
                <a:gridCol w="268627">
                  <a:extLst>
                    <a:ext uri="{9D8B030D-6E8A-4147-A177-3AD203B41FA5}">
                      <a16:colId xmlns:a16="http://schemas.microsoft.com/office/drawing/2014/main" val="1036004685"/>
                    </a:ext>
                  </a:extLst>
                </a:gridCol>
                <a:gridCol w="268627">
                  <a:extLst>
                    <a:ext uri="{9D8B030D-6E8A-4147-A177-3AD203B41FA5}">
                      <a16:colId xmlns:a16="http://schemas.microsoft.com/office/drawing/2014/main" val="1055423443"/>
                    </a:ext>
                  </a:extLst>
                </a:gridCol>
                <a:gridCol w="268627">
                  <a:extLst>
                    <a:ext uri="{9D8B030D-6E8A-4147-A177-3AD203B41FA5}">
                      <a16:colId xmlns:a16="http://schemas.microsoft.com/office/drawing/2014/main" val="2700008100"/>
                    </a:ext>
                  </a:extLst>
                </a:gridCol>
                <a:gridCol w="3030110">
                  <a:extLst>
                    <a:ext uri="{9D8B030D-6E8A-4147-A177-3AD203B41FA5}">
                      <a16:colId xmlns:a16="http://schemas.microsoft.com/office/drawing/2014/main" val="113515758"/>
                    </a:ext>
                  </a:extLst>
                </a:gridCol>
                <a:gridCol w="719920">
                  <a:extLst>
                    <a:ext uri="{9D8B030D-6E8A-4147-A177-3AD203B41FA5}">
                      <a16:colId xmlns:a16="http://schemas.microsoft.com/office/drawing/2014/main" val="4186074117"/>
                    </a:ext>
                  </a:extLst>
                </a:gridCol>
                <a:gridCol w="719920">
                  <a:extLst>
                    <a:ext uri="{9D8B030D-6E8A-4147-A177-3AD203B41FA5}">
                      <a16:colId xmlns:a16="http://schemas.microsoft.com/office/drawing/2014/main" val="1421786178"/>
                    </a:ext>
                  </a:extLst>
                </a:gridCol>
                <a:gridCol w="719920">
                  <a:extLst>
                    <a:ext uri="{9D8B030D-6E8A-4147-A177-3AD203B41FA5}">
                      <a16:colId xmlns:a16="http://schemas.microsoft.com/office/drawing/2014/main" val="2697792654"/>
                    </a:ext>
                  </a:extLst>
                </a:gridCol>
                <a:gridCol w="719920">
                  <a:extLst>
                    <a:ext uri="{9D8B030D-6E8A-4147-A177-3AD203B41FA5}">
                      <a16:colId xmlns:a16="http://schemas.microsoft.com/office/drawing/2014/main" val="1145403685"/>
                    </a:ext>
                  </a:extLst>
                </a:gridCol>
                <a:gridCol w="655449">
                  <a:extLst>
                    <a:ext uri="{9D8B030D-6E8A-4147-A177-3AD203B41FA5}">
                      <a16:colId xmlns:a16="http://schemas.microsoft.com/office/drawing/2014/main" val="4080323668"/>
                    </a:ext>
                  </a:extLst>
                </a:gridCol>
                <a:gridCol w="644704">
                  <a:extLst>
                    <a:ext uri="{9D8B030D-6E8A-4147-A177-3AD203B41FA5}">
                      <a16:colId xmlns:a16="http://schemas.microsoft.com/office/drawing/2014/main" val="68925671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89617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9482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425.843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221.280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-204.563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5114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8570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8837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-4.339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7672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108.652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3576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233.208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116.246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-116.962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8477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1.439.432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7.387.488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5.948.056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6.839.833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8043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383.120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9300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514.481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4369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5.950.556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5.948.056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5.942.232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237689,3%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0696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346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3878" y="670614"/>
            <a:ext cx="811413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C621F824-C89E-4122-AD39-1339A525B12B}"/>
              </a:ext>
            </a:extLst>
          </p:cNvPr>
          <p:cNvSpPr txBox="1">
            <a:spLocks/>
          </p:cNvSpPr>
          <p:nvPr/>
        </p:nvSpPr>
        <p:spPr>
          <a:xfrm>
            <a:off x="523878" y="1531023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ADF178C-9868-48C9-8049-0B2D939D31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090290"/>
              </p:ext>
            </p:extLst>
          </p:nvPr>
        </p:nvGraphicFramePr>
        <p:xfrm>
          <a:off x="523878" y="1915284"/>
          <a:ext cx="8096239" cy="3552608"/>
        </p:xfrm>
        <a:graphic>
          <a:graphicData uri="http://schemas.openxmlformats.org/drawingml/2006/table">
            <a:tbl>
              <a:tblPr/>
              <a:tblGrid>
                <a:gridCol w="271322">
                  <a:extLst>
                    <a:ext uri="{9D8B030D-6E8A-4147-A177-3AD203B41FA5}">
                      <a16:colId xmlns:a16="http://schemas.microsoft.com/office/drawing/2014/main" val="8467836"/>
                    </a:ext>
                  </a:extLst>
                </a:gridCol>
                <a:gridCol w="271322">
                  <a:extLst>
                    <a:ext uri="{9D8B030D-6E8A-4147-A177-3AD203B41FA5}">
                      <a16:colId xmlns:a16="http://schemas.microsoft.com/office/drawing/2014/main" val="3421816374"/>
                    </a:ext>
                  </a:extLst>
                </a:gridCol>
                <a:gridCol w="271322">
                  <a:extLst>
                    <a:ext uri="{9D8B030D-6E8A-4147-A177-3AD203B41FA5}">
                      <a16:colId xmlns:a16="http://schemas.microsoft.com/office/drawing/2014/main" val="1018738392"/>
                    </a:ext>
                  </a:extLst>
                </a:gridCol>
                <a:gridCol w="3060508">
                  <a:extLst>
                    <a:ext uri="{9D8B030D-6E8A-4147-A177-3AD203B41FA5}">
                      <a16:colId xmlns:a16="http://schemas.microsoft.com/office/drawing/2014/main" val="352337713"/>
                    </a:ext>
                  </a:extLst>
                </a:gridCol>
                <a:gridCol w="727142">
                  <a:extLst>
                    <a:ext uri="{9D8B030D-6E8A-4147-A177-3AD203B41FA5}">
                      <a16:colId xmlns:a16="http://schemas.microsoft.com/office/drawing/2014/main" val="3855642001"/>
                    </a:ext>
                  </a:extLst>
                </a:gridCol>
                <a:gridCol w="727142">
                  <a:extLst>
                    <a:ext uri="{9D8B030D-6E8A-4147-A177-3AD203B41FA5}">
                      <a16:colId xmlns:a16="http://schemas.microsoft.com/office/drawing/2014/main" val="3362292572"/>
                    </a:ext>
                  </a:extLst>
                </a:gridCol>
                <a:gridCol w="727142">
                  <a:extLst>
                    <a:ext uri="{9D8B030D-6E8A-4147-A177-3AD203B41FA5}">
                      <a16:colId xmlns:a16="http://schemas.microsoft.com/office/drawing/2014/main" val="2953901743"/>
                    </a:ext>
                  </a:extLst>
                </a:gridCol>
                <a:gridCol w="727142">
                  <a:extLst>
                    <a:ext uri="{9D8B030D-6E8A-4147-A177-3AD203B41FA5}">
                      <a16:colId xmlns:a16="http://schemas.microsoft.com/office/drawing/2014/main" val="2173601385"/>
                    </a:ext>
                  </a:extLst>
                </a:gridCol>
                <a:gridCol w="662025">
                  <a:extLst>
                    <a:ext uri="{9D8B030D-6E8A-4147-A177-3AD203B41FA5}">
                      <a16:colId xmlns:a16="http://schemas.microsoft.com/office/drawing/2014/main" val="3267295411"/>
                    </a:ext>
                  </a:extLst>
                </a:gridCol>
                <a:gridCol w="651172">
                  <a:extLst>
                    <a:ext uri="{9D8B030D-6E8A-4147-A177-3AD203B41FA5}">
                      <a16:colId xmlns:a16="http://schemas.microsoft.com/office/drawing/2014/main" val="1946488526"/>
                    </a:ext>
                  </a:extLst>
                </a:gridCol>
              </a:tblGrid>
              <a:tr h="1302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8123626"/>
                  </a:ext>
                </a:extLst>
              </a:tr>
              <a:tr h="3898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61928"/>
                  </a:ext>
                </a:extLst>
              </a:tr>
              <a:tr h="1670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239.976.697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452.407.944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212.431.247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170.867.327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834246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239.975.697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447.851.776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207.876.079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166.311.838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75770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786.110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213.213.023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212.426.913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550.277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577292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786.110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786.110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550.277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608388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Ingreso Mínimo Garantizado Ley N° 21.218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212.426.913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212.426.913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654950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139.544.161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139.214.161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119.780.038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043225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Habilidades para la Vida - JUNAEB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1.049.079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524.540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998068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Salud Chile Solidario - Fondo Nacional de Salud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4.357.980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4.357.980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098939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Ayudas Técnicas - SENADIS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1.920.372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1.920.372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1.344.260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344867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Alimentación - JUNAEB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8.240.242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8.240.242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4.120.121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346199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20.476.390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20.476.390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20.476.392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545399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 - Subsecretaría de Educación Parvularia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2.499.165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2.499.165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1.249.582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708884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Salud Oral - JUNAEB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405.383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405.383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202.692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795413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 - Subsecretaría del Trabajo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4.170.420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4.170.420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4.170.410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891688"/>
                  </a:ext>
                </a:extLst>
              </a:tr>
              <a:tr h="254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Educacional Pro-Retención, Ley N° 19.873 - M. de Educación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16.568.151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16.568.151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16.568.151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059088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Media - JUNAEB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1.125.979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1.125.979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562.990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556479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20.595 - SENCE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78.731.000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78.401.000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70.560.900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649952"/>
                  </a:ext>
                </a:extLst>
              </a:tr>
              <a:tr h="135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99.645.426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95.424.592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-4.220.834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45.981.523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539619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Ley N° 20.595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39.929.100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38.397.596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-1.531.504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27.381.785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385350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Chile Solidario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14.253.727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14.253.727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1.802.508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521463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Identificación Chile Solidario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261.516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-130.758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025921"/>
                  </a:ext>
                </a:extLst>
              </a:tr>
              <a:tr h="130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Bonos Art. 2° Transitorio, Ley N° 19.949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20.007.000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19.755.700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-251.300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14.004.900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46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5535</TotalTime>
  <Words>5787</Words>
  <Application>Microsoft Office PowerPoint</Application>
  <PresentationFormat>Presentación en pantalla (4:3)</PresentationFormat>
  <Paragraphs>3325</Paragraphs>
  <Slides>20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3" baseType="lpstr">
      <vt:lpstr>Arial</vt:lpstr>
      <vt:lpstr>Calibri</vt:lpstr>
      <vt:lpstr>2_Tema de Office</vt:lpstr>
      <vt:lpstr>EJECUCIÓN ACUMULADA DE GASTOS PRESUPUESTARIOS AL MES DE SEPTIEMBRE DE 2020 PARTIDA 21:  MINISTERIO DE DESARROLLO SOCIAL</vt:lpstr>
      <vt:lpstr>EJECUCIÓN ACUMULADA DE GASTOS A SEPTIEMBRE DE 2020  PARTIDA 21 MINISTERIO DE DESARROLLO SOCIAL</vt:lpstr>
      <vt:lpstr>Presentación de PowerPoint</vt:lpstr>
      <vt:lpstr>Presentación de PowerPoint</vt:lpstr>
      <vt:lpstr>EJECUCIÓN ACUMULADA DE GASTOS A SEPTIEMBRE DE 2020  PARTIDA 21 MINISTERIO DE DESARROLLO SOCIAL</vt:lpstr>
      <vt:lpstr>EJECUCIÓN ACUMULADA DE GASTOS A SEPTIEMBRE DE 2020  PARTIDA 2I RESUMEN POR CAPÍTULOS</vt:lpstr>
      <vt:lpstr>EJECUCIÓN ACUMULADA DE GASTOS A SEPTIEMBRE DE 2020  PARTIDA 21. CAPÍTULO 01. PROGRAMA 01:  SUBSECRETARÍA DE SERVICIOS SOCIALES</vt:lpstr>
      <vt:lpstr>EJECUCIÓN ACUMULADA DE GASTOS A SEPTIEMBRE DE 2020  PARTIDA 21. CAPÍTULO 01. PROGRAMA 01:  SUBSECRETARÍA DE SERVICIOS SOCIALES</vt:lpstr>
      <vt:lpstr>EJECUCIÓN ACUMULADA DE GASTOS A SEPTIEMBRE DE 2020  PARTIDA 21. CAPÍTULO 01. PROGRAMA 05:  INGRESO ÉTICO FAMILIAR Y SISTEMA CHILE SOLIDARIO</vt:lpstr>
      <vt:lpstr>EJECUCIÓN ACUMULADA DE GASTOS A SEPTIEMBRE DE 2020  PARTIDA 21. CAPÍTULO 01. PROGRAMA 05:  INGRESO ÉTICO FAMILIAR Y SISTEMA CHILE SOLIDARIO</vt:lpstr>
      <vt:lpstr>EJECUCIÓN ACUMULADA DE GASTOS A SEPTIEMBRE DE 2020  PARTIDA 21. CAPÍTULO 02. PROGRAMA 01:  FONDO DE SOLIDARIDAD E INVERSIÓN SOCIAL</vt:lpstr>
      <vt:lpstr>EJECUCIÓN ACUMULADA DE GASTOS A SEPTIEMBRE DE 2020  PARTIDA 21. CAPÍTULO 05. PROGRAMA 01:  INSTITUTO NACIONAL DE LA JUVENTUD</vt:lpstr>
      <vt:lpstr>EJECUCIÓN ACUMULADA DE GASTOS A SEPTIEMBRE DE 2020  PARTIDA 21. CAPÍTULO 06. PROGRAMA 01:  CORPORACIÓN NACIONAL DE DESARROLLO INDÍGENA</vt:lpstr>
      <vt:lpstr>EJECUCIÓN ACUMULADA DE GASTOS A SEPTIEMBRE DE 2020  PARTIDA 21. CAPÍTULO 06. PROGRAMA 01:  CORPORACIÓN NACIONAL DE DESARROLLO INDÍGENA</vt:lpstr>
      <vt:lpstr>EJECUCIÓN ACUMULADA DE GASTOS A SEPTIEMBRE DE 2020  PARTIDA 21. CAPÍTULO 07. PROGRAMA 01:  SERVICIO NACIONAL DE LA DISCAPACIDAD</vt:lpstr>
      <vt:lpstr>EJECUCIÓN ACUMULADA DE GASTOS A SEPTIEMBRE DE 2020  PARTIDA 21. CAPÍTULO 08. PROGRAMA 01:  SERVICIO NACIONAL DEL ADULTO SEPTIEMBRER</vt:lpstr>
      <vt:lpstr>EJECUCIÓN ACUMULADA DE GASTOS A SEPTIEMBRE DE 2020  PARTIDA 21. CAPÍTULO 08. PROGRAMA 01:  SERVICIO NACIONAL DEL ADULTO SEPTIEMBRER</vt:lpstr>
      <vt:lpstr>EJECUCIÓN ACUMULADA DE GASTOS A SEPTIEMBRE DE 2020  PARTIDA 21. CAPÍTULO 09. PROGRAMA 01:  SUBSECRETARÍA DE EVALUACIÓN SOCIAL</vt:lpstr>
      <vt:lpstr>EJECUCIÓN ACUMULADA DE GASTOS A SEPTIEMBRE DE 2020  PARTIDA 21. CAPÍTULO 10. PROGRAMA 01:  SUBSECRETARÍA DE LA NIÑEZ</vt:lpstr>
      <vt:lpstr>EJECUCIÓN ACUMULADA DE GASTOS A SEPTIEMBRE DE 2020  PARTIDA 21. CAPÍTULO 10. PROGRAMA 02:  SISTEMA DE PROTECCIÓN INTEGRAL A LA INFANCIA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331</cp:revision>
  <cp:lastPrinted>2019-10-14T14:51:48Z</cp:lastPrinted>
  <dcterms:created xsi:type="dcterms:W3CDTF">2016-06-23T13:38:47Z</dcterms:created>
  <dcterms:modified xsi:type="dcterms:W3CDTF">2020-12-21T15:09:34Z</dcterms:modified>
</cp:coreProperties>
</file>