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8-4278-9C0F-1BB10C98E4A9}"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48-4278-9C0F-1BB10C98E4A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1227376"/>
        <c:axId val="397719696"/>
        <c:axId val="0"/>
      </c:bar3DChart>
      <c:catAx>
        <c:axId val="30122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7719696"/>
        <c:crosses val="autoZero"/>
        <c:auto val="1"/>
        <c:lblAlgn val="ctr"/>
        <c:lblOffset val="100"/>
        <c:noMultiLvlLbl val="0"/>
      </c:catAx>
      <c:valAx>
        <c:axId val="39771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1227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20'!$D$35:$O$35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E-445B-8FBB-7F45D8767B92}"/>
            </c:ext>
          </c:extLst>
        </c:ser>
        <c:ser>
          <c:idx val="1"/>
          <c:order val="1"/>
          <c:tx>
            <c:strRef>
              <c:f>'Partida 20'!$C$36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CE-445B-8FBB-7F45D8767B92}"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CE-445B-8FBB-7F45D8767B92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CE-445B-8FBB-7F45D8767B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20'!$D$36:$O$36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CE-445B-8FBB-7F45D8767B92}"/>
            </c:ext>
          </c:extLst>
        </c:ser>
        <c:ser>
          <c:idx val="2"/>
          <c:order val="2"/>
          <c:tx>
            <c:strRef>
              <c:f>'Partida 20'!$C$37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CE-445B-8FBB-7F45D8767B92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CE-445B-8FBB-7F45D8767B92}"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CE-445B-8FBB-7F45D8767B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20'!$D$37:$L$37</c:f>
              <c:numCache>
                <c:formatCode>0.0%</c:formatCode>
                <c:ptCount val="9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CE-445B-8FBB-7F45D8767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339520208"/>
        <c:axId val="339520600"/>
      </c:barChart>
      <c:catAx>
        <c:axId val="33952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9520600"/>
        <c:crosses val="autoZero"/>
        <c:auto val="0"/>
        <c:lblAlgn val="ctr"/>
        <c:lblOffset val="100"/>
        <c:noMultiLvlLbl val="0"/>
      </c:catAx>
      <c:valAx>
        <c:axId val="3395206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95202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20'!$D$31:$O$31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01-4E43-A10F-207D6EB6D1A7}"/>
            </c:ext>
          </c:extLst>
        </c:ser>
        <c:ser>
          <c:idx val="1"/>
          <c:order val="1"/>
          <c:tx>
            <c:strRef>
              <c:f>'Partida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01-4E43-A10F-207D6EB6D1A7}"/>
            </c:ext>
          </c:extLst>
        </c:ser>
        <c:ser>
          <c:idx val="2"/>
          <c:order val="2"/>
          <c:tx>
            <c:strRef>
              <c:f>'Partida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801-4E43-A10F-207D6EB6D1A7}"/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1-4E43-A10F-207D6EB6D1A7}"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01-4E43-A10F-207D6EB6D1A7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1-4E43-A10F-207D6EB6D1A7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1-4E43-A10F-207D6EB6D1A7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1-4E43-A10F-207D6EB6D1A7}"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1-4E43-A10F-207D6EB6D1A7}"/>
                </c:ext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01-4E43-A10F-207D6EB6D1A7}"/>
                </c:ext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01-4E43-A10F-207D6EB6D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20'!$D$33:$L$33</c:f>
              <c:numCache>
                <c:formatCode>0.0%</c:formatCode>
                <c:ptCount val="9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801-4E43-A10F-207D6EB6D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523736"/>
        <c:axId val="339523344"/>
      </c:lineChart>
      <c:catAx>
        <c:axId val="33952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9523344"/>
        <c:crosses val="autoZero"/>
        <c:auto val="1"/>
        <c:lblAlgn val="ctr"/>
        <c:lblOffset val="100"/>
        <c:tickLblSkip val="1"/>
        <c:noMultiLvlLbl val="0"/>
      </c:catAx>
      <c:valAx>
        <c:axId val="3395233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95237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399812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625728"/>
              </p:ext>
            </p:extLst>
          </p:nvPr>
        </p:nvGraphicFramePr>
        <p:xfrm>
          <a:off x="419164" y="1916832"/>
          <a:ext cx="8113275" cy="304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40" y="6008320"/>
            <a:ext cx="7992888" cy="365125"/>
          </a:xfrm>
          <a:prstGeom prst="rect">
            <a:avLst/>
          </a:prstGeom>
        </p:spPr>
      </p:pic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858260"/>
              </p:ext>
            </p:extLst>
          </p:nvPr>
        </p:nvGraphicFramePr>
        <p:xfrm>
          <a:off x="455140" y="1844824"/>
          <a:ext cx="7992888" cy="3065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6" y="836712"/>
            <a:ext cx="7447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6" y="5080278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ECD943-8052-4BEF-9A5E-950247E74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90234"/>
              </p:ext>
            </p:extLst>
          </p:nvPr>
        </p:nvGraphicFramePr>
        <p:xfrm>
          <a:off x="827587" y="2095694"/>
          <a:ext cx="7447074" cy="2912693"/>
        </p:xfrm>
        <a:graphic>
          <a:graphicData uri="http://schemas.openxmlformats.org/drawingml/2006/table">
            <a:tbl>
              <a:tblPr/>
              <a:tblGrid>
                <a:gridCol w="800568">
                  <a:extLst>
                    <a:ext uri="{9D8B030D-6E8A-4147-A177-3AD203B41FA5}">
                      <a16:colId xmlns:a16="http://schemas.microsoft.com/office/drawing/2014/main" val="688177184"/>
                    </a:ext>
                  </a:extLst>
                </a:gridCol>
                <a:gridCol w="2715359">
                  <a:extLst>
                    <a:ext uri="{9D8B030D-6E8A-4147-A177-3AD203B41FA5}">
                      <a16:colId xmlns:a16="http://schemas.microsoft.com/office/drawing/2014/main" val="2257217395"/>
                    </a:ext>
                  </a:extLst>
                </a:gridCol>
                <a:gridCol w="800568">
                  <a:extLst>
                    <a:ext uri="{9D8B030D-6E8A-4147-A177-3AD203B41FA5}">
                      <a16:colId xmlns:a16="http://schemas.microsoft.com/office/drawing/2014/main" val="4066470709"/>
                    </a:ext>
                  </a:extLst>
                </a:gridCol>
                <a:gridCol w="800568">
                  <a:extLst>
                    <a:ext uri="{9D8B030D-6E8A-4147-A177-3AD203B41FA5}">
                      <a16:colId xmlns:a16="http://schemas.microsoft.com/office/drawing/2014/main" val="132108078"/>
                    </a:ext>
                  </a:extLst>
                </a:gridCol>
                <a:gridCol w="800568">
                  <a:extLst>
                    <a:ext uri="{9D8B030D-6E8A-4147-A177-3AD203B41FA5}">
                      <a16:colId xmlns:a16="http://schemas.microsoft.com/office/drawing/2014/main" val="1086685055"/>
                    </a:ext>
                  </a:extLst>
                </a:gridCol>
                <a:gridCol w="800568">
                  <a:extLst>
                    <a:ext uri="{9D8B030D-6E8A-4147-A177-3AD203B41FA5}">
                      <a16:colId xmlns:a16="http://schemas.microsoft.com/office/drawing/2014/main" val="3323303741"/>
                    </a:ext>
                  </a:extLst>
                </a:gridCol>
                <a:gridCol w="728875">
                  <a:extLst>
                    <a:ext uri="{9D8B030D-6E8A-4147-A177-3AD203B41FA5}">
                      <a16:colId xmlns:a16="http://schemas.microsoft.com/office/drawing/2014/main" val="1449965569"/>
                    </a:ext>
                  </a:extLst>
                </a:gridCol>
              </a:tblGrid>
              <a:tr h="1758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617299"/>
                  </a:ext>
                </a:extLst>
              </a:tr>
              <a:tr h="53857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645009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39.908.676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7.904.908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600802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14.116.725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11.563.523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167604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478655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04148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12.727.245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654099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83150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62013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679459"/>
                  </a:ext>
                </a:extLst>
              </a:tr>
              <a:tr h="21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7.106.236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6.825.825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33895"/>
                  </a:ext>
                </a:extLst>
              </a:tr>
              <a:tr h="208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162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633" y="3989913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0633" y="2086834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77609E-1389-4551-916C-B315E907A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65850"/>
              </p:ext>
            </p:extLst>
          </p:nvPr>
        </p:nvGraphicFramePr>
        <p:xfrm>
          <a:off x="758608" y="2505962"/>
          <a:ext cx="7528370" cy="1432296"/>
        </p:xfrm>
        <a:graphic>
          <a:graphicData uri="http://schemas.openxmlformats.org/drawingml/2006/table">
            <a:tbl>
              <a:tblPr/>
              <a:tblGrid>
                <a:gridCol w="846310">
                  <a:extLst>
                    <a:ext uri="{9D8B030D-6E8A-4147-A177-3AD203B41FA5}">
                      <a16:colId xmlns:a16="http://schemas.microsoft.com/office/drawing/2014/main" val="2719124506"/>
                    </a:ext>
                  </a:extLst>
                </a:gridCol>
                <a:gridCol w="312630">
                  <a:extLst>
                    <a:ext uri="{9D8B030D-6E8A-4147-A177-3AD203B41FA5}">
                      <a16:colId xmlns:a16="http://schemas.microsoft.com/office/drawing/2014/main" val="1002913924"/>
                    </a:ext>
                  </a:extLst>
                </a:gridCol>
                <a:gridCol w="2226300">
                  <a:extLst>
                    <a:ext uri="{9D8B030D-6E8A-4147-A177-3AD203B41FA5}">
                      <a16:colId xmlns:a16="http://schemas.microsoft.com/office/drawing/2014/main" val="2179656173"/>
                    </a:ext>
                  </a:extLst>
                </a:gridCol>
                <a:gridCol w="846310">
                  <a:extLst>
                    <a:ext uri="{9D8B030D-6E8A-4147-A177-3AD203B41FA5}">
                      <a16:colId xmlns:a16="http://schemas.microsoft.com/office/drawing/2014/main" val="1542399916"/>
                    </a:ext>
                  </a:extLst>
                </a:gridCol>
                <a:gridCol w="846310">
                  <a:extLst>
                    <a:ext uri="{9D8B030D-6E8A-4147-A177-3AD203B41FA5}">
                      <a16:colId xmlns:a16="http://schemas.microsoft.com/office/drawing/2014/main" val="2926900973"/>
                    </a:ext>
                  </a:extLst>
                </a:gridCol>
                <a:gridCol w="846310">
                  <a:extLst>
                    <a:ext uri="{9D8B030D-6E8A-4147-A177-3AD203B41FA5}">
                      <a16:colId xmlns:a16="http://schemas.microsoft.com/office/drawing/2014/main" val="4244677387"/>
                    </a:ext>
                  </a:extLst>
                </a:gridCol>
                <a:gridCol w="846310">
                  <a:extLst>
                    <a:ext uri="{9D8B030D-6E8A-4147-A177-3AD203B41FA5}">
                      <a16:colId xmlns:a16="http://schemas.microsoft.com/office/drawing/2014/main" val="2100873621"/>
                    </a:ext>
                  </a:extLst>
                </a:gridCol>
                <a:gridCol w="757890">
                  <a:extLst>
                    <a:ext uri="{9D8B030D-6E8A-4147-A177-3AD203B41FA5}">
                      <a16:colId xmlns:a16="http://schemas.microsoft.com/office/drawing/2014/main" val="4106197497"/>
                    </a:ext>
                  </a:extLst>
                </a:gridCol>
              </a:tblGrid>
              <a:tr h="21619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24039"/>
                  </a:ext>
                </a:extLst>
              </a:tr>
              <a:tr h="66209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252746"/>
                  </a:ext>
                </a:extLst>
              </a:tr>
              <a:tr h="28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23.608.715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18.999.437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38548"/>
                  </a:ext>
                </a:extLst>
              </a:tr>
              <a:tr h="270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16.299.961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6.615.442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00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2538" y="732403"/>
            <a:ext cx="792343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50781" y="1322551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C01B92-66ED-495D-80C1-D232D6794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777041"/>
              </p:ext>
            </p:extLst>
          </p:nvPr>
        </p:nvGraphicFramePr>
        <p:xfrm>
          <a:off x="620711" y="1645319"/>
          <a:ext cx="7956599" cy="4713380"/>
        </p:xfrm>
        <a:graphic>
          <a:graphicData uri="http://schemas.openxmlformats.org/drawingml/2006/table">
            <a:tbl>
              <a:tblPr/>
              <a:tblGrid>
                <a:gridCol w="725542">
                  <a:extLst>
                    <a:ext uri="{9D8B030D-6E8A-4147-A177-3AD203B41FA5}">
                      <a16:colId xmlns:a16="http://schemas.microsoft.com/office/drawing/2014/main" val="3733232218"/>
                    </a:ext>
                  </a:extLst>
                </a:gridCol>
                <a:gridCol w="268017">
                  <a:extLst>
                    <a:ext uri="{9D8B030D-6E8A-4147-A177-3AD203B41FA5}">
                      <a16:colId xmlns:a16="http://schemas.microsoft.com/office/drawing/2014/main" val="3562653920"/>
                    </a:ext>
                  </a:extLst>
                </a:gridCol>
                <a:gridCol w="268017">
                  <a:extLst>
                    <a:ext uri="{9D8B030D-6E8A-4147-A177-3AD203B41FA5}">
                      <a16:colId xmlns:a16="http://schemas.microsoft.com/office/drawing/2014/main" val="3944144641"/>
                    </a:ext>
                  </a:extLst>
                </a:gridCol>
                <a:gridCol w="3143115">
                  <a:extLst>
                    <a:ext uri="{9D8B030D-6E8A-4147-A177-3AD203B41FA5}">
                      <a16:colId xmlns:a16="http://schemas.microsoft.com/office/drawing/2014/main" val="2836265951"/>
                    </a:ext>
                  </a:extLst>
                </a:gridCol>
                <a:gridCol w="725542">
                  <a:extLst>
                    <a:ext uri="{9D8B030D-6E8A-4147-A177-3AD203B41FA5}">
                      <a16:colId xmlns:a16="http://schemas.microsoft.com/office/drawing/2014/main" val="2592001795"/>
                    </a:ext>
                  </a:extLst>
                </a:gridCol>
                <a:gridCol w="725542">
                  <a:extLst>
                    <a:ext uri="{9D8B030D-6E8A-4147-A177-3AD203B41FA5}">
                      <a16:colId xmlns:a16="http://schemas.microsoft.com/office/drawing/2014/main" val="1620176633"/>
                    </a:ext>
                  </a:extLst>
                </a:gridCol>
                <a:gridCol w="725542">
                  <a:extLst>
                    <a:ext uri="{9D8B030D-6E8A-4147-A177-3AD203B41FA5}">
                      <a16:colId xmlns:a16="http://schemas.microsoft.com/office/drawing/2014/main" val="2182444653"/>
                    </a:ext>
                  </a:extLst>
                </a:gridCol>
                <a:gridCol w="725542">
                  <a:extLst>
                    <a:ext uri="{9D8B030D-6E8A-4147-A177-3AD203B41FA5}">
                      <a16:colId xmlns:a16="http://schemas.microsoft.com/office/drawing/2014/main" val="739789946"/>
                    </a:ext>
                  </a:extLst>
                </a:gridCol>
                <a:gridCol w="649740">
                  <a:extLst>
                    <a:ext uri="{9D8B030D-6E8A-4147-A177-3AD203B41FA5}">
                      <a16:colId xmlns:a16="http://schemas.microsoft.com/office/drawing/2014/main" val="3783724176"/>
                    </a:ext>
                  </a:extLst>
                </a:gridCol>
              </a:tblGrid>
              <a:tr h="1434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11" marR="8611" marT="8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1" marR="8611" marT="8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85004"/>
                  </a:ext>
                </a:extLst>
              </a:tr>
              <a:tr h="4394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394011"/>
                  </a:ext>
                </a:extLst>
              </a:tr>
              <a:tr h="1883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23.608.715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1.289.466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18.999.437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437870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10.657.974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463.201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9.081.584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964620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4.892.885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1.045.000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3.451.819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34574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106690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739167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5.886.222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016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5.886.222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489100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1.447.643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103.366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838.437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927420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754.746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9926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692.629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203039"/>
                  </a:ext>
                </a:extLst>
              </a:tr>
              <a:tr h="26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2.068.426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555660"/>
                  </a:ext>
                </a:extLst>
              </a:tr>
              <a:tr h="26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1.268.760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285554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132.264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392855"/>
                  </a:ext>
                </a:extLst>
              </a:tr>
              <a:tr h="242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130.960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65962"/>
                  </a:ext>
                </a:extLst>
              </a:tr>
              <a:tr h="242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679.370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36852"/>
                  </a:ext>
                </a:extLst>
              </a:tr>
              <a:tr h="19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248.002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804127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217591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276511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11976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193.933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202246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380.803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288.497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01039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29149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26295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69252"/>
                  </a:ext>
                </a:extLst>
              </a:tr>
              <a:tr h="143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55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1" y="764704"/>
            <a:ext cx="82295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98098"/>
              </p:ext>
            </p:extLst>
          </p:nvPr>
        </p:nvGraphicFramePr>
        <p:xfrm>
          <a:off x="457201" y="2038206"/>
          <a:ext cx="8229598" cy="3635732"/>
        </p:xfrm>
        <a:graphic>
          <a:graphicData uri="http://schemas.openxmlformats.org/drawingml/2006/table">
            <a:tbl>
              <a:tblPr/>
              <a:tblGrid>
                <a:gridCol w="77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2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47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49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16.299.961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6.615.442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14.727.789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3.458.751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2.481.939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517.117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-90.476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305.284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5.046.890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5.046.890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4.694.701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4.655.215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391.675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77.792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4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1055</Words>
  <Application>Microsoft Office PowerPoint</Application>
  <PresentationFormat>Presentación en pantalla (4:3)</PresentationFormat>
  <Paragraphs>542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EJECUCIÓN ACUMULADA DE GASTOS PRESUPUESTARIOS AL MES DE SEPTIEMBRE DE 2020 PARTIDA 20: MINISTERIO SECRETARÍA GENERAL DE GOBIERNO</vt:lpstr>
      <vt:lpstr>EJECUCIÓN ACUMULADA DE GASTOS A SEPTIEMBRE DE 2020  PARTIDA 20 MINISTERIO SECRETARÍA GENERAL DE GOBIERNO</vt:lpstr>
      <vt:lpstr>EJECUCIÓN ACUMULADA DE GASTOS A SEPTIEMBRE DE 2020  PARTIDA 20 MINISTERIO SECRETARÍA GENERAL DE GOBIERNO</vt:lpstr>
      <vt:lpstr>COMPORTAMIENTO DE LA EJECUCIÓN MENSUAL DE GASTOS A SEPTIEMBRE DE 2020  PARTIDA 20 MINISTERIO SECRETARÍA GENERAL DE GOBIERNO</vt:lpstr>
      <vt:lpstr>EJECUCIÓN ACUMULADA  DE GASTOS A SEPTIEMBRE DE 2020  PARTIDA 20 MINISTERIO SECRETARÍA GENERAL DE GOBIERNO</vt:lpstr>
      <vt:lpstr>EJECUCIÓN ACUMULADA DE GASTOS A SEPTIEMBRE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Presupuesto</cp:lastModifiedBy>
  <cp:revision>15</cp:revision>
  <dcterms:created xsi:type="dcterms:W3CDTF">2019-11-13T19:00:32Z</dcterms:created>
  <dcterms:modified xsi:type="dcterms:W3CDTF">2020-12-23T15:28:47Z</dcterms:modified>
</cp:coreProperties>
</file>