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0424337611032539E-2"/>
          <c:y val="0.20715551562232029"/>
          <c:w val="0.93207458061052373"/>
          <c:h val="0.44363166767878009"/>
        </c:manualLayout>
      </c:layout>
      <c:pie3DChart>
        <c:varyColors val="1"/>
        <c:ser>
          <c:idx val="0"/>
          <c:order val="0"/>
          <c:tx>
            <c:strRef>
              <c:f>'[19.xlsx]Partida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3815-4256-BD0B-909E0FAC564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EDB-4CF6-A49D-552E4B51F1DD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E2-4957-BB7B-B195013DFACA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5E2-4957-BB7B-B195013DFACA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815-4256-BD0B-909E0FAC564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'[19.xlsx]Partida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'[19.xlsx]Partida 19'!$D$62:$D$67</c:f>
              <c:numCache>
                <c:formatCode>#,##0</c:formatCode>
                <c:ptCount val="6"/>
                <c:pt idx="0">
                  <c:v>44024807</c:v>
                </c:pt>
                <c:pt idx="1">
                  <c:v>799348553</c:v>
                </c:pt>
                <c:pt idx="2">
                  <c:v>69825831</c:v>
                </c:pt>
                <c:pt idx="3">
                  <c:v>17691318</c:v>
                </c:pt>
                <c:pt idx="4">
                  <c:v>169745807</c:v>
                </c:pt>
                <c:pt idx="5">
                  <c:v>74831675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66863444514795012"/>
          <c:w val="0.38497878390201218"/>
          <c:h val="0.313492675571106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0362613576139912"/>
          <c:y val="5.29707370248190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'[19.xlsx]Partida 19'!$L$61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831373364169026E-17"/>
                  <c:y val="1.11431166670955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E3-4281-8072-0AC7E04C0901}"/>
                </c:ext>
              </c:extLst>
            </c:dLbl>
            <c:dLbl>
              <c:idx val="1"/>
              <c:layout>
                <c:manualLayout>
                  <c:x val="0"/>
                  <c:y val="1.8096614194223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E3-4281-8072-0AC7E04C09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'[19.xlsx]Partida 19'!$K$62:$K$64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'[19.xlsx]Partida 19'!$L$62:$L$64</c:f>
              <c:numCache>
                <c:formatCode>#,##0</c:formatCode>
                <c:ptCount val="3"/>
                <c:pt idx="0">
                  <c:v>16322177</c:v>
                </c:pt>
                <c:pt idx="1">
                  <c:v>65964847</c:v>
                </c:pt>
                <c:pt idx="2">
                  <c:v>1206138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003400"/>
        <c:axId val="203008496"/>
      </c:barChart>
      <c:catAx>
        <c:axId val="203003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008496"/>
        <c:crosses val="autoZero"/>
        <c:auto val="1"/>
        <c:lblAlgn val="ctr"/>
        <c:lblOffset val="100"/>
        <c:noMultiLvlLbl val="0"/>
      </c:catAx>
      <c:valAx>
        <c:axId val="20300849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003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19'!$C$29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19'!$D$29:$O$29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7.3526678671776369E-2</c:v>
                </c:pt>
                <c:pt idx="2">
                  <c:v>8.9129304540418466E-2</c:v>
                </c:pt>
                <c:pt idx="3">
                  <c:v>9.0435502202660209E-2</c:v>
                </c:pt>
                <c:pt idx="4">
                  <c:v>6.7398394467530362E-2</c:v>
                </c:pt>
                <c:pt idx="5">
                  <c:v>8.0597572168019993E-2</c:v>
                </c:pt>
                <c:pt idx="6">
                  <c:v>6.9898710879534795E-2</c:v>
                </c:pt>
                <c:pt idx="7">
                  <c:v>6.7226411271847697E-2</c:v>
                </c:pt>
                <c:pt idx="8">
                  <c:v>0.12209019736443479</c:v>
                </c:pt>
                <c:pt idx="9">
                  <c:v>6.7952295897146159E-2</c:v>
                </c:pt>
                <c:pt idx="10">
                  <c:v>7.0517792721152578E-2</c:v>
                </c:pt>
                <c:pt idx="11">
                  <c:v>0.17440913071448971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21-4CDD-A8A1-F28D3E9A19AA}"/>
            </c:ext>
          </c:extLst>
        </c:ser>
        <c:ser>
          <c:idx val="2"/>
          <c:order val="1"/>
          <c:tx>
            <c:strRef>
              <c:f>'Partida 19'!$C$30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19'!$D$30:$O$30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21-4CDD-A8A1-F28D3E9A19AA}"/>
            </c:ext>
          </c:extLst>
        </c:ser>
        <c:ser>
          <c:idx val="1"/>
          <c:order val="2"/>
          <c:tx>
            <c:strRef>
              <c:f>'Partida 19'!$C$31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19'!$D$31:$L$31</c:f>
              <c:numCache>
                <c:formatCode>0.0%</c:formatCode>
                <c:ptCount val="9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6.8598757659651358E-2</c:v>
                </c:pt>
                <c:pt idx="4">
                  <c:v>5.5291306418133651E-2</c:v>
                </c:pt>
                <c:pt idx="5">
                  <c:v>7.8756493497298991E-2</c:v>
                </c:pt>
                <c:pt idx="6">
                  <c:v>6.609617437318635E-2</c:v>
                </c:pt>
                <c:pt idx="7">
                  <c:v>7.1070941731502718E-2</c:v>
                </c:pt>
                <c:pt idx="8">
                  <c:v>8.6233512288964559E-2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21-4CDD-A8A1-F28D3E9A19A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7632272"/>
        <c:axId val="327633056"/>
      </c:barChart>
      <c:catAx>
        <c:axId val="32763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7633056"/>
        <c:crosses val="autoZero"/>
        <c:auto val="1"/>
        <c:lblAlgn val="ctr"/>
        <c:lblOffset val="100"/>
        <c:noMultiLvlLbl val="0"/>
      </c:catAx>
      <c:valAx>
        <c:axId val="32763305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763227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2018 - 2019 -2020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19'!$C$22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19'!$D$22:$O$22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7.8766578492643485E-2</c:v>
                </c:pt>
                <c:pt idx="2">
                  <c:v>0.16664578429208379</c:v>
                </c:pt>
                <c:pt idx="3">
                  <c:v>0.2553096266554668</c:v>
                </c:pt>
                <c:pt idx="4">
                  <c:v>0.32270802112299718</c:v>
                </c:pt>
                <c:pt idx="5">
                  <c:v>0.4032925677354911</c:v>
                </c:pt>
                <c:pt idx="6">
                  <c:v>0.47633264064743197</c:v>
                </c:pt>
                <c:pt idx="7">
                  <c:v>0.54354023013170716</c:v>
                </c:pt>
                <c:pt idx="8">
                  <c:v>0.66563042749614199</c:v>
                </c:pt>
                <c:pt idx="9">
                  <c:v>0.73356882516130451</c:v>
                </c:pt>
                <c:pt idx="10">
                  <c:v>0.8039101248323075</c:v>
                </c:pt>
                <c:pt idx="11">
                  <c:v>0.98995159049860704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CE-406B-8BA4-52C9AB7E3376}"/>
            </c:ext>
          </c:extLst>
        </c:ser>
        <c:ser>
          <c:idx val="0"/>
          <c:order val="1"/>
          <c:tx>
            <c:strRef>
              <c:f>'Partida 19'!$C$23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19'!$D$23:$O$23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CE-406B-8BA4-52C9AB7E3376}"/>
            </c:ext>
          </c:extLst>
        </c:ser>
        <c:ser>
          <c:idx val="1"/>
          <c:order val="2"/>
          <c:tx>
            <c:strRef>
              <c:f>'Partida 19'!$C$24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5306334371754955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5CE-406B-8BA4-52C9AB7E3376}"/>
                </c:ext>
              </c:extLst>
            </c:dLbl>
            <c:dLbl>
              <c:idx val="1"/>
              <c:layout>
                <c:manualLayout>
                  <c:x val="-4.984423676012463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CE-406B-8BA4-52C9AB7E3376}"/>
                </c:ext>
              </c:extLst>
            </c:dLbl>
            <c:dLbl>
              <c:idx val="2"/>
              <c:layout>
                <c:manualLayout>
                  <c:x val="-4.9844236760124609E-2"/>
                  <c:y val="-5.2493423855326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5CE-406B-8BA4-52C9AB7E3376}"/>
                </c:ext>
              </c:extLst>
            </c:dLbl>
            <c:dLbl>
              <c:idx val="3"/>
              <c:layout>
                <c:manualLayout>
                  <c:x val="-4.9844236760124651E-2"/>
                  <c:y val="-5.2493423855326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CE-406B-8BA4-52C9AB7E3376}"/>
                </c:ext>
              </c:extLst>
            </c:dLbl>
            <c:dLbl>
              <c:idx val="4"/>
              <c:layout>
                <c:manualLayout>
                  <c:x val="-5.5843181153244374E-2"/>
                  <c:y val="-5.3880039657293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CE-406B-8BA4-52C9AB7E3376}"/>
                </c:ext>
              </c:extLst>
            </c:dLbl>
            <c:dLbl>
              <c:idx val="5"/>
              <c:layout>
                <c:manualLayout>
                  <c:x val="-5.3850296176628974E-2"/>
                  <c:y val="-3.7735836598215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CE-406B-8BA4-52C9AB7E3376}"/>
                </c:ext>
              </c:extLst>
            </c:dLbl>
            <c:dLbl>
              <c:idx val="6"/>
              <c:layout>
                <c:manualLayout>
                  <c:x val="-6.2466343564889608E-2"/>
                  <c:y val="-2.5157224398810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5CE-406B-8BA4-52C9AB7E3376}"/>
                </c:ext>
              </c:extLst>
            </c:dLbl>
            <c:dLbl>
              <c:idx val="7"/>
              <c:layout>
                <c:manualLayout>
                  <c:x val="-6.0312331717824449E-2"/>
                  <c:y val="-2.5157224398810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5CE-406B-8BA4-52C9AB7E3376}"/>
                </c:ext>
              </c:extLst>
            </c:dLbl>
            <c:dLbl>
              <c:idx val="8"/>
              <c:layout>
                <c:manualLayout>
                  <c:x val="-5.6004308023694209E-2"/>
                  <c:y val="-8.38574146627000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5CE-406B-8BA4-52C9AB7E33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19'!$D$24:$L$24</c:f>
              <c:numCache>
                <c:formatCode>0.0%</c:formatCode>
                <c:ptCount val="9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0.28840251901706021</c:v>
                </c:pt>
                <c:pt idx="4">
                  <c:v>0.34776823875517016</c:v>
                </c:pt>
                <c:pt idx="5">
                  <c:v>0.42658194103928476</c:v>
                </c:pt>
                <c:pt idx="6">
                  <c:v>0.49267811541247108</c:v>
                </c:pt>
                <c:pt idx="7">
                  <c:v>0.56374905714397383</c:v>
                </c:pt>
                <c:pt idx="8">
                  <c:v>0.64931788005747837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05CE-406B-8BA4-52C9AB7E33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7632664"/>
        <c:axId val="327627960"/>
      </c:lineChart>
      <c:catAx>
        <c:axId val="327632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7627960"/>
        <c:crosses val="autoZero"/>
        <c:auto val="1"/>
        <c:lblAlgn val="ctr"/>
        <c:lblOffset val="100"/>
        <c:noMultiLvlLbl val="0"/>
      </c:catAx>
      <c:valAx>
        <c:axId val="3276279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76326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19: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5069" y="55172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5069" y="755224"/>
            <a:ext cx="82117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76406"/>
              </p:ext>
            </p:extLst>
          </p:nvPr>
        </p:nvGraphicFramePr>
        <p:xfrm>
          <a:off x="475067" y="2050872"/>
          <a:ext cx="8211734" cy="3250331"/>
        </p:xfrm>
        <a:graphic>
          <a:graphicData uri="http://schemas.openxmlformats.org/drawingml/2006/table">
            <a:tbl>
              <a:tblPr/>
              <a:tblGrid>
                <a:gridCol w="822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7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62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8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3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11.382.256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-3.597.409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4.213.735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2.978.900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2.983.053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2.166.045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783.730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290.713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-37.231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7.691.609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1.745.576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7.691.609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1.745.576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8014" y="779057"/>
            <a:ext cx="80959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58014" y="5242372"/>
            <a:ext cx="8095928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2871000-8146-4A19-8727-A23E0DA37C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00699"/>
              </p:ext>
            </p:extLst>
          </p:nvPr>
        </p:nvGraphicFramePr>
        <p:xfrm>
          <a:off x="590872" y="2006554"/>
          <a:ext cx="8063070" cy="3235818"/>
        </p:xfrm>
        <a:graphic>
          <a:graphicData uri="http://schemas.openxmlformats.org/drawingml/2006/table">
            <a:tbl>
              <a:tblPr/>
              <a:tblGrid>
                <a:gridCol w="807814">
                  <a:extLst>
                    <a:ext uri="{9D8B030D-6E8A-4147-A177-3AD203B41FA5}">
                      <a16:colId xmlns:a16="http://schemas.microsoft.com/office/drawing/2014/main" val="2077286705"/>
                    </a:ext>
                  </a:extLst>
                </a:gridCol>
                <a:gridCol w="298409">
                  <a:extLst>
                    <a:ext uri="{9D8B030D-6E8A-4147-A177-3AD203B41FA5}">
                      <a16:colId xmlns:a16="http://schemas.microsoft.com/office/drawing/2014/main" val="2129129959"/>
                    </a:ext>
                  </a:extLst>
                </a:gridCol>
                <a:gridCol w="298409">
                  <a:extLst>
                    <a:ext uri="{9D8B030D-6E8A-4147-A177-3AD203B41FA5}">
                      <a16:colId xmlns:a16="http://schemas.microsoft.com/office/drawing/2014/main" val="2593112051"/>
                    </a:ext>
                  </a:extLst>
                </a:gridCol>
                <a:gridCol w="2703766">
                  <a:extLst>
                    <a:ext uri="{9D8B030D-6E8A-4147-A177-3AD203B41FA5}">
                      <a16:colId xmlns:a16="http://schemas.microsoft.com/office/drawing/2014/main" val="3799883753"/>
                    </a:ext>
                  </a:extLst>
                </a:gridCol>
                <a:gridCol w="807814">
                  <a:extLst>
                    <a:ext uri="{9D8B030D-6E8A-4147-A177-3AD203B41FA5}">
                      <a16:colId xmlns:a16="http://schemas.microsoft.com/office/drawing/2014/main" val="1076350147"/>
                    </a:ext>
                  </a:extLst>
                </a:gridCol>
                <a:gridCol w="807814">
                  <a:extLst>
                    <a:ext uri="{9D8B030D-6E8A-4147-A177-3AD203B41FA5}">
                      <a16:colId xmlns:a16="http://schemas.microsoft.com/office/drawing/2014/main" val="4106567345"/>
                    </a:ext>
                  </a:extLst>
                </a:gridCol>
                <a:gridCol w="807814">
                  <a:extLst>
                    <a:ext uri="{9D8B030D-6E8A-4147-A177-3AD203B41FA5}">
                      <a16:colId xmlns:a16="http://schemas.microsoft.com/office/drawing/2014/main" val="3025321897"/>
                    </a:ext>
                  </a:extLst>
                </a:gridCol>
                <a:gridCol w="807814">
                  <a:extLst>
                    <a:ext uri="{9D8B030D-6E8A-4147-A177-3AD203B41FA5}">
                      <a16:colId xmlns:a16="http://schemas.microsoft.com/office/drawing/2014/main" val="1429915208"/>
                    </a:ext>
                  </a:extLst>
                </a:gridCol>
                <a:gridCol w="723416">
                  <a:extLst>
                    <a:ext uri="{9D8B030D-6E8A-4147-A177-3AD203B41FA5}">
                      <a16:colId xmlns:a16="http://schemas.microsoft.com/office/drawing/2014/main" val="2327802635"/>
                    </a:ext>
                  </a:extLst>
                </a:gridCol>
              </a:tblGrid>
              <a:tr h="1509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516121"/>
                  </a:ext>
                </a:extLst>
              </a:tr>
              <a:tr h="4622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039846"/>
                  </a:ext>
                </a:extLst>
              </a:tr>
              <a:tr h="1981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11.011.715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-739.628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7.587.490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483074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8.207.658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8.341.575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6.167.641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185597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2.669.150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2.448.596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-220.554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40975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439215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737930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06313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258.062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587034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221563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202189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737.642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-652.991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18758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465495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465.752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132732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541067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365963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034802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825420"/>
                  </a:ext>
                </a:extLst>
              </a:tr>
              <a:tr h="160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659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3832" y="64975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405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42715"/>
            <a:ext cx="81145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4315" y="6164249"/>
            <a:ext cx="8105750" cy="273586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21B8E12-A4E5-46B5-B9F4-9C07CE9699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174309"/>
              </p:ext>
            </p:extLst>
          </p:nvPr>
        </p:nvGraphicFramePr>
        <p:xfrm>
          <a:off x="519124" y="1696435"/>
          <a:ext cx="8105751" cy="4467814"/>
        </p:xfrm>
        <a:graphic>
          <a:graphicData uri="http://schemas.openxmlformats.org/drawingml/2006/table">
            <a:tbl>
              <a:tblPr/>
              <a:tblGrid>
                <a:gridCol w="812090">
                  <a:extLst>
                    <a:ext uri="{9D8B030D-6E8A-4147-A177-3AD203B41FA5}">
                      <a16:colId xmlns:a16="http://schemas.microsoft.com/office/drawing/2014/main" val="2442851971"/>
                    </a:ext>
                  </a:extLst>
                </a:gridCol>
                <a:gridCol w="299989">
                  <a:extLst>
                    <a:ext uri="{9D8B030D-6E8A-4147-A177-3AD203B41FA5}">
                      <a16:colId xmlns:a16="http://schemas.microsoft.com/office/drawing/2014/main" val="277835932"/>
                    </a:ext>
                  </a:extLst>
                </a:gridCol>
                <a:gridCol w="299989">
                  <a:extLst>
                    <a:ext uri="{9D8B030D-6E8A-4147-A177-3AD203B41FA5}">
                      <a16:colId xmlns:a16="http://schemas.microsoft.com/office/drawing/2014/main" val="809543298"/>
                    </a:ext>
                  </a:extLst>
                </a:gridCol>
                <a:gridCol w="2718078">
                  <a:extLst>
                    <a:ext uri="{9D8B030D-6E8A-4147-A177-3AD203B41FA5}">
                      <a16:colId xmlns:a16="http://schemas.microsoft.com/office/drawing/2014/main" val="3021524058"/>
                    </a:ext>
                  </a:extLst>
                </a:gridCol>
                <a:gridCol w="812090">
                  <a:extLst>
                    <a:ext uri="{9D8B030D-6E8A-4147-A177-3AD203B41FA5}">
                      <a16:colId xmlns:a16="http://schemas.microsoft.com/office/drawing/2014/main" val="4125901682"/>
                    </a:ext>
                  </a:extLst>
                </a:gridCol>
                <a:gridCol w="812090">
                  <a:extLst>
                    <a:ext uri="{9D8B030D-6E8A-4147-A177-3AD203B41FA5}">
                      <a16:colId xmlns:a16="http://schemas.microsoft.com/office/drawing/2014/main" val="1156768781"/>
                    </a:ext>
                  </a:extLst>
                </a:gridCol>
                <a:gridCol w="812090">
                  <a:extLst>
                    <a:ext uri="{9D8B030D-6E8A-4147-A177-3AD203B41FA5}">
                      <a16:colId xmlns:a16="http://schemas.microsoft.com/office/drawing/2014/main" val="3883849391"/>
                    </a:ext>
                  </a:extLst>
                </a:gridCol>
                <a:gridCol w="812090">
                  <a:extLst>
                    <a:ext uri="{9D8B030D-6E8A-4147-A177-3AD203B41FA5}">
                      <a16:colId xmlns:a16="http://schemas.microsoft.com/office/drawing/2014/main" val="3397040546"/>
                    </a:ext>
                  </a:extLst>
                </a:gridCol>
                <a:gridCol w="727245">
                  <a:extLst>
                    <a:ext uri="{9D8B030D-6E8A-4147-A177-3AD203B41FA5}">
                      <a16:colId xmlns:a16="http://schemas.microsoft.com/office/drawing/2014/main" val="2716004858"/>
                    </a:ext>
                  </a:extLst>
                </a:gridCol>
              </a:tblGrid>
              <a:tr h="1300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4" marR="7914" marT="79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4" marR="7914" marT="79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247530"/>
                  </a:ext>
                </a:extLst>
              </a:tr>
              <a:tr h="3981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50171"/>
                  </a:ext>
                </a:extLst>
              </a:tr>
              <a:tr h="1706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955.738.454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93.020.401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662.178.781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10881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3.643.387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3.599.773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-43.614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2.582.929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138502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119.022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46582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791.655.979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-7.240.000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564.309.819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449670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791.655.979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-7.240.000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564.309.819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208730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16.473.374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15.833.374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10.683.559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445447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177.164.312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170.564.312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114.888.164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795240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205.072.606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148211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233.665.490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737657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596783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7.000.000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73496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7.000.000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011851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629468"/>
                  </a:ext>
                </a:extLst>
              </a:tr>
              <a:tr h="242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05125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118.133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-38.845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97.372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117086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43.092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-16.592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24.019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13581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113.886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91.633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-22.253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73.353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9382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3.668.999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1.325.779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908173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3.668.999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1.325.779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246387"/>
                  </a:ext>
                </a:extLst>
              </a:tr>
              <a:tr h="138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53.166.677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62.766.677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06267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415109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542402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591656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812113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945518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395248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93.742.860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691606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93.742.860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887933"/>
                  </a:ext>
                </a:extLst>
              </a:tr>
              <a:tr h="138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500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4686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653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98622" y="4749185"/>
            <a:ext cx="8167935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7D908D1-6F8A-4333-A952-E5B91CBDCD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886988"/>
              </p:ext>
            </p:extLst>
          </p:nvPr>
        </p:nvGraphicFramePr>
        <p:xfrm>
          <a:off x="518862" y="1878226"/>
          <a:ext cx="8167935" cy="2870959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3576004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3961546083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433290016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73890238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166974436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1563839897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48548245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1357319609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1197476007"/>
                    </a:ext>
                  </a:extLst>
                </a:gridCol>
              </a:tblGrid>
              <a:tr h="1557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751252"/>
                  </a:ext>
                </a:extLst>
              </a:tr>
              <a:tr h="4768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312859"/>
                  </a:ext>
                </a:extLst>
              </a:tr>
              <a:tr h="2043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1.079.131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-65.647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669.869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194452"/>
                  </a:ext>
                </a:extLst>
              </a:tr>
              <a:tr h="155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887.762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869.594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629.905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838513"/>
                  </a:ext>
                </a:extLst>
              </a:tr>
              <a:tr h="155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184.747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015372"/>
                  </a:ext>
                </a:extLst>
              </a:tr>
              <a:tr h="155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35393"/>
                  </a:ext>
                </a:extLst>
              </a:tr>
              <a:tr h="155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587603"/>
                  </a:ext>
                </a:extLst>
              </a:tr>
              <a:tr h="155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327287"/>
                  </a:ext>
                </a:extLst>
              </a:tr>
              <a:tr h="155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79135"/>
                  </a:ext>
                </a:extLst>
              </a:tr>
              <a:tr h="155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339978"/>
                  </a:ext>
                </a:extLst>
              </a:tr>
              <a:tr h="155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638857"/>
                  </a:ext>
                </a:extLst>
              </a:tr>
              <a:tr h="155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916507"/>
                  </a:ext>
                </a:extLst>
              </a:tr>
              <a:tr h="155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884122"/>
                  </a:ext>
                </a:extLst>
              </a:tr>
              <a:tr h="155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867552"/>
                  </a:ext>
                </a:extLst>
              </a:tr>
              <a:tr h="155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786554"/>
                  </a:ext>
                </a:extLst>
              </a:tr>
              <a:tr h="165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65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7" y="566124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60" y="15582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491285"/>
              </p:ext>
            </p:extLst>
          </p:nvPr>
        </p:nvGraphicFramePr>
        <p:xfrm>
          <a:off x="518957" y="2026429"/>
          <a:ext cx="8134421" cy="3274782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4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0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5.756.627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-837.888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2.426.434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2.237.789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2.237.075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1.634.814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811.237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739.651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-71.586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349.743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20.982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3.488.085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2.736.497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-751.588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419.330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1.999.427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1.491.739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-507.688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319.980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1.488.658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1.244.758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-243.900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99.350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2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4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658014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605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519" y="821227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66778" y="6313254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597682"/>
              </p:ext>
            </p:extLst>
          </p:nvPr>
        </p:nvGraphicFramePr>
        <p:xfrm>
          <a:off x="523177" y="1725238"/>
          <a:ext cx="8167939" cy="4552616"/>
        </p:xfrm>
        <a:graphic>
          <a:graphicData uri="http://schemas.openxmlformats.org/drawingml/2006/table">
            <a:tbl>
              <a:tblPr/>
              <a:tblGrid>
                <a:gridCol w="818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73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39" marR="9239" marT="92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39" marR="9239" marT="92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5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62.069.246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-3.895.601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33.824.427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8.508.734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8.425.716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-83.018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6.283.396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824.607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-69.761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716.300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297.623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72.015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297.623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72.015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Digitaliza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297.623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72.015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813.515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462.471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-351.044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163.070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92.333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9.131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275.120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-289.180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-25.900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119.016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91.552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-27.464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67.415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470.750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470.750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26.393.186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26.393.186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2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26.393.186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790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7598" y="764704"/>
            <a:ext cx="81716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910358"/>
              </p:ext>
            </p:extLst>
          </p:nvPr>
        </p:nvGraphicFramePr>
        <p:xfrm>
          <a:off x="518865" y="2117260"/>
          <a:ext cx="8140392" cy="3327969"/>
        </p:xfrm>
        <a:graphic>
          <a:graphicData uri="http://schemas.openxmlformats.org/drawingml/2006/table">
            <a:tbl>
              <a:tblPr/>
              <a:tblGrid>
                <a:gridCol w="822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0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9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9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9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11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6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7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-38.960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930.110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025178"/>
              </p:ext>
            </p:extLst>
          </p:nvPr>
        </p:nvGraphicFramePr>
        <p:xfrm>
          <a:off x="458472" y="1952836"/>
          <a:ext cx="3993424" cy="3708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5439769"/>
              </p:ext>
            </p:extLst>
          </p:nvPr>
        </p:nvGraphicFramePr>
        <p:xfrm>
          <a:off x="4610036" y="1952836"/>
          <a:ext cx="4071938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64704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3133176"/>
              </p:ext>
            </p:extLst>
          </p:nvPr>
        </p:nvGraphicFramePr>
        <p:xfrm>
          <a:off x="683568" y="1844824"/>
          <a:ext cx="7848871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57198" y="702645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875993"/>
              </p:ext>
            </p:extLst>
          </p:nvPr>
        </p:nvGraphicFramePr>
        <p:xfrm>
          <a:off x="611560" y="1988840"/>
          <a:ext cx="792088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3628" y="577506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72963" y="4636198"/>
            <a:ext cx="784345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12869FE-888A-41AA-8675-E0511D9BA8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265833"/>
              </p:ext>
            </p:extLst>
          </p:nvPr>
        </p:nvGraphicFramePr>
        <p:xfrm>
          <a:off x="554507" y="1988840"/>
          <a:ext cx="7689904" cy="2615535"/>
        </p:xfrm>
        <a:graphic>
          <a:graphicData uri="http://schemas.openxmlformats.org/drawingml/2006/table">
            <a:tbl>
              <a:tblPr/>
              <a:tblGrid>
                <a:gridCol w="896041">
                  <a:extLst>
                    <a:ext uri="{9D8B030D-6E8A-4147-A177-3AD203B41FA5}">
                      <a16:colId xmlns:a16="http://schemas.microsoft.com/office/drawing/2014/main" val="1979162031"/>
                    </a:ext>
                  </a:extLst>
                </a:gridCol>
                <a:gridCol w="2393901">
                  <a:extLst>
                    <a:ext uri="{9D8B030D-6E8A-4147-A177-3AD203B41FA5}">
                      <a16:colId xmlns:a16="http://schemas.microsoft.com/office/drawing/2014/main" val="3012641058"/>
                    </a:ext>
                  </a:extLst>
                </a:gridCol>
                <a:gridCol w="896041">
                  <a:extLst>
                    <a:ext uri="{9D8B030D-6E8A-4147-A177-3AD203B41FA5}">
                      <a16:colId xmlns:a16="http://schemas.microsoft.com/office/drawing/2014/main" val="3530726032"/>
                    </a:ext>
                  </a:extLst>
                </a:gridCol>
                <a:gridCol w="896041">
                  <a:extLst>
                    <a:ext uri="{9D8B030D-6E8A-4147-A177-3AD203B41FA5}">
                      <a16:colId xmlns:a16="http://schemas.microsoft.com/office/drawing/2014/main" val="2719701450"/>
                    </a:ext>
                  </a:extLst>
                </a:gridCol>
                <a:gridCol w="896041">
                  <a:extLst>
                    <a:ext uri="{9D8B030D-6E8A-4147-A177-3AD203B41FA5}">
                      <a16:colId xmlns:a16="http://schemas.microsoft.com/office/drawing/2014/main" val="806834502"/>
                    </a:ext>
                  </a:extLst>
                </a:gridCol>
                <a:gridCol w="896041">
                  <a:extLst>
                    <a:ext uri="{9D8B030D-6E8A-4147-A177-3AD203B41FA5}">
                      <a16:colId xmlns:a16="http://schemas.microsoft.com/office/drawing/2014/main" val="2946760043"/>
                    </a:ext>
                  </a:extLst>
                </a:gridCol>
                <a:gridCol w="815798">
                  <a:extLst>
                    <a:ext uri="{9D8B030D-6E8A-4147-A177-3AD203B41FA5}">
                      <a16:colId xmlns:a16="http://schemas.microsoft.com/office/drawing/2014/main" val="3382518305"/>
                    </a:ext>
                  </a:extLst>
                </a:gridCol>
              </a:tblGrid>
              <a:tr h="15273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264610"/>
                  </a:ext>
                </a:extLst>
              </a:tr>
              <a:tr h="46774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089069"/>
                  </a:ext>
                </a:extLst>
              </a:tr>
              <a:tr h="162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1.175.524.161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1.217.221.266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41.697.105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790.363.532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309574"/>
                  </a:ext>
                </a:extLst>
              </a:tr>
              <a:tr h="152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44.024.807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44.149.953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32.663.096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975996"/>
                  </a:ext>
                </a:extLst>
              </a:tr>
              <a:tr h="152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13.093.670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11.574.271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-1.519.399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7.307.480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007129"/>
                  </a:ext>
                </a:extLst>
              </a:tr>
              <a:tr h="152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7841"/>
                  </a:ext>
                </a:extLst>
              </a:tr>
              <a:tr h="152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799.348.553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792.018.553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-7.330.000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564.433.104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294664"/>
                  </a:ext>
                </a:extLst>
              </a:tr>
              <a:tr h="152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7.646.650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214878"/>
                  </a:ext>
                </a:extLst>
              </a:tr>
              <a:tr h="152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068758"/>
                  </a:ext>
                </a:extLst>
              </a:tr>
              <a:tr h="152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-1.156.981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441224"/>
                  </a:ext>
                </a:extLst>
              </a:tr>
              <a:tr h="152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69.825.831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40.107.092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-29.718.739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8.567.029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102863"/>
                  </a:ext>
                </a:extLst>
              </a:tr>
              <a:tr h="152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703686"/>
                  </a:ext>
                </a:extLst>
              </a:tr>
              <a:tr h="152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169.745.807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156.723.611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-13.022.196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46.664.782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229021"/>
                  </a:ext>
                </a:extLst>
              </a:tr>
              <a:tr h="152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58.899.482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153.178.624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94.279.142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130.059.019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180239"/>
                  </a:ext>
                </a:extLst>
              </a:tr>
              <a:tr h="152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76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672371"/>
            <a:ext cx="774337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1656182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A42D2EA-561E-48B1-8319-8A684DA66A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7347"/>
              </p:ext>
            </p:extLst>
          </p:nvPr>
        </p:nvGraphicFramePr>
        <p:xfrm>
          <a:off x="585597" y="2111052"/>
          <a:ext cx="7743370" cy="2830121"/>
        </p:xfrm>
        <a:graphic>
          <a:graphicData uri="http://schemas.openxmlformats.org/drawingml/2006/table">
            <a:tbl>
              <a:tblPr/>
              <a:tblGrid>
                <a:gridCol w="321435">
                  <a:extLst>
                    <a:ext uri="{9D8B030D-6E8A-4147-A177-3AD203B41FA5}">
                      <a16:colId xmlns:a16="http://schemas.microsoft.com/office/drawing/2014/main" val="2660220686"/>
                    </a:ext>
                  </a:extLst>
                </a:gridCol>
                <a:gridCol w="321435">
                  <a:extLst>
                    <a:ext uri="{9D8B030D-6E8A-4147-A177-3AD203B41FA5}">
                      <a16:colId xmlns:a16="http://schemas.microsoft.com/office/drawing/2014/main" val="1407520466"/>
                    </a:ext>
                  </a:extLst>
                </a:gridCol>
                <a:gridCol w="2883272">
                  <a:extLst>
                    <a:ext uri="{9D8B030D-6E8A-4147-A177-3AD203B41FA5}">
                      <a16:colId xmlns:a16="http://schemas.microsoft.com/office/drawing/2014/main" val="672795235"/>
                    </a:ext>
                  </a:extLst>
                </a:gridCol>
                <a:gridCol w="861446">
                  <a:extLst>
                    <a:ext uri="{9D8B030D-6E8A-4147-A177-3AD203B41FA5}">
                      <a16:colId xmlns:a16="http://schemas.microsoft.com/office/drawing/2014/main" val="1657859570"/>
                    </a:ext>
                  </a:extLst>
                </a:gridCol>
                <a:gridCol w="861446">
                  <a:extLst>
                    <a:ext uri="{9D8B030D-6E8A-4147-A177-3AD203B41FA5}">
                      <a16:colId xmlns:a16="http://schemas.microsoft.com/office/drawing/2014/main" val="3272144827"/>
                    </a:ext>
                  </a:extLst>
                </a:gridCol>
                <a:gridCol w="861446">
                  <a:extLst>
                    <a:ext uri="{9D8B030D-6E8A-4147-A177-3AD203B41FA5}">
                      <a16:colId xmlns:a16="http://schemas.microsoft.com/office/drawing/2014/main" val="2446595489"/>
                    </a:ext>
                  </a:extLst>
                </a:gridCol>
                <a:gridCol w="861446">
                  <a:extLst>
                    <a:ext uri="{9D8B030D-6E8A-4147-A177-3AD203B41FA5}">
                      <a16:colId xmlns:a16="http://schemas.microsoft.com/office/drawing/2014/main" val="431475674"/>
                    </a:ext>
                  </a:extLst>
                </a:gridCol>
                <a:gridCol w="771444">
                  <a:extLst>
                    <a:ext uri="{9D8B030D-6E8A-4147-A177-3AD203B41FA5}">
                      <a16:colId xmlns:a16="http://schemas.microsoft.com/office/drawing/2014/main" val="2031691763"/>
                    </a:ext>
                  </a:extLst>
                </a:gridCol>
              </a:tblGrid>
              <a:tr h="1720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199104"/>
                  </a:ext>
                </a:extLst>
              </a:tr>
              <a:tr h="5268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825746"/>
                  </a:ext>
                </a:extLst>
              </a:tr>
              <a:tr h="35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1.108.353.176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1.153.984.842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45.631.666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755.693.955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259581"/>
                  </a:ext>
                </a:extLst>
              </a:tr>
              <a:tr h="17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16.142.851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-179.326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11.955.354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44410"/>
                  </a:ext>
                </a:extLst>
              </a:tr>
              <a:tr h="17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118.856.733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-19.361.000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56.047.962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174238"/>
                  </a:ext>
                </a:extLst>
              </a:tr>
              <a:tr h="17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34.017.075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-22.607.837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10.614.330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98467"/>
                  </a:ext>
                </a:extLst>
              </a:tr>
              <a:tr h="17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11.382.256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-3.597.409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4.213.735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71794"/>
                  </a:ext>
                </a:extLst>
              </a:tr>
              <a:tr h="17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11.011.715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-739.628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7.587.490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964956"/>
                  </a:ext>
                </a:extLst>
              </a:tr>
              <a:tr h="17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955.738.454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93.020.401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662.178.781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76889"/>
                  </a:ext>
                </a:extLst>
              </a:tr>
              <a:tr h="17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-65.647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163695"/>
                  </a:ext>
                </a:extLst>
              </a:tr>
              <a:tr h="17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5.756.627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-837.888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2.426.434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362409"/>
                  </a:ext>
                </a:extLst>
              </a:tr>
              <a:tr h="20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62.069.246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-3.895.601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33.824.427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340211"/>
                  </a:ext>
                </a:extLst>
              </a:tr>
              <a:tr h="20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-38.960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98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985" y="6424369"/>
            <a:ext cx="7977800" cy="2795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03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05024" y="5928687"/>
            <a:ext cx="8210798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65ADD20-D08F-4DCD-B4E2-E30302403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103120"/>
              </p:ext>
            </p:extLst>
          </p:nvPr>
        </p:nvGraphicFramePr>
        <p:xfrm>
          <a:off x="449677" y="2030679"/>
          <a:ext cx="8166147" cy="3890411"/>
        </p:xfrm>
        <a:graphic>
          <a:graphicData uri="http://schemas.openxmlformats.org/drawingml/2006/table">
            <a:tbl>
              <a:tblPr/>
              <a:tblGrid>
                <a:gridCol w="818141">
                  <a:extLst>
                    <a:ext uri="{9D8B030D-6E8A-4147-A177-3AD203B41FA5}">
                      <a16:colId xmlns:a16="http://schemas.microsoft.com/office/drawing/2014/main" val="2906646503"/>
                    </a:ext>
                  </a:extLst>
                </a:gridCol>
                <a:gridCol w="302224">
                  <a:extLst>
                    <a:ext uri="{9D8B030D-6E8A-4147-A177-3AD203B41FA5}">
                      <a16:colId xmlns:a16="http://schemas.microsoft.com/office/drawing/2014/main" val="2710110571"/>
                    </a:ext>
                  </a:extLst>
                </a:gridCol>
                <a:gridCol w="302224">
                  <a:extLst>
                    <a:ext uri="{9D8B030D-6E8A-4147-A177-3AD203B41FA5}">
                      <a16:colId xmlns:a16="http://schemas.microsoft.com/office/drawing/2014/main" val="2757283558"/>
                    </a:ext>
                  </a:extLst>
                </a:gridCol>
                <a:gridCol w="2738330">
                  <a:extLst>
                    <a:ext uri="{9D8B030D-6E8A-4147-A177-3AD203B41FA5}">
                      <a16:colId xmlns:a16="http://schemas.microsoft.com/office/drawing/2014/main" val="1447824113"/>
                    </a:ext>
                  </a:extLst>
                </a:gridCol>
                <a:gridCol w="818141">
                  <a:extLst>
                    <a:ext uri="{9D8B030D-6E8A-4147-A177-3AD203B41FA5}">
                      <a16:colId xmlns:a16="http://schemas.microsoft.com/office/drawing/2014/main" val="256277517"/>
                    </a:ext>
                  </a:extLst>
                </a:gridCol>
                <a:gridCol w="818141">
                  <a:extLst>
                    <a:ext uri="{9D8B030D-6E8A-4147-A177-3AD203B41FA5}">
                      <a16:colId xmlns:a16="http://schemas.microsoft.com/office/drawing/2014/main" val="385922609"/>
                    </a:ext>
                  </a:extLst>
                </a:gridCol>
                <a:gridCol w="818141">
                  <a:extLst>
                    <a:ext uri="{9D8B030D-6E8A-4147-A177-3AD203B41FA5}">
                      <a16:colId xmlns:a16="http://schemas.microsoft.com/office/drawing/2014/main" val="4005684029"/>
                    </a:ext>
                  </a:extLst>
                </a:gridCol>
                <a:gridCol w="818141">
                  <a:extLst>
                    <a:ext uri="{9D8B030D-6E8A-4147-A177-3AD203B41FA5}">
                      <a16:colId xmlns:a16="http://schemas.microsoft.com/office/drawing/2014/main" val="2527484946"/>
                    </a:ext>
                  </a:extLst>
                </a:gridCol>
                <a:gridCol w="732664">
                  <a:extLst>
                    <a:ext uri="{9D8B030D-6E8A-4147-A177-3AD203B41FA5}">
                      <a16:colId xmlns:a16="http://schemas.microsoft.com/office/drawing/2014/main" val="173145943"/>
                    </a:ext>
                  </a:extLst>
                </a:gridCol>
              </a:tblGrid>
              <a:tr h="1529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524345"/>
                  </a:ext>
                </a:extLst>
              </a:tr>
              <a:tr h="4683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00843"/>
                  </a:ext>
                </a:extLst>
              </a:tr>
              <a:tr h="2007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16.142.851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-179.326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11.955.354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98816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12.416.403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12.761.919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9.467.758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388266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3.169.096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2.629.910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-539.186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2.259.860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758146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021141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831317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426769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29166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068002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309869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686023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37600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022517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654.588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617.588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81827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186364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604370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669740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869886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524434"/>
                  </a:ext>
                </a:extLst>
              </a:tr>
              <a:tr h="162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583502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072976"/>
                  </a:ext>
                </a:extLst>
              </a:tr>
              <a:tr h="152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117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9700" y="5712665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9700" y="767764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20335" y="4883664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C1E23FA-D949-4C65-BDAB-60C0E269B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434397"/>
              </p:ext>
            </p:extLst>
          </p:nvPr>
        </p:nvGraphicFramePr>
        <p:xfrm>
          <a:off x="561322" y="2132856"/>
          <a:ext cx="8113856" cy="2705097"/>
        </p:xfrm>
        <a:graphic>
          <a:graphicData uri="http://schemas.openxmlformats.org/drawingml/2006/table">
            <a:tbl>
              <a:tblPr/>
              <a:tblGrid>
                <a:gridCol w="812902">
                  <a:extLst>
                    <a:ext uri="{9D8B030D-6E8A-4147-A177-3AD203B41FA5}">
                      <a16:colId xmlns:a16="http://schemas.microsoft.com/office/drawing/2014/main" val="4282053241"/>
                    </a:ext>
                  </a:extLst>
                </a:gridCol>
                <a:gridCol w="300289">
                  <a:extLst>
                    <a:ext uri="{9D8B030D-6E8A-4147-A177-3AD203B41FA5}">
                      <a16:colId xmlns:a16="http://schemas.microsoft.com/office/drawing/2014/main" val="3219956205"/>
                    </a:ext>
                  </a:extLst>
                </a:gridCol>
                <a:gridCol w="300289">
                  <a:extLst>
                    <a:ext uri="{9D8B030D-6E8A-4147-A177-3AD203B41FA5}">
                      <a16:colId xmlns:a16="http://schemas.microsoft.com/office/drawing/2014/main" val="2927116061"/>
                    </a:ext>
                  </a:extLst>
                </a:gridCol>
                <a:gridCol w="2720795">
                  <a:extLst>
                    <a:ext uri="{9D8B030D-6E8A-4147-A177-3AD203B41FA5}">
                      <a16:colId xmlns:a16="http://schemas.microsoft.com/office/drawing/2014/main" val="2684572555"/>
                    </a:ext>
                  </a:extLst>
                </a:gridCol>
                <a:gridCol w="812902">
                  <a:extLst>
                    <a:ext uri="{9D8B030D-6E8A-4147-A177-3AD203B41FA5}">
                      <a16:colId xmlns:a16="http://schemas.microsoft.com/office/drawing/2014/main" val="520290084"/>
                    </a:ext>
                  </a:extLst>
                </a:gridCol>
                <a:gridCol w="812902">
                  <a:extLst>
                    <a:ext uri="{9D8B030D-6E8A-4147-A177-3AD203B41FA5}">
                      <a16:colId xmlns:a16="http://schemas.microsoft.com/office/drawing/2014/main" val="1128356504"/>
                    </a:ext>
                  </a:extLst>
                </a:gridCol>
                <a:gridCol w="812902">
                  <a:extLst>
                    <a:ext uri="{9D8B030D-6E8A-4147-A177-3AD203B41FA5}">
                      <a16:colId xmlns:a16="http://schemas.microsoft.com/office/drawing/2014/main" val="4037285611"/>
                    </a:ext>
                  </a:extLst>
                </a:gridCol>
                <a:gridCol w="812902">
                  <a:extLst>
                    <a:ext uri="{9D8B030D-6E8A-4147-A177-3AD203B41FA5}">
                      <a16:colId xmlns:a16="http://schemas.microsoft.com/office/drawing/2014/main" val="2402226169"/>
                    </a:ext>
                  </a:extLst>
                </a:gridCol>
                <a:gridCol w="727973">
                  <a:extLst>
                    <a:ext uri="{9D8B030D-6E8A-4147-A177-3AD203B41FA5}">
                      <a16:colId xmlns:a16="http://schemas.microsoft.com/office/drawing/2014/main" val="3793201088"/>
                    </a:ext>
                  </a:extLst>
                </a:gridCol>
              </a:tblGrid>
              <a:tr h="1551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134746"/>
                  </a:ext>
                </a:extLst>
              </a:tr>
              <a:tr h="4750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729423"/>
                  </a:ext>
                </a:extLst>
              </a:tr>
              <a:tr h="2036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118.856.733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-19.361.000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56.047.962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599611"/>
                  </a:ext>
                </a:extLst>
              </a:tr>
              <a:tr h="155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7085"/>
                  </a:ext>
                </a:extLst>
              </a:tr>
              <a:tr h="155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705460"/>
                  </a:ext>
                </a:extLst>
              </a:tr>
              <a:tr h="155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60.063.851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-19.361.000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20.271.596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995661"/>
                  </a:ext>
                </a:extLst>
              </a:tr>
              <a:tr h="155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60.063.851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-19.361.000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20.271.596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320465"/>
                  </a:ext>
                </a:extLst>
              </a:tr>
              <a:tr h="155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Ferrocarril Arica La Paz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544298"/>
                  </a:ext>
                </a:extLst>
              </a:tr>
              <a:tr h="155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 Plan Trienal 2020-2022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35.377.136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16.016.136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-19.361.000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586540"/>
                  </a:ext>
                </a:extLst>
              </a:tr>
              <a:tr h="155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Mantención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8.782.540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347841"/>
                  </a:ext>
                </a:extLst>
              </a:tr>
              <a:tr h="155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en Infraestructura Existente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11.489.056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649708"/>
                  </a:ext>
                </a:extLst>
              </a:tr>
              <a:tr h="155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58.791.882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58.791.882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35.776.366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656446"/>
                  </a:ext>
                </a:extLst>
              </a:tr>
              <a:tr h="155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653589"/>
                  </a:ext>
                </a:extLst>
              </a:tr>
              <a:tr h="155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33.348.163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274486"/>
                  </a:ext>
                </a:extLst>
              </a:tr>
              <a:tr h="164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763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5202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7789" y="773281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785692"/>
              </p:ext>
            </p:extLst>
          </p:nvPr>
        </p:nvGraphicFramePr>
        <p:xfrm>
          <a:off x="537789" y="2174777"/>
          <a:ext cx="8147249" cy="3054422"/>
        </p:xfrm>
        <a:graphic>
          <a:graphicData uri="http://schemas.openxmlformats.org/drawingml/2006/table">
            <a:tbl>
              <a:tblPr/>
              <a:tblGrid>
                <a:gridCol w="816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2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9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1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4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9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34.017.075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-22.607.837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10.614.330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4.179.024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4.001.138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-177.886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3.027.096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4.166.990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3.709.638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-457.352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2.109.929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48.014.138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25.539.237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-22.474.901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4.879.884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48.011.060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25.525.159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-22.485.901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4.876.884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3927</TotalTime>
  <Words>3708</Words>
  <Application>Microsoft Office PowerPoint</Application>
  <PresentationFormat>Presentación en pantalla (4:3)</PresentationFormat>
  <Paragraphs>1925</Paragraphs>
  <Slides>16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1_Tema de Office</vt:lpstr>
      <vt:lpstr>Tema de Office</vt:lpstr>
      <vt:lpstr>EJECUCIÓN PRESUPUESTARIA DE GASTOS ACUMULADA AL MES DE SEPTIEMBRE DE 2020 PARTIDA 19: MINISTERIO DE TRANSPORTES Y TELECOMUNICACIONES</vt:lpstr>
      <vt:lpstr>EJECUCIÓN ACUMULADA DE GASTOS A SEPTIEMBRE DE 2020  PARTIDA 19 MINISTERIO DE TRANSPORTES Y TELECOMUNICACIONES</vt:lpstr>
      <vt:lpstr>COMPORTAMIENTO DE LA EJECUCIÓN ACUMULADA DE GASTOS A SEPTIEMBRE DE 2020  PARTIDA 19 MINISTERIO DE TRANSPORTES Y TELECOMUNICACIONES</vt:lpstr>
      <vt:lpstr>COMPORTAMIENTO DE LA EJECUCIÓN ACUMULADA DE GASTOS A SEPTIEMBRE DE 2020  PARTIDA 19 MINISTERIO DE TRANSPORTES Y TELECOMUNICACIONES</vt:lpstr>
      <vt:lpstr>EJECUCIÓN ACUMULADA DE GASTOS A SEPTIEMBRE DE 2020  PARTIDA 19 MINISTERIO DE TRANSPORTES Y TELECOMUNICACIONES</vt:lpstr>
      <vt:lpstr>EJECUCIÓN ACUMULADA DE GASTOS A SEPTIEMBRE DE 2020  PARTIDA 19 MINISTERIO DE TRANSPORTES Y TELECOMUNICACIONES  RESUMEN POR CAPÍTULOS</vt:lpstr>
      <vt:lpstr>EJECUCIÓN ACUMULADA DE GASTOS A SEPTIEMBRE DE 2020  PARTIDA 19. CAPÍTULO 01. PROGRAMA 01: SECRETARÍA Y ADMINISTRACIÓN GENERAL DE TRANSPORTES</vt:lpstr>
      <vt:lpstr>EJECUCIÓN ACUMULADA DE GASTOS A SEPTIEMBRE DE 2020  PARTIDA 19. CAPÍTULO 01. PROGRAMA 02: EMPRESA DE LOS FERROCARRILES DEL ESTADO</vt:lpstr>
      <vt:lpstr>EJECUCIÓN ACUMULADA DE GASTOS A SEPTIEMBRE DE 2020  PARTIDA 19. CAPÍTULO 01. PROGRAMA 03: TRANSANTIAGO</vt:lpstr>
      <vt:lpstr>EJECUCIÓN ACUMULADA DE GASTOS A SEPTIEMBRE DE 2020  PARTIDA 19. CAPÍTULO 01. PROGRAMA 04: UNIDAD OPERATIVA DE CONTROL DE TRÁNSITO</vt:lpstr>
      <vt:lpstr>EJECUCIÓN ACUMULADA DE GASTOS A SEPTIEMBRE DE 2020  PARTIDA 19. CAPÍTULO 01. PROGRAMA 05: FISCALIZACIÓN Y CONTROL</vt:lpstr>
      <vt:lpstr>EJECUCIÓN ACUMULADA DE GASTOS A SEPTIEMBRE DE 2020  PARTIDA 19. CAPÍTULO 01. PROGRAMA 06: SUBSIDIO NACIONAL AL TRANSPORTE PÚBLICO</vt:lpstr>
      <vt:lpstr>EJECUCIÓN ACUMULADA DE GASTOS A SEPTIEMBRE DE 2020  PARTIDA 19. CAPÍTULO 01. PROGRAMA 07: PROGRAMA DESARROLLO LOGÍSTICO</vt:lpstr>
      <vt:lpstr>EJECUCIÓN ACUMULADA DE GASTOS A SEPTIEMBRE DE 2020  PARTIDA 19. CAPÍTULO 01. PROGRAMA 08: PROGRAMA DE VIALIDAD Y TRANSPORTE URBANO: SECTRA</vt:lpstr>
      <vt:lpstr>EJECUCIÓN ACUMULADA DE GASTOS A SEPTIEMBRE DE 2020  PARTIDA 19. CAPÍTULO 02. PROGRAMA 01: SUBSECRETARÍA DE TELECOMUNICACIONES</vt:lpstr>
      <vt:lpstr>EJECUCIÓN ACUMULADA DE GASTOS A SEPTIEMBRE DE 2020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318</cp:revision>
  <cp:lastPrinted>2019-06-03T14:10:49Z</cp:lastPrinted>
  <dcterms:created xsi:type="dcterms:W3CDTF">2016-06-23T13:38:47Z</dcterms:created>
  <dcterms:modified xsi:type="dcterms:W3CDTF">2020-12-28T19:28:54Z</dcterms:modified>
</cp:coreProperties>
</file>