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200" b="1" i="0" u="none" strike="noStrike" kern="120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Distribución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Presupuesto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Inicial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por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Subtítulos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 de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Gasto</a:t>
            </a:r>
            <a:endParaRPr lang="en-US" sz="1200" b="1" i="0" u="none" strike="noStrike" kern="1200" baseline="0" dirty="0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4409303502623996"/>
          <c:y val="3.80404355943021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323528165575004E-2"/>
          <c:y val="0.18341926654614132"/>
          <c:w val="0.74893014613931352"/>
          <c:h val="0.4700381775762289"/>
        </c:manualLayout>
      </c:layout>
      <c:pie3DChart>
        <c:varyColors val="1"/>
        <c:ser>
          <c:idx val="0"/>
          <c:order val="0"/>
          <c:tx>
            <c:strRef>
              <c:f>'[17.xlsx]Partida 17'!$D$58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'[17.xlsx]Partida 17'!$C$59:$C$62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17'!$D$59:$D$62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44756138206867"/>
          <c:y val="0.69019151128801781"/>
          <c:w val="0.35525556082994147"/>
          <c:h val="0.24231311463477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6650477867527952"/>
          <c:y val="9.53510871752504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17'!$L$58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6.3066794190704345E-3"/>
                  <c:y val="4.16729409349236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B5-4444-89E3-08DEE7018230}"/>
                </c:ext>
              </c:extLst>
            </c:dLbl>
            <c:dLbl>
              <c:idx val="1"/>
              <c:layout>
                <c:manualLayout>
                  <c:x val="1.2613358838140753E-2"/>
                  <c:y val="1.4541961171514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B5-4444-89E3-08DEE7018230}"/>
                </c:ext>
              </c:extLst>
            </c:dLbl>
            <c:dLbl>
              <c:idx val="2"/>
              <c:layout>
                <c:manualLayout>
                  <c:x val="-9.4600191286056089E-3"/>
                  <c:y val="4.16729409349232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B5-4444-89E3-08DEE7018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17'!$K$59:$K$61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17'!$L$59:$L$61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2479320"/>
        <c:axId val="402477752"/>
      </c:barChart>
      <c:catAx>
        <c:axId val="402479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2477752"/>
        <c:crosses val="autoZero"/>
        <c:auto val="1"/>
        <c:lblAlgn val="ctr"/>
        <c:lblOffset val="100"/>
        <c:noMultiLvlLbl val="0"/>
      </c:catAx>
      <c:valAx>
        <c:axId val="40247775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2479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95-4D8C-A3BC-23D8D8723A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17'!$D$27:$P$27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95-4D8C-A3BC-23D8D8723A73}"/>
            </c:ext>
          </c:extLst>
        </c:ser>
        <c:ser>
          <c:idx val="1"/>
          <c:order val="1"/>
          <c:tx>
            <c:strRef>
              <c:f>'Partida 17'!$C$28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95-4D8C-A3BC-23D8D8723A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17'!$D$28:$O$28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95-4D8C-A3BC-23D8D8723A73}"/>
            </c:ext>
          </c:extLst>
        </c:ser>
        <c:ser>
          <c:idx val="2"/>
          <c:order val="2"/>
          <c:tx>
            <c:strRef>
              <c:f>'Partida 17'!$C$29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17'!$D$29:$L$29</c:f>
              <c:numCache>
                <c:formatCode>0.0%</c:formatCode>
                <c:ptCount val="9"/>
                <c:pt idx="0">
                  <c:v>4.6279738705878717E-2</c:v>
                </c:pt>
                <c:pt idx="1">
                  <c:v>5.1316318819927952E-2</c:v>
                </c:pt>
                <c:pt idx="2">
                  <c:v>8.4960769712486825E-2</c:v>
                </c:pt>
                <c:pt idx="3">
                  <c:v>7.9705586498226941E-2</c:v>
                </c:pt>
                <c:pt idx="4">
                  <c:v>0.15907857250553428</c:v>
                </c:pt>
                <c:pt idx="5">
                  <c:v>0.1127698465417401</c:v>
                </c:pt>
                <c:pt idx="6">
                  <c:v>7.7519777246331967E-2</c:v>
                </c:pt>
                <c:pt idx="7">
                  <c:v>6.8168580544463911E-2</c:v>
                </c:pt>
                <c:pt idx="8">
                  <c:v>8.6289316828959836E-2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95-4D8C-A3BC-23D8D8723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2821056"/>
        <c:axId val="432823408"/>
      </c:barChart>
      <c:catAx>
        <c:axId val="43282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2823408"/>
        <c:crosses val="autoZero"/>
        <c:auto val="1"/>
        <c:lblAlgn val="ctr"/>
        <c:lblOffset val="100"/>
        <c:noMultiLvlLbl val="0"/>
      </c:catAx>
      <c:valAx>
        <c:axId val="43282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282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17'!$C$20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17'!$D$20:$O$20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42-45C1-A055-927DE3255A6F}"/>
            </c:ext>
          </c:extLst>
        </c:ser>
        <c:ser>
          <c:idx val="2"/>
          <c:order val="1"/>
          <c:tx>
            <c:strRef>
              <c:f>'Partida 17'!$C$21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17'!$D$21:$O$21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42-45C1-A055-927DE3255A6F}"/>
            </c:ext>
          </c:extLst>
        </c:ser>
        <c:ser>
          <c:idx val="1"/>
          <c:order val="2"/>
          <c:tx>
            <c:strRef>
              <c:f>'Partida 17'!$C$22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4887658513889993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242-45C1-A055-927DE3255A6F}"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42-45C1-A055-927DE3255A6F}"/>
                </c:ext>
              </c:extLst>
            </c:dLbl>
            <c:dLbl>
              <c:idx val="2"/>
              <c:layout>
                <c:manualLayout>
                  <c:x val="-4.5627373942131622E-2"/>
                  <c:y val="2.5202513107291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42-45C1-A055-927DE3255A6F}"/>
                </c:ext>
              </c:extLst>
            </c:dLbl>
            <c:dLbl>
              <c:idx val="3"/>
              <c:layout>
                <c:manualLayout>
                  <c:x val="-3.9405459313659165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42-45C1-A055-927DE3255A6F}"/>
                </c:ext>
              </c:extLst>
            </c:dLbl>
            <c:dLbl>
              <c:idx val="4"/>
              <c:layout>
                <c:manualLayout>
                  <c:x val="-3.7331487770834962E-2"/>
                  <c:y val="4.3204308183927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42-45C1-A055-927DE3255A6F}"/>
                </c:ext>
              </c:extLst>
            </c:dLbl>
            <c:dLbl>
              <c:idx val="5"/>
              <c:layout>
                <c:manualLayout>
                  <c:x val="-5.1849288570604113E-2"/>
                  <c:y val="4.680466719925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42-45C1-A055-927DE3255A6F}"/>
                </c:ext>
              </c:extLst>
            </c:dLbl>
            <c:dLbl>
              <c:idx val="6"/>
              <c:layout>
                <c:manualLayout>
                  <c:x val="-5.8071203199076687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42-45C1-A055-927DE3255A6F}"/>
                </c:ext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42-45C1-A055-927DE3255A6F}"/>
                </c:ext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42-45C1-A055-927DE3255A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17'!$D$22:$L$22</c:f>
              <c:numCache>
                <c:formatCode>0.0%</c:formatCode>
                <c:ptCount val="9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242-45C1-A055-927DE3255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9703912"/>
        <c:axId val="329705480"/>
      </c:lineChart>
      <c:catAx>
        <c:axId val="329703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9705480"/>
        <c:crosses val="autoZero"/>
        <c:auto val="1"/>
        <c:lblAlgn val="ctr"/>
        <c:lblOffset val="100"/>
        <c:noMultiLvlLbl val="0"/>
      </c:catAx>
      <c:valAx>
        <c:axId val="3297054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97039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1607" y="5543761"/>
            <a:ext cx="8160786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484F1FD-F98E-468E-AA82-8B083ADE8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167712"/>
              </p:ext>
            </p:extLst>
          </p:nvPr>
        </p:nvGraphicFramePr>
        <p:xfrm>
          <a:off x="491607" y="1839674"/>
          <a:ext cx="8176390" cy="3704087"/>
        </p:xfrm>
        <a:graphic>
          <a:graphicData uri="http://schemas.openxmlformats.org/drawingml/2006/table">
            <a:tbl>
              <a:tblPr/>
              <a:tblGrid>
                <a:gridCol w="819167">
                  <a:extLst>
                    <a:ext uri="{9D8B030D-6E8A-4147-A177-3AD203B41FA5}">
                      <a16:colId xmlns:a16="http://schemas.microsoft.com/office/drawing/2014/main" val="2623789226"/>
                    </a:ext>
                  </a:extLst>
                </a:gridCol>
                <a:gridCol w="302603">
                  <a:extLst>
                    <a:ext uri="{9D8B030D-6E8A-4147-A177-3AD203B41FA5}">
                      <a16:colId xmlns:a16="http://schemas.microsoft.com/office/drawing/2014/main" val="826560864"/>
                    </a:ext>
                  </a:extLst>
                </a:gridCol>
                <a:gridCol w="302603">
                  <a:extLst>
                    <a:ext uri="{9D8B030D-6E8A-4147-A177-3AD203B41FA5}">
                      <a16:colId xmlns:a16="http://schemas.microsoft.com/office/drawing/2014/main" val="3837874581"/>
                    </a:ext>
                  </a:extLst>
                </a:gridCol>
                <a:gridCol w="2741766">
                  <a:extLst>
                    <a:ext uri="{9D8B030D-6E8A-4147-A177-3AD203B41FA5}">
                      <a16:colId xmlns:a16="http://schemas.microsoft.com/office/drawing/2014/main" val="2535111231"/>
                    </a:ext>
                  </a:extLst>
                </a:gridCol>
                <a:gridCol w="819167">
                  <a:extLst>
                    <a:ext uri="{9D8B030D-6E8A-4147-A177-3AD203B41FA5}">
                      <a16:colId xmlns:a16="http://schemas.microsoft.com/office/drawing/2014/main" val="2481656977"/>
                    </a:ext>
                  </a:extLst>
                </a:gridCol>
                <a:gridCol w="819167">
                  <a:extLst>
                    <a:ext uri="{9D8B030D-6E8A-4147-A177-3AD203B41FA5}">
                      <a16:colId xmlns:a16="http://schemas.microsoft.com/office/drawing/2014/main" val="3890181501"/>
                    </a:ext>
                  </a:extLst>
                </a:gridCol>
                <a:gridCol w="819167">
                  <a:extLst>
                    <a:ext uri="{9D8B030D-6E8A-4147-A177-3AD203B41FA5}">
                      <a16:colId xmlns:a16="http://schemas.microsoft.com/office/drawing/2014/main" val="4122631837"/>
                    </a:ext>
                  </a:extLst>
                </a:gridCol>
                <a:gridCol w="819167">
                  <a:extLst>
                    <a:ext uri="{9D8B030D-6E8A-4147-A177-3AD203B41FA5}">
                      <a16:colId xmlns:a16="http://schemas.microsoft.com/office/drawing/2014/main" val="261771728"/>
                    </a:ext>
                  </a:extLst>
                </a:gridCol>
                <a:gridCol w="733583">
                  <a:extLst>
                    <a:ext uri="{9D8B030D-6E8A-4147-A177-3AD203B41FA5}">
                      <a16:colId xmlns:a16="http://schemas.microsoft.com/office/drawing/2014/main" val="279875204"/>
                    </a:ext>
                  </a:extLst>
                </a:gridCol>
              </a:tblGrid>
              <a:tr h="1515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91260"/>
                  </a:ext>
                </a:extLst>
              </a:tr>
              <a:tr h="4641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357881"/>
                  </a:ext>
                </a:extLst>
              </a:tr>
              <a:tr h="198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15.459.747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-766.464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11.651.685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547776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5.186.688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-360.909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4.219.030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845081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589206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8.117.185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-333.754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910447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8.117.185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-333.754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245115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2.526.623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1.709.651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20285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-139.072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1.764.089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612566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1.749.916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-132.104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1.275.236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320677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1.379.082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-24.185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831.195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626973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916.921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326276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940805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431153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415762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-34.403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343.244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786864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962793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717467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995580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7412"/>
                  </a:ext>
                </a:extLst>
              </a:tr>
              <a:tr h="151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00935"/>
                  </a:ext>
                </a:extLst>
              </a:tr>
              <a:tr h="1610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62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852618"/>
              </p:ext>
            </p:extLst>
          </p:nvPr>
        </p:nvGraphicFramePr>
        <p:xfrm>
          <a:off x="530871" y="2018268"/>
          <a:ext cx="8155928" cy="2591636"/>
        </p:xfrm>
        <a:graphic>
          <a:graphicData uri="http://schemas.openxmlformats.org/drawingml/2006/table">
            <a:tbl>
              <a:tblPr/>
              <a:tblGrid>
                <a:gridCol w="883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11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8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3.224.363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1.429.187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698" y="50849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225908"/>
              </p:ext>
            </p:extLst>
          </p:nvPr>
        </p:nvGraphicFramePr>
        <p:xfrm>
          <a:off x="518865" y="2087438"/>
          <a:ext cx="8167934" cy="263770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20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3.811.608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-466.649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2.980.687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2.971.165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2.313.858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-285.816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-65.664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889784"/>
              </p:ext>
            </p:extLst>
          </p:nvPr>
        </p:nvGraphicFramePr>
        <p:xfrm>
          <a:off x="518864" y="2204862"/>
          <a:ext cx="8167935" cy="266404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82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1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4.661.392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3.458.217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4.261.322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3.096.991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338.871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-61.921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994537"/>
              </p:ext>
            </p:extLst>
          </p:nvPr>
        </p:nvGraphicFramePr>
        <p:xfrm>
          <a:off x="563553" y="1916832"/>
          <a:ext cx="388834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164418"/>
              </p:ext>
            </p:extLst>
          </p:nvPr>
        </p:nvGraphicFramePr>
        <p:xfrm>
          <a:off x="4623127" y="1916832"/>
          <a:ext cx="4027476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897741"/>
              </p:ext>
            </p:extLst>
          </p:nvPr>
        </p:nvGraphicFramePr>
        <p:xfrm>
          <a:off x="539552" y="1628800"/>
          <a:ext cx="7920879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636131"/>
              </p:ext>
            </p:extLst>
          </p:nvPr>
        </p:nvGraphicFramePr>
        <p:xfrm>
          <a:off x="611560" y="1772816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601067" y="4437108"/>
            <a:ext cx="7638094" cy="39953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AD70DD9-84A6-487A-B7AE-120C251FC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935639"/>
              </p:ext>
            </p:extLst>
          </p:nvPr>
        </p:nvGraphicFramePr>
        <p:xfrm>
          <a:off x="601067" y="1909494"/>
          <a:ext cx="7638094" cy="2527614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30946380"/>
                    </a:ext>
                  </a:extLst>
                </a:gridCol>
                <a:gridCol w="2377772">
                  <a:extLst>
                    <a:ext uri="{9D8B030D-6E8A-4147-A177-3AD203B41FA5}">
                      <a16:colId xmlns:a16="http://schemas.microsoft.com/office/drawing/2014/main" val="211097609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672320436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119923307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258001130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1970224681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3311345759"/>
                    </a:ext>
                  </a:extLst>
                </a:gridCol>
              </a:tblGrid>
              <a:tr h="16711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069623"/>
                  </a:ext>
                </a:extLst>
              </a:tr>
              <a:tr h="51178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653341"/>
                  </a:ext>
                </a:extLst>
              </a:tr>
              <a:tr h="177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47.710.263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-1.963.721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36.883.774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213146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23.517.448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-835.309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23120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6.310.898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3.498.732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748834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127878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16.178.285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13.641.271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033182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294803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99610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74040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535578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931533"/>
                  </a:ext>
                </a:extLst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523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6500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61040" y="608745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884744-1B84-4A36-A09C-47928F55C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441743"/>
              </p:ext>
            </p:extLst>
          </p:nvPr>
        </p:nvGraphicFramePr>
        <p:xfrm>
          <a:off x="585598" y="2016428"/>
          <a:ext cx="7650048" cy="2193193"/>
        </p:xfrm>
        <a:graphic>
          <a:graphicData uri="http://schemas.openxmlformats.org/drawingml/2006/table">
            <a:tbl>
              <a:tblPr/>
              <a:tblGrid>
                <a:gridCol w="317561">
                  <a:extLst>
                    <a:ext uri="{9D8B030D-6E8A-4147-A177-3AD203B41FA5}">
                      <a16:colId xmlns:a16="http://schemas.microsoft.com/office/drawing/2014/main" val="70211846"/>
                    </a:ext>
                  </a:extLst>
                </a:gridCol>
                <a:gridCol w="317561">
                  <a:extLst>
                    <a:ext uri="{9D8B030D-6E8A-4147-A177-3AD203B41FA5}">
                      <a16:colId xmlns:a16="http://schemas.microsoft.com/office/drawing/2014/main" val="2520282913"/>
                    </a:ext>
                  </a:extLst>
                </a:gridCol>
                <a:gridCol w="2848523">
                  <a:extLst>
                    <a:ext uri="{9D8B030D-6E8A-4147-A177-3AD203B41FA5}">
                      <a16:colId xmlns:a16="http://schemas.microsoft.com/office/drawing/2014/main" val="3367687997"/>
                    </a:ext>
                  </a:extLst>
                </a:gridCol>
                <a:gridCol w="851064">
                  <a:extLst>
                    <a:ext uri="{9D8B030D-6E8A-4147-A177-3AD203B41FA5}">
                      <a16:colId xmlns:a16="http://schemas.microsoft.com/office/drawing/2014/main" val="2635354067"/>
                    </a:ext>
                  </a:extLst>
                </a:gridCol>
                <a:gridCol w="851064">
                  <a:extLst>
                    <a:ext uri="{9D8B030D-6E8A-4147-A177-3AD203B41FA5}">
                      <a16:colId xmlns:a16="http://schemas.microsoft.com/office/drawing/2014/main" val="893362646"/>
                    </a:ext>
                  </a:extLst>
                </a:gridCol>
                <a:gridCol w="851064">
                  <a:extLst>
                    <a:ext uri="{9D8B030D-6E8A-4147-A177-3AD203B41FA5}">
                      <a16:colId xmlns:a16="http://schemas.microsoft.com/office/drawing/2014/main" val="3234182975"/>
                    </a:ext>
                  </a:extLst>
                </a:gridCol>
                <a:gridCol w="851064">
                  <a:extLst>
                    <a:ext uri="{9D8B030D-6E8A-4147-A177-3AD203B41FA5}">
                      <a16:colId xmlns:a16="http://schemas.microsoft.com/office/drawing/2014/main" val="710415223"/>
                    </a:ext>
                  </a:extLst>
                </a:gridCol>
                <a:gridCol w="762147">
                  <a:extLst>
                    <a:ext uri="{9D8B030D-6E8A-4147-A177-3AD203B41FA5}">
                      <a16:colId xmlns:a16="http://schemas.microsoft.com/office/drawing/2014/main" val="2164152306"/>
                    </a:ext>
                  </a:extLst>
                </a:gridCol>
              </a:tblGrid>
              <a:tr h="163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494715"/>
                  </a:ext>
                </a:extLst>
              </a:tr>
              <a:tr h="502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057188"/>
                  </a:ext>
                </a:extLst>
              </a:tr>
              <a:tr h="215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15.281.514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12.822.965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420350"/>
                  </a:ext>
                </a:extLst>
              </a:tr>
              <a:tr h="16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6.871.357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4.655.801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001261"/>
                  </a:ext>
                </a:extLst>
              </a:tr>
              <a:tr h="16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8.410.157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207178"/>
                  </a:ext>
                </a:extLst>
              </a:tr>
              <a:tr h="16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088588"/>
                  </a:ext>
                </a:extLst>
              </a:tr>
              <a:tr h="16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27.157.110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-1.727.998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20.387.945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663452"/>
                  </a:ext>
                </a:extLst>
              </a:tr>
              <a:tr h="16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15.459.747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-766.464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11.651.685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28072"/>
                  </a:ext>
                </a:extLst>
              </a:tr>
              <a:tr h="16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3.224.363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57684"/>
                  </a:ext>
                </a:extLst>
              </a:tr>
              <a:tr h="16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3.811.608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-466.649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2.980.687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6867"/>
                  </a:ext>
                </a:extLst>
              </a:tr>
              <a:tr h="16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4.661.392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888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279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54619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42392" y="5867531"/>
            <a:ext cx="8173430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5C4195-4E77-45A0-AD07-B624A5435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963410"/>
              </p:ext>
            </p:extLst>
          </p:nvPr>
        </p:nvGraphicFramePr>
        <p:xfrm>
          <a:off x="457200" y="1823734"/>
          <a:ext cx="8158623" cy="4010138"/>
        </p:xfrm>
        <a:graphic>
          <a:graphicData uri="http://schemas.openxmlformats.org/drawingml/2006/table">
            <a:tbl>
              <a:tblPr/>
              <a:tblGrid>
                <a:gridCol w="817387">
                  <a:extLst>
                    <a:ext uri="{9D8B030D-6E8A-4147-A177-3AD203B41FA5}">
                      <a16:colId xmlns:a16="http://schemas.microsoft.com/office/drawing/2014/main" val="242774569"/>
                    </a:ext>
                  </a:extLst>
                </a:gridCol>
                <a:gridCol w="301946">
                  <a:extLst>
                    <a:ext uri="{9D8B030D-6E8A-4147-A177-3AD203B41FA5}">
                      <a16:colId xmlns:a16="http://schemas.microsoft.com/office/drawing/2014/main" val="1585312696"/>
                    </a:ext>
                  </a:extLst>
                </a:gridCol>
                <a:gridCol w="301946">
                  <a:extLst>
                    <a:ext uri="{9D8B030D-6E8A-4147-A177-3AD203B41FA5}">
                      <a16:colId xmlns:a16="http://schemas.microsoft.com/office/drawing/2014/main" val="2485947437"/>
                    </a:ext>
                  </a:extLst>
                </a:gridCol>
                <a:gridCol w="2735807">
                  <a:extLst>
                    <a:ext uri="{9D8B030D-6E8A-4147-A177-3AD203B41FA5}">
                      <a16:colId xmlns:a16="http://schemas.microsoft.com/office/drawing/2014/main" val="4124584788"/>
                    </a:ext>
                  </a:extLst>
                </a:gridCol>
                <a:gridCol w="817387">
                  <a:extLst>
                    <a:ext uri="{9D8B030D-6E8A-4147-A177-3AD203B41FA5}">
                      <a16:colId xmlns:a16="http://schemas.microsoft.com/office/drawing/2014/main" val="2208436336"/>
                    </a:ext>
                  </a:extLst>
                </a:gridCol>
                <a:gridCol w="817387">
                  <a:extLst>
                    <a:ext uri="{9D8B030D-6E8A-4147-A177-3AD203B41FA5}">
                      <a16:colId xmlns:a16="http://schemas.microsoft.com/office/drawing/2014/main" val="651609945"/>
                    </a:ext>
                  </a:extLst>
                </a:gridCol>
                <a:gridCol w="817387">
                  <a:extLst>
                    <a:ext uri="{9D8B030D-6E8A-4147-A177-3AD203B41FA5}">
                      <a16:colId xmlns:a16="http://schemas.microsoft.com/office/drawing/2014/main" val="4079709346"/>
                    </a:ext>
                  </a:extLst>
                </a:gridCol>
                <a:gridCol w="817387">
                  <a:extLst>
                    <a:ext uri="{9D8B030D-6E8A-4147-A177-3AD203B41FA5}">
                      <a16:colId xmlns:a16="http://schemas.microsoft.com/office/drawing/2014/main" val="3713097735"/>
                    </a:ext>
                  </a:extLst>
                </a:gridCol>
                <a:gridCol w="731989">
                  <a:extLst>
                    <a:ext uri="{9D8B030D-6E8A-4147-A177-3AD203B41FA5}">
                      <a16:colId xmlns:a16="http://schemas.microsoft.com/office/drawing/2014/main" val="1551886840"/>
                    </a:ext>
                  </a:extLst>
                </a:gridCol>
              </a:tblGrid>
              <a:tr h="1513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301189"/>
                  </a:ext>
                </a:extLst>
              </a:tr>
              <a:tr h="4634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579665"/>
                  </a:ext>
                </a:extLst>
              </a:tr>
              <a:tr h="1986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6.871.357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-218.561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4.655.801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447615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3.426.350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476489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251867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36076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767029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635893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95776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241821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788375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687290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22824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612978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04964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957545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236898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961622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079984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424302"/>
                  </a:ext>
                </a:extLst>
              </a:tr>
              <a:tr h="160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20095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37980"/>
                  </a:ext>
                </a:extLst>
              </a:tr>
              <a:tr h="15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133916"/>
                  </a:ext>
                </a:extLst>
              </a:tr>
              <a:tr h="160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676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80634"/>
              </p:ext>
            </p:extLst>
          </p:nvPr>
        </p:nvGraphicFramePr>
        <p:xfrm>
          <a:off x="596295" y="1930060"/>
          <a:ext cx="8090503" cy="3803200"/>
        </p:xfrm>
        <a:graphic>
          <a:graphicData uri="http://schemas.openxmlformats.org/drawingml/2006/table">
            <a:tbl>
              <a:tblPr/>
              <a:tblGrid>
                <a:gridCol w="810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5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4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3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8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55200"/>
              </p:ext>
            </p:extLst>
          </p:nvPr>
        </p:nvGraphicFramePr>
        <p:xfrm>
          <a:off x="474241" y="2181426"/>
          <a:ext cx="8212557" cy="2351245"/>
        </p:xfrm>
        <a:graphic>
          <a:graphicData uri="http://schemas.openxmlformats.org/drawingml/2006/table">
            <a:tbl>
              <a:tblPr/>
              <a:tblGrid>
                <a:gridCol w="822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0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9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1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3.672.864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4.409.435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3.232.026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244.877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3988</TotalTime>
  <Words>2224</Words>
  <Application>Microsoft Office PowerPoint</Application>
  <PresentationFormat>Presentación en pantalla (4:3)</PresentationFormat>
  <Paragraphs>1124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SEPTIEMBRE DE 2020 PARTIDA 17: MINISTERIO DE MINERÍA</vt:lpstr>
      <vt:lpstr>EJECUCIÓN ACUMULADA DE GASTOS A SEPTIEMBRE DE 2020  PARTIDA 17 MINISTERIO DE MINERÍA</vt:lpstr>
      <vt:lpstr>EJECUCIÓN ACUMULADA DE GASTOS A SEPTIEMBRE DE 2020  PARTIDA 17 MINISTERIO DE MINERÍA</vt:lpstr>
      <vt:lpstr>EJECUCIÓN ACUMULADA DE GASTOS A SEPTIEMBRE DE 2020  PARTIDA 17 MINISTERIO DE MINERÍA</vt:lpstr>
      <vt:lpstr>EJECUCIÓN ACUMULADA DE GASTOS A SEPTIEMBRE DE 2019  PARTIDA 17 MINISTERIO DE MINERÍA</vt:lpstr>
      <vt:lpstr>EJECUCIÓN ACUMULADA DE GASTOS A SEPTIEMBRE DE 2020  PARTIDA 17 MINISTERIO DE MINERÍA RESUMEN POR CAPÍTULOS</vt:lpstr>
      <vt:lpstr>EJECUCIÓN ACUMULADA DE GASTOS A SEPTIEMBRE DE 2020  PARTIDA 17. CAPÍTULO 01. PROGRAMA 01: SECRETARÍA Y ADMINISTRACIÓN GENERAL</vt:lpstr>
      <vt:lpstr>EJECUCIÓN ACUMULADA DE GASTOS A SEPTIEMBRE 2020  PARTIDA 17. CAPÍTULO 01. PROGRAMA 02:  FOMENTO DE LA PEQUEÑA Y MEDIANA MINERÍA</vt:lpstr>
      <vt:lpstr>EJECUCIÓN ACUMULADA DE GASTOS A SEPTIEMBRE 2020  PARTIDA 17. CAPÍTULO 02. PROGRAMA 01:  COMISIÓN CHILENA DEL COBRE</vt:lpstr>
      <vt:lpstr>EJECUCIÓN ACUMULADA DE GASTOS A SEPTIEMBRE 2020  PARTIDA 17. CAPÍTULO 03. PROGRAMA 01:  SERVICIO NACIONAL DE GEOLOGÍA Y MINERÍA</vt:lpstr>
      <vt:lpstr>EJECUCIÓN ACUMULADA DE GASTOS A SEPTIEMBRE 2020  PARTIDA 17. CAPÍTULO 03. PROGRAMA 02:  RED NACIONAL DE VIGILANCIA VOLCÁNICA</vt:lpstr>
      <vt:lpstr>EJECUCIÓN ACUMULADA DE GASTOS A SEPTIEMBRE 2020  PARTIDA 17. CAPÍTULO 03. PROGRAMA 03:  PLAN NACIONAL DE GEOLOGÍA</vt:lpstr>
      <vt:lpstr>EJECUCIÓN ACUMULADA DE GASTOS A SEPTIEMBRE 2020 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318</cp:revision>
  <cp:lastPrinted>2019-06-03T14:10:49Z</cp:lastPrinted>
  <dcterms:created xsi:type="dcterms:W3CDTF">2016-06-23T13:38:47Z</dcterms:created>
  <dcterms:modified xsi:type="dcterms:W3CDTF">2020-12-28T18:53:23Z</dcterms:modified>
</cp:coreProperties>
</file>