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Distribución presupuesto inicial por Subtítulo de gasto</a:t>
            </a:r>
            <a:endParaRPr lang="es-CL" sz="120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10002806503117E-2"/>
          <c:y val="0.24247480263212198"/>
          <c:w val="0.51331516674311028"/>
          <c:h val="0.676465255653913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72-48F8-85CF-42782662AD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72-48F8-85CF-42782662AD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72-48F8-85CF-42782662AD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72-48F8-85CF-42782662AD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172-48F8-85CF-42782662AD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172-48F8-85CF-42782662AD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172-48F8-85CF-42782662AD9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172-48F8-85CF-42782662AD9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172-48F8-85CF-42782662AD93}"/>
              </c:ext>
            </c:extLst>
          </c:dPt>
          <c:dLbls>
            <c:dLbl>
              <c:idx val="3"/>
              <c:layout>
                <c:manualLayout>
                  <c:x val="2.2055203830469869E-2"/>
                  <c:y val="-4.0980007610572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172-48F8-85CF-42782662AD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'[15.xlsx]Partida 15'!$B$54:$C$60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'[15.xlsx]Partida 15'!$D$54:$D$60</c:f>
              <c:numCache>
                <c:formatCode>0.0%</c:formatCode>
                <c:ptCount val="7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9.6010424324414999E-3</c:v>
                </c:pt>
                <c:pt idx="5">
                  <c:v>1.3501579393308889E-2</c:v>
                </c:pt>
                <c:pt idx="6" formatCode="0%">
                  <c:v>2.6306871516523136E-3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172-48F8-85CF-42782662A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480541542275692"/>
          <c:y val="0.18773289575459531"/>
          <c:w val="0.30335887200474654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2018 - 2019 - 2020 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'[15.xlsx]Partida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A5-4E0E-B231-C8A51877F4D1}"/>
            </c:ext>
          </c:extLst>
        </c:ser>
        <c:ser>
          <c:idx val="1"/>
          <c:order val="1"/>
          <c:tx>
            <c:strRef>
              <c:f>'[15.xlsx]Partida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A5-4E0E-B231-C8A51877F4D1}"/>
            </c:ext>
          </c:extLst>
        </c:ser>
        <c:ser>
          <c:idx val="2"/>
          <c:order val="2"/>
          <c:tx>
            <c:strRef>
              <c:f>'[15.xlsx]Partida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15'!$D$26:$L$26</c:f>
              <c:numCache>
                <c:formatCode>0.0%</c:formatCode>
                <c:ptCount val="9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A5-4E0E-B231-C8A51877F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87282952"/>
        <c:axId val="487276680"/>
      </c:barChart>
      <c:catAx>
        <c:axId val="487282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276680"/>
        <c:crosses val="autoZero"/>
        <c:auto val="1"/>
        <c:lblAlgn val="ctr"/>
        <c:lblOffset val="100"/>
        <c:noMultiLvlLbl val="0"/>
      </c:catAx>
      <c:valAx>
        <c:axId val="48727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2829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2018 - 2019 - 2020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'[15.xlsx]Partida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261-4D61-B953-80C898B8047B}"/>
            </c:ext>
          </c:extLst>
        </c:ser>
        <c:ser>
          <c:idx val="1"/>
          <c:order val="1"/>
          <c:tx>
            <c:strRef>
              <c:f>'[15.xlsx]Partida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61-4D61-B953-80C898B8047B}"/>
            </c:ext>
          </c:extLst>
        </c:ser>
        <c:ser>
          <c:idx val="2"/>
          <c:order val="2"/>
          <c:tx>
            <c:strRef>
              <c:f>'[15.xlsx]Partida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18954248366012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3529411764705885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42265795206974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592592592592587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3529411764705885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63616557734204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446623093681927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887-4984-AB32-7431238DFB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2635823433948662E-2"/>
                  <c:y val="-4.1459730740268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9229068005943264E-2"/>
                  <c:y val="-3.454977561689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15'!$D$20:$L$20</c:f>
              <c:numCache>
                <c:formatCode>0.0%</c:formatCode>
                <c:ptCount val="9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261-4D61-B953-80C898B80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855360"/>
        <c:axId val="546856144"/>
      </c:lineChart>
      <c:catAx>
        <c:axId val="54685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6856144"/>
        <c:crosses val="autoZero"/>
        <c:auto val="1"/>
        <c:lblAlgn val="ctr"/>
        <c:lblOffset val="100"/>
        <c:noMultiLvlLbl val="0"/>
      </c:catAx>
      <c:valAx>
        <c:axId val="54685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68553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26-01-2021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29959"/>
              </p:ext>
            </p:extLst>
          </p:nvPr>
        </p:nvGraphicFramePr>
        <p:xfrm>
          <a:off x="539550" y="1797123"/>
          <a:ext cx="8074097" cy="4188728"/>
        </p:xfrm>
        <a:graphic>
          <a:graphicData uri="http://schemas.openxmlformats.org/drawingml/2006/table">
            <a:tbl>
              <a:tblPr/>
              <a:tblGrid>
                <a:gridCol w="724405"/>
                <a:gridCol w="271652"/>
                <a:gridCol w="280707"/>
                <a:gridCol w="2450903"/>
                <a:gridCol w="724405"/>
                <a:gridCol w="724405"/>
                <a:gridCol w="724405"/>
                <a:gridCol w="724405"/>
                <a:gridCol w="724405"/>
                <a:gridCol w="724405"/>
              </a:tblGrid>
              <a:tr h="1893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97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5.527.175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-1.546.873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3.082.828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3.262.214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-67.021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2.492.197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1.330.359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-403.276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487.951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-1.022.153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-1.022.153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107.467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45.939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57592"/>
              </p:ext>
            </p:extLst>
          </p:nvPr>
        </p:nvGraphicFramePr>
        <p:xfrm>
          <a:off x="611561" y="1635552"/>
          <a:ext cx="7986438" cy="4720810"/>
        </p:xfrm>
        <a:graphic>
          <a:graphicData uri="http://schemas.openxmlformats.org/drawingml/2006/table">
            <a:tbl>
              <a:tblPr/>
              <a:tblGrid>
                <a:gridCol w="728246"/>
                <a:gridCol w="254887"/>
                <a:gridCol w="254887"/>
                <a:gridCol w="2245427"/>
                <a:gridCol w="764659"/>
                <a:gridCol w="764659"/>
                <a:gridCol w="764659"/>
                <a:gridCol w="740384"/>
                <a:gridCol w="740384"/>
                <a:gridCol w="728246"/>
              </a:tblGrid>
              <a:tr h="142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64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23.231.923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7.795.496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5.810.603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3.465.984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-638.979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1.939.954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-561.764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-488.506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-73.258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14.647.663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14.647.663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468537" y="6128231"/>
            <a:ext cx="7906864" cy="25131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</a:t>
            </a:r>
            <a:r>
              <a:rPr lang="es-CL" sz="800" dirty="0" smtClean="0"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835748"/>
              </p:ext>
            </p:extLst>
          </p:nvPr>
        </p:nvGraphicFramePr>
        <p:xfrm>
          <a:off x="505299" y="1772822"/>
          <a:ext cx="8027140" cy="4363075"/>
        </p:xfrm>
        <a:graphic>
          <a:graphicData uri="http://schemas.openxmlformats.org/drawingml/2006/table">
            <a:tbl>
              <a:tblPr/>
              <a:tblGrid>
                <a:gridCol w="671025"/>
                <a:gridCol w="251634"/>
                <a:gridCol w="260023"/>
                <a:gridCol w="2672918"/>
                <a:gridCol w="671025"/>
                <a:gridCol w="648658"/>
                <a:gridCol w="749312"/>
                <a:gridCol w="749312"/>
                <a:gridCol w="682208"/>
                <a:gridCol w="671025"/>
              </a:tblGrid>
              <a:tr h="1720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92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211.399.407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-19.413.703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168.944.116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17.401.948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-292.005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14.231.795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8.800.700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-958.959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4.448.124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181.908.554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-18.632.356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142.081.005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178.135.404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-18.621.296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138.563.656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685.102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2.561.923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-2.863.843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889.733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592.570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23.578.728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-10.455.282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15.054.106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1.846.599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-791.400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1.095.091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7.344.895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-470.869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5.843.881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639.294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58.636.084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-2.782.580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49.621.076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63.784.200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1.867.266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-927.322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3.508.989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3.047.289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39079"/>
              </p:ext>
            </p:extLst>
          </p:nvPr>
        </p:nvGraphicFramePr>
        <p:xfrm>
          <a:off x="529369" y="2420890"/>
          <a:ext cx="8057942" cy="2569183"/>
        </p:xfrm>
        <a:graphic>
          <a:graphicData uri="http://schemas.openxmlformats.org/drawingml/2006/table">
            <a:tbl>
              <a:tblPr/>
              <a:tblGrid>
                <a:gridCol w="673600"/>
                <a:gridCol w="252601"/>
                <a:gridCol w="261020"/>
                <a:gridCol w="2683175"/>
                <a:gridCol w="673600"/>
                <a:gridCol w="651148"/>
                <a:gridCol w="752186"/>
                <a:gridCol w="752186"/>
                <a:gridCol w="684826"/>
                <a:gridCol w="673600"/>
              </a:tblGrid>
              <a:tr h="1835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70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496.387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-850.434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251.868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-135.230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-513.195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229.393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2.781.818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2.236.001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1.278.707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63935,4%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38183"/>
              </p:ext>
            </p:extLst>
          </p:nvPr>
        </p:nvGraphicFramePr>
        <p:xfrm>
          <a:off x="541336" y="1833186"/>
          <a:ext cx="8057937" cy="4260114"/>
        </p:xfrm>
        <a:graphic>
          <a:graphicData uri="http://schemas.openxmlformats.org/drawingml/2006/table">
            <a:tbl>
              <a:tblPr/>
              <a:tblGrid>
                <a:gridCol w="730879"/>
                <a:gridCol w="264943"/>
                <a:gridCol w="264943"/>
                <a:gridCol w="2302269"/>
                <a:gridCol w="767422"/>
                <a:gridCol w="767422"/>
                <a:gridCol w="743060"/>
                <a:gridCol w="743060"/>
                <a:gridCol w="743060"/>
                <a:gridCol w="730879"/>
              </a:tblGrid>
              <a:tr h="1691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7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11.751.246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11.636.967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1.739.428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570325"/>
              </p:ext>
            </p:extLst>
          </p:nvPr>
        </p:nvGraphicFramePr>
        <p:xfrm>
          <a:off x="547686" y="1608148"/>
          <a:ext cx="8047039" cy="4748196"/>
        </p:xfrm>
        <a:graphic>
          <a:graphicData uri="http://schemas.openxmlformats.org/drawingml/2006/table">
            <a:tbl>
              <a:tblPr/>
              <a:tblGrid>
                <a:gridCol w="724959"/>
                <a:gridCol w="344355"/>
                <a:gridCol w="344355"/>
                <a:gridCol w="2319865"/>
                <a:gridCol w="724959"/>
                <a:gridCol w="688710"/>
                <a:gridCol w="724959"/>
                <a:gridCol w="724959"/>
                <a:gridCol w="724959"/>
                <a:gridCol w="724959"/>
              </a:tblGrid>
              <a:tr h="1630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2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16.195.835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-411.310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12.043.578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9.946.418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-53.352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7.646.671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1.179.316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4.441.870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-243.250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3.054.429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-227.600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3.017.931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-227.600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3.017.931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838956"/>
              </p:ext>
            </p:extLst>
          </p:nvPr>
        </p:nvGraphicFramePr>
        <p:xfrm>
          <a:off x="539552" y="1801868"/>
          <a:ext cx="8064899" cy="4291426"/>
        </p:xfrm>
        <a:graphic>
          <a:graphicData uri="http://schemas.openxmlformats.org/drawingml/2006/table">
            <a:tbl>
              <a:tblPr/>
              <a:tblGrid>
                <a:gridCol w="600924"/>
                <a:gridCol w="225347"/>
                <a:gridCol w="232859"/>
                <a:gridCol w="2846877"/>
                <a:gridCol w="751154"/>
                <a:gridCol w="751154"/>
                <a:gridCol w="751154"/>
                <a:gridCol w="681047"/>
                <a:gridCol w="623459"/>
                <a:gridCol w="600924"/>
              </a:tblGrid>
              <a:tr h="1424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62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5.708.019.107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139.823.705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4.576.114.453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58.496.937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-794.015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46.454.418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73.368.347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-689.989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45.650.308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3.586.578.305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2.332.161.806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1.912.492.057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298.926.697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12.183.743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23.121.955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10.915.355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74.351.717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1.251.381.494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23.010.326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580.285.331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233.334.680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13.400.247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3.884.502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240.365.016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152.825.656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4.271.251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3.035.005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1.451.729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625539"/>
              </p:ext>
            </p:extLst>
          </p:nvPr>
        </p:nvGraphicFramePr>
        <p:xfrm>
          <a:off x="506920" y="1772818"/>
          <a:ext cx="8097531" cy="4392485"/>
        </p:xfrm>
        <a:graphic>
          <a:graphicData uri="http://schemas.openxmlformats.org/drawingml/2006/table">
            <a:tbl>
              <a:tblPr/>
              <a:tblGrid>
                <a:gridCol w="603355"/>
                <a:gridCol w="226258"/>
                <a:gridCol w="233801"/>
                <a:gridCol w="2858396"/>
                <a:gridCol w="754194"/>
                <a:gridCol w="754194"/>
                <a:gridCol w="754194"/>
                <a:gridCol w="683803"/>
                <a:gridCol w="625981"/>
                <a:gridCol w="603355"/>
              </a:tblGrid>
              <a:tr h="151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9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1.041.320.965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141.619.357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896.707.660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1.031.021.870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888.503.629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141.812.010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151.342.248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80496,9%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735.195.690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1.894.385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8.204.031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1.793.056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-311.648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-245.272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18258"/>
              </p:ext>
            </p:extLst>
          </p:nvPr>
        </p:nvGraphicFramePr>
        <p:xfrm>
          <a:off x="539552" y="1542248"/>
          <a:ext cx="8064897" cy="4814116"/>
        </p:xfrm>
        <a:graphic>
          <a:graphicData uri="http://schemas.openxmlformats.org/drawingml/2006/table">
            <a:tbl>
              <a:tblPr/>
              <a:tblGrid>
                <a:gridCol w="767504"/>
                <a:gridCol w="274109"/>
                <a:gridCol w="283246"/>
                <a:gridCol w="2183735"/>
                <a:gridCol w="779689"/>
                <a:gridCol w="779689"/>
                <a:gridCol w="779689"/>
                <a:gridCol w="755322"/>
                <a:gridCol w="730957"/>
                <a:gridCol w="730957"/>
              </a:tblGrid>
              <a:tr h="1204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05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5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72.237.694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12.407.746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-1.493.776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9.598.611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7.739.857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-1.255.737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4.287.700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57.116.678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56.730.413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16.764.542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5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313.418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26.229.703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12.905.667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386.265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179.826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6.027.631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1.013.269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1.009.975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1.009.975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179.597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160.824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11.159.961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2.755.471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11.159.961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2.755.471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22343"/>
              </p:ext>
            </p:extLst>
          </p:nvPr>
        </p:nvGraphicFramePr>
        <p:xfrm>
          <a:off x="503547" y="1844820"/>
          <a:ext cx="8011802" cy="3896191"/>
        </p:xfrm>
        <a:graphic>
          <a:graphicData uri="http://schemas.openxmlformats.org/drawingml/2006/table">
            <a:tbl>
              <a:tblPr/>
              <a:tblGrid>
                <a:gridCol w="696678"/>
                <a:gridCol w="265683"/>
                <a:gridCol w="274538"/>
                <a:gridCol w="2435422"/>
                <a:gridCol w="743911"/>
                <a:gridCol w="743911"/>
                <a:gridCol w="735056"/>
                <a:gridCol w="699631"/>
                <a:gridCol w="708486"/>
                <a:gridCol w="708486"/>
              </a:tblGrid>
              <a:tr h="1684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9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1.323.061.700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1.002.825.602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9.736.495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-176.122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8.201.648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2.822.615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-569.428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2.026.232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851.557.489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851.333.454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835.618.525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15.259.880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174.808.199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131.403.708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4.535.100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526.381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2.649.095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14.507.271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12.773.520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1.733.751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748991"/>
              </p:ext>
            </p:extLst>
          </p:nvPr>
        </p:nvGraphicFramePr>
        <p:xfrm>
          <a:off x="452406" y="1628801"/>
          <a:ext cx="808003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616897"/>
              </p:ext>
            </p:extLst>
          </p:nvPr>
        </p:nvGraphicFramePr>
        <p:xfrm>
          <a:off x="478144" y="1814194"/>
          <a:ext cx="8086351" cy="4279101"/>
        </p:xfrm>
        <a:graphic>
          <a:graphicData uri="http://schemas.openxmlformats.org/drawingml/2006/table">
            <a:tbl>
              <a:tblPr/>
              <a:tblGrid>
                <a:gridCol w="703161"/>
                <a:gridCol w="268155"/>
                <a:gridCol w="277092"/>
                <a:gridCol w="2458085"/>
                <a:gridCol w="750833"/>
                <a:gridCol w="750833"/>
                <a:gridCol w="741895"/>
                <a:gridCol w="706141"/>
                <a:gridCol w="715078"/>
                <a:gridCol w="715078"/>
              </a:tblGrid>
              <a:tr h="1782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8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112.358.117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2.323.142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1.467.304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28.316.617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26.300.844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3.534.510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47.290.860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-508.915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-324.031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506.239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506.239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98992"/>
              </p:ext>
            </p:extLst>
          </p:nvPr>
        </p:nvGraphicFramePr>
        <p:xfrm>
          <a:off x="557164" y="2204864"/>
          <a:ext cx="7962900" cy="3528391"/>
        </p:xfrm>
        <a:graphic>
          <a:graphicData uri="http://schemas.openxmlformats.org/drawingml/2006/table">
            <a:tbl>
              <a:tblPr/>
              <a:tblGrid>
                <a:gridCol w="740161"/>
                <a:gridCol w="286813"/>
                <a:gridCol w="286813"/>
                <a:gridCol w="2208147"/>
                <a:gridCol w="740161"/>
                <a:gridCol w="740161"/>
                <a:gridCol w="740161"/>
                <a:gridCol w="740161"/>
                <a:gridCol w="740161"/>
                <a:gridCol w="740161"/>
              </a:tblGrid>
              <a:tr h="1844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0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13.183.834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3.275.826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3.275.826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3.275.826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9.044.572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5199"/>
              </p:ext>
            </p:extLst>
          </p:nvPr>
        </p:nvGraphicFramePr>
        <p:xfrm>
          <a:off x="539552" y="1842958"/>
          <a:ext cx="7899597" cy="4538362"/>
        </p:xfrm>
        <a:graphic>
          <a:graphicData uri="http://schemas.openxmlformats.org/drawingml/2006/table">
            <a:tbl>
              <a:tblPr/>
              <a:tblGrid>
                <a:gridCol w="718689"/>
                <a:gridCol w="275498"/>
                <a:gridCol w="278492"/>
                <a:gridCol w="2003348"/>
                <a:gridCol w="814515"/>
                <a:gridCol w="814515"/>
                <a:gridCol w="814515"/>
                <a:gridCol w="730668"/>
                <a:gridCol w="730668"/>
                <a:gridCol w="718689"/>
              </a:tblGrid>
              <a:tr h="1613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41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955.515.246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687.200.676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585.329.327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559.376.150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553.477.826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4.316.255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25.754.152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25.754.152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7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81.073.826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81.073.826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8.304.167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7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3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5.243.969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47543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64859"/>
              </p:ext>
            </p:extLst>
          </p:nvPr>
        </p:nvGraphicFramePr>
        <p:xfrm>
          <a:off x="520626" y="1758805"/>
          <a:ext cx="8046892" cy="4597544"/>
        </p:xfrm>
        <a:graphic>
          <a:graphicData uri="http://schemas.openxmlformats.org/drawingml/2006/table">
            <a:tbl>
              <a:tblPr/>
              <a:tblGrid>
                <a:gridCol w="732090"/>
                <a:gridCol w="280635"/>
                <a:gridCol w="283685"/>
                <a:gridCol w="2040702"/>
                <a:gridCol w="829702"/>
                <a:gridCol w="829702"/>
                <a:gridCol w="829702"/>
                <a:gridCol w="744292"/>
                <a:gridCol w="744292"/>
                <a:gridCol w="732090"/>
              </a:tblGrid>
              <a:tr h="1585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70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439.215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61.740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8.417.360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4.843.728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8.288.934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22.963.366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270.033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16.985.907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11.517.772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431.090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684.712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30.354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27.157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37.023.207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37.023.207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703659"/>
              </p:ext>
            </p:extLst>
          </p:nvPr>
        </p:nvGraphicFramePr>
        <p:xfrm>
          <a:off x="539552" y="1700808"/>
          <a:ext cx="77768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804169"/>
              </p:ext>
            </p:extLst>
          </p:nvPr>
        </p:nvGraphicFramePr>
        <p:xfrm>
          <a:off x="539552" y="2057400"/>
          <a:ext cx="7704856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20100" y="5909137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90334"/>
              </p:ext>
            </p:extLst>
          </p:nvPr>
        </p:nvGraphicFramePr>
        <p:xfrm>
          <a:off x="539552" y="1942158"/>
          <a:ext cx="7887414" cy="3533000"/>
        </p:xfrm>
        <a:graphic>
          <a:graphicData uri="http://schemas.openxmlformats.org/drawingml/2006/table">
            <a:tbl>
              <a:tblPr/>
              <a:tblGrid>
                <a:gridCol w="768879"/>
                <a:gridCol w="2460412"/>
                <a:gridCol w="768879"/>
                <a:gridCol w="794507"/>
                <a:gridCol w="797712"/>
                <a:gridCol w="759267"/>
                <a:gridCol w="768879"/>
                <a:gridCol w="768879"/>
              </a:tblGrid>
              <a:tr h="21741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583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8.582.245.167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176.588.118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6.687.870.880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197.919.028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-4.364.275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157.989.648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118.634.168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-6.466.968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71.607.928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6.487.591.850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5.083.923.709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1.559.968.615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185.527.139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1.288.883.676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5.766.348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4.582.640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-4.108.496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84.904.496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61.226.231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16.239.169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72579"/>
              </p:ext>
            </p:extLst>
          </p:nvPr>
        </p:nvGraphicFramePr>
        <p:xfrm>
          <a:off x="603598" y="1781043"/>
          <a:ext cx="7848872" cy="4156673"/>
        </p:xfrm>
        <a:graphic>
          <a:graphicData uri="http://schemas.openxmlformats.org/drawingml/2006/table">
            <a:tbl>
              <a:tblPr/>
              <a:tblGrid>
                <a:gridCol w="301190"/>
                <a:gridCol w="387244"/>
                <a:gridCol w="2183629"/>
                <a:gridCol w="889228"/>
                <a:gridCol w="903570"/>
                <a:gridCol w="760147"/>
                <a:gridCol w="903570"/>
                <a:gridCol w="731462"/>
                <a:gridCol w="788832"/>
              </a:tblGrid>
              <a:tr h="548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31.933.087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95.405.765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63.472.678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76.078.933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12.162.539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13.883.061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10.296.041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19.770.548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81.522.704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65.782.892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69.725.881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-3.354.400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53.949.517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7.074.048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5.527.175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3.082.828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23.231.923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230.813.110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211.399.407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-19.413.703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168.944.116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14.437.883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11.751.246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16.195.835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12.043.578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5.568.195.402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5.708.019.107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139.823.705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4.576.114.453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121.140.560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121.140.560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72.237.694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1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1.350.397.366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1.349.136.347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1.016.009.436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1.324.322.719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1.323.061.700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1.002.825.602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13.183.834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955.848.894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955.515.246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687.200.676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897195"/>
              </p:ext>
            </p:extLst>
          </p:nvPr>
        </p:nvGraphicFramePr>
        <p:xfrm>
          <a:off x="503236" y="1628796"/>
          <a:ext cx="8050957" cy="4727557"/>
        </p:xfrm>
        <a:graphic>
          <a:graphicData uri="http://schemas.openxmlformats.org/drawingml/2006/table">
            <a:tbl>
              <a:tblPr/>
              <a:tblGrid>
                <a:gridCol w="723411"/>
                <a:gridCol w="271279"/>
                <a:gridCol w="280322"/>
                <a:gridCol w="2435479"/>
                <a:gridCol w="723411"/>
                <a:gridCol w="723411"/>
                <a:gridCol w="723411"/>
                <a:gridCol w="723411"/>
                <a:gridCol w="723411"/>
                <a:gridCol w="723411"/>
              </a:tblGrid>
              <a:tr h="1680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7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13.883.061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1.720.522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10.296.041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6.130.829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-140.999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4.871.646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1.036.065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5.497.008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2.100.816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4.105.777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1.059.412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2.249.998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2.249.998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-189.295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281.866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-14.526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-61.576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40.756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234.987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036445"/>
              </p:ext>
            </p:extLst>
          </p:nvPr>
        </p:nvGraphicFramePr>
        <p:xfrm>
          <a:off x="512667" y="1842555"/>
          <a:ext cx="8091782" cy="4513794"/>
        </p:xfrm>
        <a:graphic>
          <a:graphicData uri="http://schemas.openxmlformats.org/drawingml/2006/table">
            <a:tbl>
              <a:tblPr/>
              <a:tblGrid>
                <a:gridCol w="604776"/>
                <a:gridCol w="261682"/>
                <a:gridCol w="270404"/>
                <a:gridCol w="2593558"/>
                <a:gridCol w="744339"/>
                <a:gridCol w="744339"/>
                <a:gridCol w="744339"/>
                <a:gridCol w="732709"/>
                <a:gridCol w="697818"/>
                <a:gridCol w="697818"/>
              </a:tblGrid>
              <a:tr h="1614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81.522.704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61.752.156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65.782.892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81.149.414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61.802.269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65.530.095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76.702.848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61.902.269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65.270.992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1.519.518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74.676.814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61.902.269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63.751.474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14640" y="5973586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216575"/>
              </p:ext>
            </p:extLst>
          </p:nvPr>
        </p:nvGraphicFramePr>
        <p:xfrm>
          <a:off x="539550" y="1496617"/>
          <a:ext cx="8039986" cy="4459329"/>
        </p:xfrm>
        <a:graphic>
          <a:graphicData uri="http://schemas.openxmlformats.org/drawingml/2006/table">
            <a:tbl>
              <a:tblPr/>
              <a:tblGrid>
                <a:gridCol w="750524"/>
                <a:gridCol w="281447"/>
                <a:gridCol w="290827"/>
                <a:gridCol w="2088957"/>
                <a:gridCol w="788050"/>
                <a:gridCol w="788050"/>
                <a:gridCol w="788050"/>
                <a:gridCol w="763033"/>
                <a:gridCol w="750524"/>
                <a:gridCol w="750524"/>
              </a:tblGrid>
              <a:tr h="1951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48" marR="8748" marT="8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48" marR="8748" marT="8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40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0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69.725.881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-3.354.400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53.949.517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55.925.196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-828.209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45.548.663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11.726.972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7.520.779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1.843.717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-1.339.564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177.020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213.295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68.684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152.371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-131.564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950.950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-598.000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688.352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6892</Words>
  <Application>Microsoft Office PowerPoint</Application>
  <PresentationFormat>Presentación en pantalla (4:3)</PresentationFormat>
  <Paragraphs>4243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1_Tema de Office</vt:lpstr>
      <vt:lpstr>EJECUCIÓN ACUMULADA DE GASTOS PRESUPUESTARIOS AL MES DE SEPTIEMBRE DE 2020 PARTIDA 15: MINISTERIO DEL TRABAJO Y PREVISIÓN SOCIAL</vt:lpstr>
      <vt:lpstr>COMPORTAMIENTO DE LA EJECUCIÓN ACUMULADA DE GASTOS A SEPTIEMBRE DE 2020  PARTIDA 15 MINISTERIO DEL TRABAJO Y PREVISIÓN SOCIAL</vt:lpstr>
      <vt:lpstr>Presentación de PowerPoint</vt:lpstr>
      <vt:lpstr>Presentación de PowerPoint</vt:lpstr>
      <vt:lpstr>EJECUCIÓN ACUMULADA DE GASTOS A SEPTIEMBRE DE 2020  PARTIDA 15 MINISTERIO DE TRABAJO Y PREVISIÓN SOCIAL</vt:lpstr>
      <vt:lpstr>EJECUCIÓN ACUMULADA DE GASTOS A SEPTIEMBRE DE 2020  PARTIDA 15 RESUMEN POR CAPÍTULOS</vt:lpstr>
      <vt:lpstr>EJECUCIÓN ACUMULADA DE GASTOS A SEPTIEMBRE DE 2020  PARTIDA 15. CAPÍTULO 01. PROGRAMA 01: SUBSECRETARÍA DEL TRABAJO</vt:lpstr>
      <vt:lpstr>EJECUCIÓN ACUMULADA DE GASTOS A SEPTIEMBRE DE 2020  PARTIDA 15. CAPÍTULO 01. PROGRAMA 03: PROEMPLEO</vt:lpstr>
      <vt:lpstr>EJECUCIÓN ACUMULADA DE GASTOS A SEPTIEMBRE DE 2020  PARTIDA 15. CAPÍTULO 02. PROGRAMA 01: DIRECCIÓN DEL TRABAJO</vt:lpstr>
      <vt:lpstr>EJECUCIÓN ACUMULADA DE GASTOS A SEPTIEMBRE DE 2020  PARTIDA 15. CAPÍTULO 03. PROGRAMA 01: SUBSECRETARÍA DE PREVISIÓN SOCIAL</vt:lpstr>
      <vt:lpstr>EJECUCIÓN ACUMULADA DE GASTOS A SEPTIEMBRE DE 2020  PARTIDA 15. CAPÍTULO 04. PROGRAMA 01: DIRECCIÓN DE CRÉDITO PRENDARIO</vt:lpstr>
      <vt:lpstr>EJECUCIÓN ACUMULADA DE GASTOS A SEPTIEMBRE DE 2020  PARTIDA 15. CAPÍTULO 05. PROGRAMA 01: SERVICIO NACIONAL DE CAPACITACIÓN Y EMPLEO</vt:lpstr>
      <vt:lpstr>EJECUCIÓN ACUMULADA DE GASTOS A SEPTIEMBRE DE 2020  PARTIDA 15. CAPÍTULO 05. PROGRAMA 01: SERVICIO NACIONAL DE CAPACITACIÓN Y EMPLEO</vt:lpstr>
      <vt:lpstr>EJECUCIÓN ACUMULADA DE GASTOS A SEPTIEMBRE DE 2020  PARTIDA 15. CAPÍTULO 06. PROGRAMA 01: SUPERINTENDENCIA DE SEGURIDAD SOCIAL</vt:lpstr>
      <vt:lpstr>EJECUCIÓN ACUMULADA DE GASTOS A SEPTIEMBRE DE 2020  PARTIDA 15. CAPÍTULO 07. PROGRAMA 01: SUPERINTENDENCIA DE PENSIONES</vt:lpstr>
      <vt:lpstr>EJECUCIÓN ACUMULADA DE GASTOS A SEPTIEMBRE DE 2020  PARTIDA 15. CAPÍTULO 09. PROGRAMA 01: INSTITUTO DE PREVISIÓN SOCIAL</vt:lpstr>
      <vt:lpstr>EJECUCIÓN ACUMULADA DE GASTOS A SEPTIEMBRE DE 2020  PARTIDA 15. CAPÍTULO 09. PROGRAMA 01: INSTITUTO DE PREVISIÓN SOCIAL</vt:lpstr>
      <vt:lpstr>EJECUCIÓN ACUMULADA DE GASTOS A SEPTIEMBRE DE 2020  PARTIDA 15. CAPÍTULO 10. PROGRAMA 01: INSTITUTO  DE SEGURIDAD LABORAL  </vt:lpstr>
      <vt:lpstr>EJECUCIÓN ACUMULADA DE GASTOS A SEPTIEMBRE DE 2020  PARTIDA 15. CAPÍTULO 13. PROGRAMA 01: CAJA DE PREVISIÓN DE LA DEFENSA NACIONAL</vt:lpstr>
      <vt:lpstr>EJECUCIÓN ACUMULADA DE GASTOS A SEPTIEMBRE DE 2020  PARTIDA 15. CAPÍTULO 13. PROGRAMA 01: CAJA DE PREVISIÓN DE LA DEFENSA NACIONAL</vt:lpstr>
      <vt:lpstr>EJECUCIÓN ACUMULADA DE GASTOS A SEPTIEMBRE DE 2020  PARTIDA 15. CAPÍTULO 13. PROGRAMA 02: FONDO DE MEDICINA CURATIVA</vt:lpstr>
      <vt:lpstr>EJECUCIÓN ACUMULADA DE GASTOS A SEPTIEMBRE DE 2020  PARTIDA 15. CAPÍTULO 14. PROGRAMA 01: DIRECCIÓN DE PREVISIÓN DE CARABINEROS DE CHILE</vt:lpstr>
      <vt:lpstr>EJECUCIÓN ACUMULADA DE GASTOS A SEPTIEMBRE DE 2020  PARTIDA 15. CAPÍTULO 14. PROGRAMA 01: DIRECCIÓN DE PREVISIÓN DE CARABINEROS DE CHILE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43</cp:revision>
  <dcterms:created xsi:type="dcterms:W3CDTF">2020-01-06T19:24:32Z</dcterms:created>
  <dcterms:modified xsi:type="dcterms:W3CDTF">2021-01-26T16:32:47Z</dcterms:modified>
</cp:coreProperties>
</file>