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5"/>
  </p:notesMasterIdLst>
  <p:sldIdLst>
    <p:sldId id="257" r:id="rId2"/>
    <p:sldId id="281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 dirty="0">
                <a:effectLst/>
              </a:rPr>
              <a:t>Distribución presupuesto inicial por Subtítulo de gasto</a:t>
            </a:r>
            <a:endParaRPr lang="es-CL" sz="1200" dirty="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810002806503117E-2"/>
          <c:y val="0.24247480263212198"/>
          <c:w val="0.51331516674311028"/>
          <c:h val="0.67646525565391324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172-48F8-85CF-42782662AD9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172-48F8-85CF-42782662AD9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172-48F8-85CF-42782662AD9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172-48F8-85CF-42782662AD9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172-48F8-85CF-42782662AD9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172-48F8-85CF-42782662AD9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8172-48F8-85CF-42782662AD9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8172-48F8-85CF-42782662AD9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8172-48F8-85CF-42782662AD93}"/>
              </c:ext>
            </c:extLst>
          </c:dPt>
          <c:dLbls>
            <c:dLbl>
              <c:idx val="3"/>
              <c:layout>
                <c:manualLayout>
                  <c:x val="2.2055203830469869E-2"/>
                  <c:y val="-4.09800076105728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8172-48F8-85CF-42782662AD9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'[15.xlsx]Partida 15'!$B$54:$C$60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ADQUISICIÓN DE ACTIVOS FINANCIEROS</c:v>
                  </c:pt>
                  <c:pt idx="5">
                    <c:v>PRÉSTAMOS</c:v>
                  </c:pt>
                  <c:pt idx="6">
                    <c:v>OTROS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30</c:v>
                  </c:pt>
                  <c:pt idx="5">
                    <c:v>32</c:v>
                  </c:pt>
                </c:lvl>
              </c:multiLvlStrCache>
            </c:multiLvlStrRef>
          </c:cat>
          <c:val>
            <c:numRef>
              <c:f>'[15.xlsx]Partida 15'!$D$54:$D$60</c:f>
              <c:numCache>
                <c:formatCode>0.0%</c:formatCode>
                <c:ptCount val="7"/>
                <c:pt idx="0">
                  <c:v>2.4065138729882529E-2</c:v>
                </c:pt>
                <c:pt idx="1">
                  <c:v>1.4882969323008838E-2</c:v>
                </c:pt>
                <c:pt idx="2">
                  <c:v>0.77180471748746926</c:v>
                </c:pt>
                <c:pt idx="3">
                  <c:v>0.16351386548223662</c:v>
                </c:pt>
                <c:pt idx="4">
                  <c:v>9.6010424324414999E-3</c:v>
                </c:pt>
                <c:pt idx="5">
                  <c:v>1.3501579393308889E-2</c:v>
                </c:pt>
                <c:pt idx="6" formatCode="0%">
                  <c:v>2.6306871516523136E-3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8172-48F8-85CF-42782662AD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2480541542275692"/>
          <c:y val="0.18773289575459531"/>
          <c:w val="0.30335887200474654"/>
          <c:h val="0.7732364815238778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Mensual 2018 - 2019 - 2020 </a:t>
            </a:r>
            <a:endParaRPr lang="es-CL" sz="12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'[15.xlsx]Partida 15'!$C$28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'[15.xlsx]Partida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'[15.xlsx]Partida 15'!$D$28:$O$28</c:f>
              <c:numCache>
                <c:formatCode>0.0%</c:formatCode>
                <c:ptCount val="12"/>
                <c:pt idx="0">
                  <c:v>7.837183696429191E-2</c:v>
                </c:pt>
                <c:pt idx="1">
                  <c:v>7.6883845031952169E-2</c:v>
                </c:pt>
                <c:pt idx="2">
                  <c:v>9.7417739331395262E-2</c:v>
                </c:pt>
                <c:pt idx="3">
                  <c:v>7.8382485187010714E-2</c:v>
                </c:pt>
                <c:pt idx="4">
                  <c:v>8.7295112231233235E-2</c:v>
                </c:pt>
                <c:pt idx="5">
                  <c:v>8.1892884491471973E-2</c:v>
                </c:pt>
                <c:pt idx="6">
                  <c:v>7.880680280956856E-2</c:v>
                </c:pt>
                <c:pt idx="7">
                  <c:v>9.3913695538875921E-2</c:v>
                </c:pt>
                <c:pt idx="8">
                  <c:v>8.6807342943868979E-2</c:v>
                </c:pt>
                <c:pt idx="9">
                  <c:v>8.1093304812691072E-2</c:v>
                </c:pt>
                <c:pt idx="10">
                  <c:v>7.9995164285164164E-2</c:v>
                </c:pt>
                <c:pt idx="11">
                  <c:v>0.10379985026202497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A5-4E0E-B231-C8A51877F4D1}"/>
            </c:ext>
          </c:extLst>
        </c:ser>
        <c:ser>
          <c:idx val="1"/>
          <c:order val="1"/>
          <c:tx>
            <c:strRef>
              <c:f>'[15.xlsx]Partida 15'!$C$27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'[15.xlsx]Partida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'[15.xlsx]Partida 15'!$D$27:$O$27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8.2650430080738579E-2</c:v>
                </c:pt>
                <c:pt idx="2">
                  <c:v>9.1285689290615105E-2</c:v>
                </c:pt>
                <c:pt idx="3">
                  <c:v>7.8521643894309837E-2</c:v>
                </c:pt>
                <c:pt idx="4">
                  <c:v>8.8293065638009427E-2</c:v>
                </c:pt>
                <c:pt idx="5">
                  <c:v>8.0370643042380605E-2</c:v>
                </c:pt>
                <c:pt idx="6">
                  <c:v>7.9066923465858988E-2</c:v>
                </c:pt>
                <c:pt idx="7">
                  <c:v>9.0644318280493741E-2</c:v>
                </c:pt>
                <c:pt idx="8">
                  <c:v>8.4702666686255534E-2</c:v>
                </c:pt>
                <c:pt idx="9">
                  <c:v>7.8809370234264667E-2</c:v>
                </c:pt>
                <c:pt idx="10">
                  <c:v>7.8818035976230161E-2</c:v>
                </c:pt>
                <c:pt idx="11">
                  <c:v>0.12375627577781001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AA5-4E0E-B231-C8A51877F4D1}"/>
            </c:ext>
          </c:extLst>
        </c:ser>
        <c:ser>
          <c:idx val="2"/>
          <c:order val="2"/>
          <c:tx>
            <c:strRef>
              <c:f>'[15.xlsx]Partida 15'!$C$26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'[15.xlsx]Partida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'[15.xlsx]Partida 15'!$D$26:$L$26</c:f>
              <c:numCache>
                <c:formatCode>0.0%</c:formatCode>
                <c:ptCount val="9"/>
                <c:pt idx="0">
                  <c:v>8.0071807007647516E-2</c:v>
                </c:pt>
                <c:pt idx="1">
                  <c:v>8.7001446749213271E-2</c:v>
                </c:pt>
                <c:pt idx="2">
                  <c:v>9.2947591987014577E-2</c:v>
                </c:pt>
                <c:pt idx="3">
                  <c:v>9.657250002028854E-2</c:v>
                </c:pt>
                <c:pt idx="4">
                  <c:v>8.9770029510656921E-2</c:v>
                </c:pt>
                <c:pt idx="5">
                  <c:v>8.0662320861589518E-2</c:v>
                </c:pt>
                <c:pt idx="6">
                  <c:v>7.9807179738724379E-2</c:v>
                </c:pt>
                <c:pt idx="7">
                  <c:v>9.11039737089792E-2</c:v>
                </c:pt>
                <c:pt idx="8">
                  <c:v>8.7063294098505675E-2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AA5-4E0E-B231-C8A51877F4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100"/>
        <c:axId val="487282952"/>
        <c:axId val="487276680"/>
      </c:barChart>
      <c:catAx>
        <c:axId val="487282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7276680"/>
        <c:crosses val="autoZero"/>
        <c:auto val="1"/>
        <c:lblAlgn val="ctr"/>
        <c:lblOffset val="100"/>
        <c:noMultiLvlLbl val="0"/>
      </c:catAx>
      <c:valAx>
        <c:axId val="487276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728295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>
      <a:softEdge rad="0"/>
    </a:effectLst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s-CL" sz="1200" b="1">
                <a:latin typeface="Calibri" panose="020F0502020204030204" pitchFamily="34" charset="0"/>
                <a:cs typeface="Calibri" panose="020F0502020204030204" pitchFamily="34" charset="0"/>
              </a:rPr>
              <a:t>% de Ejecución</a:t>
            </a:r>
            <a:r>
              <a:rPr lang="es-CL" sz="1200" b="1" baseline="0">
                <a:latin typeface="Calibri" panose="020F0502020204030204" pitchFamily="34" charset="0"/>
                <a:cs typeface="Calibri" panose="020F0502020204030204" pitchFamily="34" charset="0"/>
              </a:rPr>
              <a:t> Acumulada 2018 - 2019 - 2020 </a:t>
            </a:r>
            <a:endParaRPr lang="es-CL" sz="1200" b="1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0395587806427"/>
          <c:y val="0.17171296296296298"/>
          <c:w val="0.85629299401300329"/>
          <c:h val="0.61498432487605714"/>
        </c:manualLayout>
      </c:layout>
      <c:lineChart>
        <c:grouping val="standard"/>
        <c:varyColors val="0"/>
        <c:ser>
          <c:idx val="0"/>
          <c:order val="0"/>
          <c:tx>
            <c:strRef>
              <c:f>'[15.xlsx]Partida 15'!$C$22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'[15.xlsx]Partida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'[15.xlsx]Partida 15'!$D$22:$O$22</c:f>
              <c:numCache>
                <c:formatCode>0.0%</c:formatCode>
                <c:ptCount val="12"/>
                <c:pt idx="0">
                  <c:v>7.837183696429191E-2</c:v>
                </c:pt>
                <c:pt idx="1">
                  <c:v>0.15496113292872177</c:v>
                </c:pt>
                <c:pt idx="2">
                  <c:v>0.25228677182283649</c:v>
                </c:pt>
                <c:pt idx="3">
                  <c:v>0.33050455886015273</c:v>
                </c:pt>
                <c:pt idx="4">
                  <c:v>0.41668684933770556</c:v>
                </c:pt>
                <c:pt idx="5">
                  <c:v>0.49854764345065222</c:v>
                </c:pt>
                <c:pt idx="6">
                  <c:v>0.57726923571416422</c:v>
                </c:pt>
                <c:pt idx="7">
                  <c:v>0.67071746402428911</c:v>
                </c:pt>
                <c:pt idx="8">
                  <c:v>0.75747938538166204</c:v>
                </c:pt>
                <c:pt idx="9">
                  <c:v>0.83813728154680045</c:v>
                </c:pt>
                <c:pt idx="10">
                  <c:v>0.91811378293724633</c:v>
                </c:pt>
                <c:pt idx="11">
                  <c:v>0.99539824344701122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261-4D61-B953-80C898B8047B}"/>
            </c:ext>
          </c:extLst>
        </c:ser>
        <c:ser>
          <c:idx val="1"/>
          <c:order val="1"/>
          <c:tx>
            <c:strRef>
              <c:f>'[15.xlsx]Partida 15'!$C$21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'[15.xlsx]Partida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'[15.xlsx]Partida 15'!$D$21:$O$21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0.16078050897129081</c:v>
                </c:pt>
                <c:pt idx="2">
                  <c:v>0.25193486281034483</c:v>
                </c:pt>
                <c:pt idx="3">
                  <c:v>0.33044208331804903</c:v>
                </c:pt>
                <c:pt idx="4">
                  <c:v>0.41858713731120833</c:v>
                </c:pt>
                <c:pt idx="5">
                  <c:v>0.4984707902827844</c:v>
                </c:pt>
                <c:pt idx="6">
                  <c:v>0.56381297681070963</c:v>
                </c:pt>
                <c:pt idx="7">
                  <c:v>0.65377578414949189</c:v>
                </c:pt>
                <c:pt idx="8">
                  <c:v>0.73798561005411956</c:v>
                </c:pt>
                <c:pt idx="9">
                  <c:v>0.81679498028838426</c:v>
                </c:pt>
                <c:pt idx="10">
                  <c:v>0.89557673270365101</c:v>
                </c:pt>
                <c:pt idx="11">
                  <c:v>0.99116982920401264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261-4D61-B953-80C898B8047B}"/>
            </c:ext>
          </c:extLst>
        </c:ser>
        <c:ser>
          <c:idx val="2"/>
          <c:order val="2"/>
          <c:tx>
            <c:strRef>
              <c:f>'[15.xlsx]Partida 15'!$C$20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7189542483660129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AF9-41A1-91CA-908D960430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3529411764705885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AF9-41A1-91CA-908D960430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4422657952069741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AF9-41A1-91CA-908D960430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9.2592592592592587E-2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AF9-41A1-91CA-908D960430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3529411764705885E-2"/>
                  <c:y val="-2.7777777777777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AF9-41A1-91CA-908D960430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2636165577342043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AF9-41A1-91CA-908D960430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4466230936819272E-2"/>
                  <c:y val="-5.092592592592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887-4984-AB32-7431238DFB9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6.2635823433948662E-2"/>
                  <c:y val="-4.1459730740268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9229068005943264E-2"/>
                  <c:y val="-3.45497756168903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'[15.xlsx]Partida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'[15.xlsx]Partida 15'!$D$20:$L$20</c:f>
              <c:numCache>
                <c:formatCode>0.0%</c:formatCode>
                <c:ptCount val="9"/>
                <c:pt idx="0">
                  <c:v>8.0071807007647516E-2</c:v>
                </c:pt>
                <c:pt idx="1">
                  <c:v>0.16695667431686415</c:v>
                </c:pt>
                <c:pt idx="2">
                  <c:v>0.25984524780400037</c:v>
                </c:pt>
                <c:pt idx="3">
                  <c:v>0.35177601071528464</c:v>
                </c:pt>
                <c:pt idx="4">
                  <c:v>0.44223056309923758</c:v>
                </c:pt>
                <c:pt idx="5">
                  <c:v>0.52287086618824841</c:v>
                </c:pt>
                <c:pt idx="6">
                  <c:v>0.60170541642836894</c:v>
                </c:pt>
                <c:pt idx="7">
                  <c:v>0.69228558411223184</c:v>
                </c:pt>
                <c:pt idx="8">
                  <c:v>0.77926821593443296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E261-4D61-B953-80C898B804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6855360"/>
        <c:axId val="546856144"/>
      </c:lineChart>
      <c:catAx>
        <c:axId val="546855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46856144"/>
        <c:crosses val="autoZero"/>
        <c:auto val="1"/>
        <c:lblAlgn val="ctr"/>
        <c:lblOffset val="100"/>
        <c:noMultiLvlLbl val="0"/>
      </c:catAx>
      <c:valAx>
        <c:axId val="546856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4685536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26-01-2021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SEPTIEMBRE </a:t>
            </a:r>
            <a:r>
              <a:rPr lang="es-CL" sz="2000" b="1" dirty="0">
                <a:solidFill>
                  <a:prstClr val="black"/>
                </a:solidFill>
              </a:rPr>
              <a:t>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15: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DEL TRABAJO Y PREVISIÓN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octubre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740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03. PROGRAMA 01: SUBSECRETARÍA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26618"/>
            <a:ext cx="6129212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829959"/>
              </p:ext>
            </p:extLst>
          </p:nvPr>
        </p:nvGraphicFramePr>
        <p:xfrm>
          <a:off x="539550" y="1797123"/>
          <a:ext cx="8074097" cy="4188728"/>
        </p:xfrm>
        <a:graphic>
          <a:graphicData uri="http://schemas.openxmlformats.org/drawingml/2006/table">
            <a:tbl>
              <a:tblPr/>
              <a:tblGrid>
                <a:gridCol w="724405"/>
                <a:gridCol w="271652"/>
                <a:gridCol w="280707"/>
                <a:gridCol w="2450903"/>
                <a:gridCol w="724405"/>
                <a:gridCol w="724405"/>
                <a:gridCol w="724405"/>
                <a:gridCol w="724405"/>
                <a:gridCol w="724405"/>
                <a:gridCol w="724405"/>
              </a:tblGrid>
              <a:tr h="1893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979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1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7.074.048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5.527.175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-1.546.873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3.082.828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3.329.235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3.262.214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-67.021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2.492.197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1.733.635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1.330.359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-403.276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487.951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1.841.868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-1.041.868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30.607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548.723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-1.022.153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30.607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548.723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-1.022.153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30.607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167.810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107.467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-60.343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45.939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58.681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28.338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-30.343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13.918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5226,8%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5226,8%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6001" y="701954"/>
            <a:ext cx="80519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04. PROGRAMA 01: DIRECCIÓN DE CRÉDITO PRENDARIO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02" y="1364865"/>
            <a:ext cx="8073646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357592"/>
              </p:ext>
            </p:extLst>
          </p:nvPr>
        </p:nvGraphicFramePr>
        <p:xfrm>
          <a:off x="611561" y="1635552"/>
          <a:ext cx="7986438" cy="4720810"/>
        </p:xfrm>
        <a:graphic>
          <a:graphicData uri="http://schemas.openxmlformats.org/drawingml/2006/table">
            <a:tbl>
              <a:tblPr/>
              <a:tblGrid>
                <a:gridCol w="728246"/>
                <a:gridCol w="254887"/>
                <a:gridCol w="254887"/>
                <a:gridCol w="2245427"/>
                <a:gridCol w="764659"/>
                <a:gridCol w="764659"/>
                <a:gridCol w="764659"/>
                <a:gridCol w="740384"/>
                <a:gridCol w="740384"/>
                <a:gridCol w="728246"/>
              </a:tblGrid>
              <a:tr h="1425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10" marR="8210" marT="8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0" marR="8210" marT="8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64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54.312.432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54.312.432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23.231.923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8.029.620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7.795.496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-234.124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5.810.603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4.104.963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3.465.984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-638.979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1.939.954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35.226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35.226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895.021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333.257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-561.764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629.210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140.704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-488.506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21.276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145.943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72.685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-73.258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109.608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109.608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979.942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2.416.409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1.436.467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979.942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2.416.409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1.436.467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14.647.663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Pignoraticios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14.647.663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769.777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38488,9%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38488,9%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769.777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38488,9%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38488,9%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5299" y="715041"/>
            <a:ext cx="7996323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36115" y="1562864"/>
            <a:ext cx="7996323" cy="2099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7E09F1E0-B8A7-4F4B-919A-65467147E0EE}"/>
              </a:ext>
            </a:extLst>
          </p:cNvPr>
          <p:cNvSpPr txBox="1">
            <a:spLocks/>
          </p:cNvSpPr>
          <p:nvPr/>
        </p:nvSpPr>
        <p:spPr>
          <a:xfrm>
            <a:off x="468537" y="6128231"/>
            <a:ext cx="7906864" cy="25131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</a:t>
            </a:r>
            <a:r>
              <a:rPr lang="es-CL" sz="800" dirty="0" smtClean="0">
                <a:ea typeface="Verdana" pitchFamily="34" charset="0"/>
                <a:cs typeface="Verdana" pitchFamily="34" charset="0"/>
              </a:rPr>
              <a:t>.</a:t>
            </a:r>
          </a:p>
          <a:p>
            <a:pPr algn="just"/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835748"/>
              </p:ext>
            </p:extLst>
          </p:nvPr>
        </p:nvGraphicFramePr>
        <p:xfrm>
          <a:off x="505299" y="1772822"/>
          <a:ext cx="8027140" cy="4363075"/>
        </p:xfrm>
        <a:graphic>
          <a:graphicData uri="http://schemas.openxmlformats.org/drawingml/2006/table">
            <a:tbl>
              <a:tblPr/>
              <a:tblGrid>
                <a:gridCol w="671025"/>
                <a:gridCol w="251634"/>
                <a:gridCol w="260023"/>
                <a:gridCol w="2672918"/>
                <a:gridCol w="671025"/>
                <a:gridCol w="648658"/>
                <a:gridCol w="749312"/>
                <a:gridCol w="749312"/>
                <a:gridCol w="682208"/>
                <a:gridCol w="671025"/>
              </a:tblGrid>
              <a:tr h="1720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554" marR="7554" marT="7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54" marR="7554" marT="7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592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230.813.110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211.399.407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-19.413.703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168.944.116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17.693.953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17.401.948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-292.005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14.231.795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9.759.659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8.800.700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-958.959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4.448.124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200.540.910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181.908.554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-18.632.356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142.081.005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196.756.700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178.135.404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-18.621.296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138.563.656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1.071.294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1.071.294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685.102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Capacitación para Micro y Pequeños Empresarios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5.425.766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2.561.923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-2.863.843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889.733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Más Capaz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1.219.971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1.219.971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592.570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Capacitación en Oficios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34.034.010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23.578.728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-10.455.282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15.054.106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 en el Puesto de Trabajo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2.637.999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1.846.599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-791.400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1.095.091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7.815.764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7.344.895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-470.869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5.843.881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Competencias Laborales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1.418.095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1.418.095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639.294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189.549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189.549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90.795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Empleo, Ley N° 20.338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61.418.664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58.636.084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-2.782.580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49.621.076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78.731.000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78.401.000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-330.000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63.784.200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Reconversión Laboral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2.794.588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1.867.266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-927.322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267.808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Subsidio al Empleo, decreto N° 28 y sus modificaciones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3.773.150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3.773.150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3.508.989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Becas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3.311.450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3.311.450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3.047.289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-11.060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-11.060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5.695.323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5.695.323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1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9368" y="838689"/>
            <a:ext cx="805794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039079"/>
              </p:ext>
            </p:extLst>
          </p:nvPr>
        </p:nvGraphicFramePr>
        <p:xfrm>
          <a:off x="529369" y="2420890"/>
          <a:ext cx="8057942" cy="2569183"/>
        </p:xfrm>
        <a:graphic>
          <a:graphicData uri="http://schemas.openxmlformats.org/drawingml/2006/table">
            <a:tbl>
              <a:tblPr/>
              <a:tblGrid>
                <a:gridCol w="673600"/>
                <a:gridCol w="252601"/>
                <a:gridCol w="261020"/>
                <a:gridCol w="2683175"/>
                <a:gridCol w="673600"/>
                <a:gridCol w="651148"/>
                <a:gridCol w="752186"/>
                <a:gridCol w="752186"/>
                <a:gridCol w="684826"/>
                <a:gridCol w="673600"/>
              </a:tblGrid>
              <a:tr h="18351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670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1.346.821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496.387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-850.434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251.868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-54.296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71.317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-41.317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212.792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106.396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-106.396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155.138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19.908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-135.230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16.034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853.278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340.083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-513.195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229.393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1.461.767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2.781.818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1.320.051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2.236.001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918.729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38.565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1.322.051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1.320.051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1.278.707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63935,4%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1338" y="719550"/>
            <a:ext cx="805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06. PROGRAMA 01: SUPERINTENDENCIA DE SEGURIDAD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335" y="1389484"/>
            <a:ext cx="8057941" cy="3648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938183"/>
              </p:ext>
            </p:extLst>
          </p:nvPr>
        </p:nvGraphicFramePr>
        <p:xfrm>
          <a:off x="541336" y="1833186"/>
          <a:ext cx="8057937" cy="4260114"/>
        </p:xfrm>
        <a:graphic>
          <a:graphicData uri="http://schemas.openxmlformats.org/drawingml/2006/table">
            <a:tbl>
              <a:tblPr/>
              <a:tblGrid>
                <a:gridCol w="730879"/>
                <a:gridCol w="264943"/>
                <a:gridCol w="264943"/>
                <a:gridCol w="2302269"/>
                <a:gridCol w="767422"/>
                <a:gridCol w="767422"/>
                <a:gridCol w="743060"/>
                <a:gridCol w="743060"/>
                <a:gridCol w="743060"/>
                <a:gridCol w="730879"/>
              </a:tblGrid>
              <a:tr h="1691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79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9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14.825.195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14.437.883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-387.312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11.751.246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11.790.258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11.636.967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2.917.202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2.725.202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1.739.428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-23.441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7686" y="648285"/>
            <a:ext cx="80470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07. PROGRAMA 01: SUPERINTENDENCIA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7686" y="1286408"/>
            <a:ext cx="7831782" cy="2747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570325"/>
              </p:ext>
            </p:extLst>
          </p:nvPr>
        </p:nvGraphicFramePr>
        <p:xfrm>
          <a:off x="547686" y="1608148"/>
          <a:ext cx="8047039" cy="4748196"/>
        </p:xfrm>
        <a:graphic>
          <a:graphicData uri="http://schemas.openxmlformats.org/drawingml/2006/table">
            <a:tbl>
              <a:tblPr/>
              <a:tblGrid>
                <a:gridCol w="724959"/>
                <a:gridCol w="344355"/>
                <a:gridCol w="344355"/>
                <a:gridCol w="2319865"/>
                <a:gridCol w="724959"/>
                <a:gridCol w="688710"/>
                <a:gridCol w="724959"/>
                <a:gridCol w="724959"/>
                <a:gridCol w="724959"/>
                <a:gridCol w="724959"/>
              </a:tblGrid>
              <a:tr h="1630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927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3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16.607.145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16.195.835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-411.310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12.043.578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9.999.770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9.946.418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-53.352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7.646.671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1.730.170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1.625.170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1.179.316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59.760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59.760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31.332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31.332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31.331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6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28.430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28.430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28.429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4.685.120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4.441.870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-243.250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3.054.429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Peritajes Ley N° 19.404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4.600.662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4.373.062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-227.600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3.017.931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4.600.662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4.373.062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-227.600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3.017.931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73.890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-15.650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36.498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73.890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-15.650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36.498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121.094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-69.470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103.402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-6.820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175.853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115.203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-60.650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53340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30185"/>
            <a:ext cx="8064896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838956"/>
              </p:ext>
            </p:extLst>
          </p:nvPr>
        </p:nvGraphicFramePr>
        <p:xfrm>
          <a:off x="539552" y="1801868"/>
          <a:ext cx="8064899" cy="4291426"/>
        </p:xfrm>
        <a:graphic>
          <a:graphicData uri="http://schemas.openxmlformats.org/drawingml/2006/table">
            <a:tbl>
              <a:tblPr/>
              <a:tblGrid>
                <a:gridCol w="600924"/>
                <a:gridCol w="225347"/>
                <a:gridCol w="232859"/>
                <a:gridCol w="2846877"/>
                <a:gridCol w="751154"/>
                <a:gridCol w="751154"/>
                <a:gridCol w="751154"/>
                <a:gridCol w="681047"/>
                <a:gridCol w="623459"/>
                <a:gridCol w="600924"/>
              </a:tblGrid>
              <a:tr h="1424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626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1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5.568.195.402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5.708.019.107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139.823.705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4.576.114.453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59.290.952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58.496.937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-794.015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46.454.418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74.058.336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73.368.347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-689.989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45.650.308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4.462.908.350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4.462.908.350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3.586.578.305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3.018.465.988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3.018.465.988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2.332.161.806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2.431.945.879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2.431.945.879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1.912.492.057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244.975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244.975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151.582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405.061.775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405.061.775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298.926.697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24.200.278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24.200.278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12.183.743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28.220.830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28.220.830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23.121.955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 de Vida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24.706.244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24.706.244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10.915.355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294.722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Hijo para las Mujeres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103.791.285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103.791.285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74.351.717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1.444.442.362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1.444.442.362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1.251.381.494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28.100.283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28.100.283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23.010.326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Cesantía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Vejez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654.284.037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654.284.037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580.285.331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Invalidez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296.295.153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296.295.153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233.334.680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Discapacidad Mental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16.947.407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16.947.407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13.400.247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para Cónyuges que cumplan cincuenta años de matrimonio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6.482.135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6.482.135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3.884.502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Ley N° 20.531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287.156.446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287.156.446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240.365.016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Familiar Permanente de Marzo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155.172.379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155.172.379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152.825.656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Artículo 82 D.L. N° 3.500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4.271.251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3.035.005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1.451.729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1.583.276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6920" y="770878"/>
            <a:ext cx="80975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20" y="1465827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625539"/>
              </p:ext>
            </p:extLst>
          </p:nvPr>
        </p:nvGraphicFramePr>
        <p:xfrm>
          <a:off x="506920" y="1772818"/>
          <a:ext cx="8097531" cy="4392485"/>
        </p:xfrm>
        <a:graphic>
          <a:graphicData uri="http://schemas.openxmlformats.org/drawingml/2006/table">
            <a:tbl>
              <a:tblPr/>
              <a:tblGrid>
                <a:gridCol w="603355"/>
                <a:gridCol w="226258"/>
                <a:gridCol w="233801"/>
                <a:gridCol w="2858396"/>
                <a:gridCol w="754194"/>
                <a:gridCol w="754194"/>
                <a:gridCol w="754194"/>
                <a:gridCol w="683803"/>
                <a:gridCol w="625981"/>
                <a:gridCol w="603355"/>
              </a:tblGrid>
              <a:tr h="15146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29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899.701.608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1.041.320.965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141.619.357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896.707.660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889.397.870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1.031.021.870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141.624.000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888.503.629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188.010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141.812.010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141.624.000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151.342.248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80496,9%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Previsional Solidario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885.832.009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885.832.009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735.195.690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Traslados y Hospedajes Pensiones Básicas Solidarias de Invalidez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175.274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175.274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49.967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Previsional a los Trabajadores Jóvenes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3.142.341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3.142.341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1.894.385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2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Derechos Previsionales y de Seguridad Social para mujeres en territorios rurales de difícil conectividad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60.236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21.339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10.299.095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10.299.095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8.204.031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6.414.117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6.414.117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6.410.975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3.884.978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1.793.056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556.919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245.271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-311.648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106.376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-66.376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77.489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373.054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127.782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-245.272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77667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10. PROGRAMA 01: INSTITUTO  DE SEGURIDAD LABORAL 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7888" y="1268760"/>
            <a:ext cx="8064896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618258"/>
              </p:ext>
            </p:extLst>
          </p:nvPr>
        </p:nvGraphicFramePr>
        <p:xfrm>
          <a:off x="539552" y="1542248"/>
          <a:ext cx="8064897" cy="4814116"/>
        </p:xfrm>
        <a:graphic>
          <a:graphicData uri="http://schemas.openxmlformats.org/drawingml/2006/table">
            <a:tbl>
              <a:tblPr/>
              <a:tblGrid>
                <a:gridCol w="767504"/>
                <a:gridCol w="274109"/>
                <a:gridCol w="283246"/>
                <a:gridCol w="2183735"/>
                <a:gridCol w="779689"/>
                <a:gridCol w="779689"/>
                <a:gridCol w="779689"/>
                <a:gridCol w="755322"/>
                <a:gridCol w="730957"/>
                <a:gridCol w="730957"/>
              </a:tblGrid>
              <a:tr h="1204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940" marR="6940" marT="69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605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25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121.140.560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121.140.560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72.237.694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13.901.522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12.407.746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-1.493.776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9.598.611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8.995.594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7.739.857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-1.255.737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4.287.700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83.307.826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83.307.826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57.116.678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82.723.458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82.723.458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56.730.413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23.064.329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23.064.329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16.764.542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1.095.039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1.095.039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516.501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5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1.226.485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1.226.485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313.418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44.214.018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44.214.018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26.229.703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por Accidentes del Trabajo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13.115.236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13.115.236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12.905.667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584.368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584.368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386.265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246.847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246.847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179.826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Asistenciales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337.521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337.521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206.439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6.033.589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6.027.631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-5.958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1.013.269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1.009.975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Concurrencias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1.009.975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-5.958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-5.958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332.308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332.308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179.597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64.543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64.543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14.185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21.451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21.451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3.962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239.850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239.850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160.824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8.404.490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11.159.961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2.755.471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8.404.490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11.159.961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2.755.471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41.839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41.839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6940" marR="6940" marT="6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40" marR="6940" marT="69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3548" y="701472"/>
            <a:ext cx="81369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548" y="1359040"/>
            <a:ext cx="8136904" cy="2515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822343"/>
              </p:ext>
            </p:extLst>
          </p:nvPr>
        </p:nvGraphicFramePr>
        <p:xfrm>
          <a:off x="503547" y="1844820"/>
          <a:ext cx="8011802" cy="3896191"/>
        </p:xfrm>
        <a:graphic>
          <a:graphicData uri="http://schemas.openxmlformats.org/drawingml/2006/table">
            <a:tbl>
              <a:tblPr/>
              <a:tblGrid>
                <a:gridCol w="696678"/>
                <a:gridCol w="265683"/>
                <a:gridCol w="274538"/>
                <a:gridCol w="2435422"/>
                <a:gridCol w="743911"/>
                <a:gridCol w="743911"/>
                <a:gridCol w="735056"/>
                <a:gridCol w="699631"/>
                <a:gridCol w="708486"/>
                <a:gridCol w="708486"/>
              </a:tblGrid>
              <a:tr h="16848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59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9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1.324.322.719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1.323.061.700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-1.261.019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1.002.825.602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9.912.617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9.736.495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-176.122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8.201.648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3.392.043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2.822.615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-569.428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2.026.232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1.134.451.524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1.134.451.524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851.557.489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1.134.149.983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1.134.149.983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851.333.454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1.113.347.766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1.113.347.766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835.618.525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87.661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87.661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19.339.574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19.339.574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15.259.880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1.374.982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367.387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224.035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224.035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174.814.753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174.808.199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131.403.708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5.742.544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5.742.544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4.535.100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Ubicación Menores, Ancianos e Incapacitados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777.334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777.334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526.381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Cotización Isapres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3.349.586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3.349.586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2.649.095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Salud Capredena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1.615.624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1.615.624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1.359.624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20.770.268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20.770.268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14.507.271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18.570.471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18.570.471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12.773.520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2.199.797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2.199.797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1.733.751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56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1 Título"/>
          <p:cNvSpPr txBox="1">
            <a:spLocks noGrp="1"/>
          </p:cNvSpPr>
          <p:nvPr>
            <p:ph type="title"/>
          </p:nvPr>
        </p:nvSpPr>
        <p:spPr>
          <a:xfrm>
            <a:off x="452406" y="821683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="" xmlns:a16="http://schemas.microsoft.com/office/drawing/2014/main" id="{00000000-0008-0000-0000-000040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4748991"/>
              </p:ext>
            </p:extLst>
          </p:nvPr>
        </p:nvGraphicFramePr>
        <p:xfrm>
          <a:off x="452406" y="1628801"/>
          <a:ext cx="8080034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46303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8144" y="722841"/>
            <a:ext cx="808635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88224" y="6336127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8144" y="1427331"/>
            <a:ext cx="8086352" cy="2734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616897"/>
              </p:ext>
            </p:extLst>
          </p:nvPr>
        </p:nvGraphicFramePr>
        <p:xfrm>
          <a:off x="478144" y="1814194"/>
          <a:ext cx="8086351" cy="4279101"/>
        </p:xfrm>
        <a:graphic>
          <a:graphicData uri="http://schemas.openxmlformats.org/drawingml/2006/table">
            <a:tbl>
              <a:tblPr/>
              <a:tblGrid>
                <a:gridCol w="703161"/>
                <a:gridCol w="268155"/>
                <a:gridCol w="277092"/>
                <a:gridCol w="2458085"/>
                <a:gridCol w="750833"/>
                <a:gridCol w="750833"/>
                <a:gridCol w="741895"/>
                <a:gridCol w="706141"/>
                <a:gridCol w="715078"/>
                <a:gridCol w="715078"/>
              </a:tblGrid>
              <a:tr h="1782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48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148.295.387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148.295.387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112.358.117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3.118.982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3.118.982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2.323.142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416.266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416.266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220.985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2.050.982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2.050.982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1.467.304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5.253.816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5.253.816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2.903.855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Auxilio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34.988.475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34.988.475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28.316.617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34.542.027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34.542.027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26.300.844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5.225.568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5.225.568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3.534.510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62.699.271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62.699.271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47.290.860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782.945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274.030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-508.915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156.603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220.180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35.296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-184.884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526.543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202.512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-324.031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94.171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506.239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506.239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8.973.683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351909,1%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351909,1%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8.973.683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351909,1%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351909,1%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4487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5112" y="737900"/>
            <a:ext cx="79549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02: FONDO DE MEDICINA CURATIVA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7167" y="1405852"/>
            <a:ext cx="7962900" cy="3232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298992"/>
              </p:ext>
            </p:extLst>
          </p:nvPr>
        </p:nvGraphicFramePr>
        <p:xfrm>
          <a:off x="557164" y="2204864"/>
          <a:ext cx="7962900" cy="3528391"/>
        </p:xfrm>
        <a:graphic>
          <a:graphicData uri="http://schemas.openxmlformats.org/drawingml/2006/table">
            <a:tbl>
              <a:tblPr/>
              <a:tblGrid>
                <a:gridCol w="740161"/>
                <a:gridCol w="286813"/>
                <a:gridCol w="286813"/>
                <a:gridCol w="2208147"/>
                <a:gridCol w="740161"/>
                <a:gridCol w="740161"/>
                <a:gridCol w="740161"/>
                <a:gridCol w="740161"/>
                <a:gridCol w="740161"/>
                <a:gridCol w="740161"/>
              </a:tblGrid>
              <a:tr h="18449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50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6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13.183.834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3.275.826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3.275.826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3.275.826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6.886.638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6.886.638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9.044.572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9.044.572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740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80170"/>
            <a:ext cx="799288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16216" y="6381328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56792"/>
            <a:ext cx="7992888" cy="2861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55199"/>
              </p:ext>
            </p:extLst>
          </p:nvPr>
        </p:nvGraphicFramePr>
        <p:xfrm>
          <a:off x="539552" y="1842958"/>
          <a:ext cx="7899597" cy="4538362"/>
        </p:xfrm>
        <a:graphic>
          <a:graphicData uri="http://schemas.openxmlformats.org/drawingml/2006/table">
            <a:tbl>
              <a:tblPr/>
              <a:tblGrid>
                <a:gridCol w="718689"/>
                <a:gridCol w="275498"/>
                <a:gridCol w="278492"/>
                <a:gridCol w="2003348"/>
                <a:gridCol w="814515"/>
                <a:gridCol w="814515"/>
                <a:gridCol w="814515"/>
                <a:gridCol w="730668"/>
                <a:gridCol w="730668"/>
                <a:gridCol w="718689"/>
              </a:tblGrid>
              <a:tr h="1613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41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144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955.848.894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955.515.246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-333.648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687.200.676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3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4.991.783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4.937.422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4.037.816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3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3.388.061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3.021.741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-366.320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1.238.041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3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800.021.287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800.021.287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585.329.327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3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755.271.703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755.271.703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559.376.150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3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744.482.140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744.482.140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553.477.826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3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969.200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717.385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3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8.021.508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8.021.508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4.316.255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3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167.672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3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1.213.394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1.213.394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3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417.789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3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3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3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25.754.152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3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3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Beneficios Médicos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25.754.152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272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3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81.123.793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81.073.826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-49.967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3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81.123.793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81.073.826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-49.967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3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Auxilio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15.491.112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15.491.112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8.304.167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272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 Mutualidad de Carabineros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3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Medicina Preventiva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6.487.937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5.243.969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150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20626" y="641706"/>
            <a:ext cx="804689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626" y="1475439"/>
            <a:ext cx="8046892" cy="286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764859"/>
              </p:ext>
            </p:extLst>
          </p:nvPr>
        </p:nvGraphicFramePr>
        <p:xfrm>
          <a:off x="520626" y="1758805"/>
          <a:ext cx="8046892" cy="4597544"/>
        </p:xfrm>
        <a:graphic>
          <a:graphicData uri="http://schemas.openxmlformats.org/drawingml/2006/table">
            <a:tbl>
              <a:tblPr/>
              <a:tblGrid>
                <a:gridCol w="732090"/>
                <a:gridCol w="280635"/>
                <a:gridCol w="283685"/>
                <a:gridCol w="2040702"/>
                <a:gridCol w="829702"/>
                <a:gridCol w="829702"/>
                <a:gridCol w="829702"/>
                <a:gridCol w="744292"/>
                <a:gridCol w="744292"/>
                <a:gridCol w="732090"/>
              </a:tblGrid>
              <a:tr h="1585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78" marR="9378" marT="9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78" marR="9378" marT="9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70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70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Desahucio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439.215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0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Hospital Dirección de Previsión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178.600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178.600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61.740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Medicina Preventiva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8.737.360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8.417.360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4.843.728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10.558.368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10.558.368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8.288.934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0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Hospital Dirección de Previsión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22.693.333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22.963.366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270.033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16.985.907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0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14.330.439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14.330.439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11.517.772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0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Desahucio Policía de Investigaciones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431.090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Servicio Odontológico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1.286.693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1.286.693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684.712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184.093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0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550.035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367.035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30.354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188.883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66.883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27.157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361.152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300.152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61.852.150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61.852.150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37.023.207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61.845.322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61.845.322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37.023.207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2.556.604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2840,7%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2840,7%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2.556.604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2840,7%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2840,7%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565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69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000-00003F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1703659"/>
              </p:ext>
            </p:extLst>
          </p:nvPr>
        </p:nvGraphicFramePr>
        <p:xfrm>
          <a:off x="539552" y="1700808"/>
          <a:ext cx="777686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160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000-00003E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5804169"/>
              </p:ext>
            </p:extLst>
          </p:nvPr>
        </p:nvGraphicFramePr>
        <p:xfrm>
          <a:off x="539552" y="2057400"/>
          <a:ext cx="7704856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3" y="819753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 TRABAJO Y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50817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7E09F1E0-B8A7-4F4B-919A-65467147E0EE}"/>
              </a:ext>
            </a:extLst>
          </p:cNvPr>
          <p:cNvSpPr txBox="1">
            <a:spLocks/>
          </p:cNvSpPr>
          <p:nvPr/>
        </p:nvSpPr>
        <p:spPr>
          <a:xfrm>
            <a:off x="520100" y="5909137"/>
            <a:ext cx="790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490334"/>
              </p:ext>
            </p:extLst>
          </p:nvPr>
        </p:nvGraphicFramePr>
        <p:xfrm>
          <a:off x="539552" y="1942158"/>
          <a:ext cx="7887414" cy="3533000"/>
        </p:xfrm>
        <a:graphic>
          <a:graphicData uri="http://schemas.openxmlformats.org/drawingml/2006/table">
            <a:tbl>
              <a:tblPr/>
              <a:tblGrid>
                <a:gridCol w="768879"/>
                <a:gridCol w="2460412"/>
                <a:gridCol w="768879"/>
                <a:gridCol w="794507"/>
                <a:gridCol w="797712"/>
                <a:gridCol w="759267"/>
                <a:gridCol w="768879"/>
                <a:gridCol w="768879"/>
              </a:tblGrid>
              <a:tr h="21741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6583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1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8.405.657.049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8.582.245.167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176.588.118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6.687.870.880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202.283.303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197.919.028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-4.364.275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157.989.648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125.101.136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118.634.168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-6.466.968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71.607.928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6.487.525.764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6.487.591.850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5.083.923.709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1.374.441.476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1.559.968.615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185.527.139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1.288.883.676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5.766.348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8.691.136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4.582.640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-4.108.496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80.703.070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84.904.496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4.201.426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113.489.646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113.489.646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61.226.231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1.733.817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16.239.169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872579"/>
              </p:ext>
            </p:extLst>
          </p:nvPr>
        </p:nvGraphicFramePr>
        <p:xfrm>
          <a:off x="603598" y="1781043"/>
          <a:ext cx="7848872" cy="4156673"/>
        </p:xfrm>
        <a:graphic>
          <a:graphicData uri="http://schemas.openxmlformats.org/drawingml/2006/table">
            <a:tbl>
              <a:tblPr/>
              <a:tblGrid>
                <a:gridCol w="301190"/>
                <a:gridCol w="387244"/>
                <a:gridCol w="2183629"/>
                <a:gridCol w="889228"/>
                <a:gridCol w="903570"/>
                <a:gridCol w="760147"/>
                <a:gridCol w="903570"/>
                <a:gridCol w="731462"/>
                <a:gridCol w="788832"/>
              </a:tblGrid>
              <a:tr h="5481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83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31.933.087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95.405.765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63.472.678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76.078.933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12.162.539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13.883.061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10.296.041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19.770.548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81.522.704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61.752.156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65.782.892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3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73.080.281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69.725.881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-3.354.400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53.949.517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3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7.074.048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5.527.175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-1.546.873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3.082.828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3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Crédito Prendario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54.312.432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54.312.432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23.231.923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3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230.813.110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211.399.407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-19.413.703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168.944.116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3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14.825.195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14.437.883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-387.312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11.751.246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3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Pensiones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16.607.145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16.195.835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-411.310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12.043.578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3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5.568.195.402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5.708.019.107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139.823.705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4.576.114.453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3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Seguridad Laboral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121.140.560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121.140.560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72.237.694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11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1.350.397.366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1.349.136.347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-1.261.019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1.016.009.436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5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1.324.322.719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1.323.061.700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-1.261.019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1.002.825.602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13.183.834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3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Previsión de Carabineros de 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955.848.894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955.515.246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-333.648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687.200.676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990" y="701876"/>
            <a:ext cx="80292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01: SUBSECRETARÍA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238" y="1294272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897195"/>
              </p:ext>
            </p:extLst>
          </p:nvPr>
        </p:nvGraphicFramePr>
        <p:xfrm>
          <a:off x="503236" y="1628796"/>
          <a:ext cx="8050957" cy="4727557"/>
        </p:xfrm>
        <a:graphic>
          <a:graphicData uri="http://schemas.openxmlformats.org/drawingml/2006/table">
            <a:tbl>
              <a:tblPr/>
              <a:tblGrid>
                <a:gridCol w="723411"/>
                <a:gridCol w="271279"/>
                <a:gridCol w="280322"/>
                <a:gridCol w="2435479"/>
                <a:gridCol w="723411"/>
                <a:gridCol w="723411"/>
                <a:gridCol w="723411"/>
                <a:gridCol w="723411"/>
                <a:gridCol w="723411"/>
                <a:gridCol w="723411"/>
              </a:tblGrid>
              <a:tr h="16809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10" marR="9510" marT="9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10" marR="9510" marT="9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47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85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12.162.539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13.883.061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1.720.522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10.296.041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6.271.828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6.130.829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-140.999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4.871.646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1.918.464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1.868.464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1.036.065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3.396.192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5.497.008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2.100.816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4.105.777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120,9%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1.549.191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-149.184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Diálogo Social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6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Formación Sindical y Relaciones Laborales Colaborativas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1.108.596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1.059.412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-49.184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6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2.249.998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2.249.998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571.890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-189.295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281.866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39.993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-39.993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34.515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19.989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-14.526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101.451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39.875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-61.576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138.010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64.810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-73.200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40.756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257.921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257.921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234.987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2668" y="764704"/>
            <a:ext cx="80917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03: PROEMPLEO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667" y="1443516"/>
            <a:ext cx="809178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036445"/>
              </p:ext>
            </p:extLst>
          </p:nvPr>
        </p:nvGraphicFramePr>
        <p:xfrm>
          <a:off x="512667" y="1842555"/>
          <a:ext cx="8091782" cy="4513794"/>
        </p:xfrm>
        <a:graphic>
          <a:graphicData uri="http://schemas.openxmlformats.org/drawingml/2006/table">
            <a:tbl>
              <a:tblPr/>
              <a:tblGrid>
                <a:gridCol w="604776"/>
                <a:gridCol w="261682"/>
                <a:gridCol w="270404"/>
                <a:gridCol w="2593558"/>
                <a:gridCol w="744339"/>
                <a:gridCol w="744339"/>
                <a:gridCol w="744339"/>
                <a:gridCol w="732709"/>
                <a:gridCol w="697818"/>
                <a:gridCol w="697818"/>
              </a:tblGrid>
              <a:tr h="16143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43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1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19.770.548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81.522.704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61.752.156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65.782.892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318.360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241.360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-77.000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167.046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98.226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-2.792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19.347.145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81.149.414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61.802.269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65.530.095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4.546.566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4.446.566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259.103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Servicios Sociales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4.351.198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4.251.198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83.272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2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 a la empleabilidad para artesanos y artesanas tradicionales de zonas rurales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195.368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195.368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175.831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14.800.579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76.702.848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61.902.269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65.270.992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9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a la Contratación de Mano de Obra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9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Empleo Ley N° 20.595 y Sistema Chile Solidario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2.026.024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2.026.024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1.519.518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en la Comunidad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12.774.545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74.676.814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61.902.269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63.751.474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-2.042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3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48" y="620683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02. PROGRAMA 01: DIRECCIÓN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4640" y="1211776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7E09F1E0-B8A7-4F4B-919A-65467147E0EE}"/>
              </a:ext>
            </a:extLst>
          </p:cNvPr>
          <p:cNvSpPr txBox="1">
            <a:spLocks/>
          </p:cNvSpPr>
          <p:nvPr/>
        </p:nvSpPr>
        <p:spPr>
          <a:xfrm>
            <a:off x="514640" y="5973586"/>
            <a:ext cx="790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216575"/>
              </p:ext>
            </p:extLst>
          </p:nvPr>
        </p:nvGraphicFramePr>
        <p:xfrm>
          <a:off x="539550" y="1496617"/>
          <a:ext cx="8039986" cy="4459329"/>
        </p:xfrm>
        <a:graphic>
          <a:graphicData uri="http://schemas.openxmlformats.org/drawingml/2006/table">
            <a:tbl>
              <a:tblPr/>
              <a:tblGrid>
                <a:gridCol w="750524"/>
                <a:gridCol w="281447"/>
                <a:gridCol w="290827"/>
                <a:gridCol w="2088957"/>
                <a:gridCol w="788050"/>
                <a:gridCol w="788050"/>
                <a:gridCol w="788050"/>
                <a:gridCol w="763033"/>
                <a:gridCol w="750524"/>
                <a:gridCol w="750524"/>
              </a:tblGrid>
              <a:tr h="19519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48" marR="8748" marT="87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48" marR="8748" marT="87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40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0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73.080.281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69.725.881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-3.354.400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53.949.517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56.753.405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55.925.196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-828.209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45.548.663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12.951.972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11.726.972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-1.225.000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7.520.779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48" marR="8748" marT="8748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139.623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-3.750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65.976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65.976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65.976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-3.750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-3.750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3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3.183.281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1.843.717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-1.339.564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771.976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450.081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350.081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277.020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177.020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13.821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623.295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213.295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-410.000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68.684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283.935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152.371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-131.564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1.548.950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950.950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-598.000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688.352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</TotalTime>
  <Words>6892</Words>
  <Application>Microsoft Office PowerPoint</Application>
  <PresentationFormat>Presentación en pantalla (4:3)</PresentationFormat>
  <Paragraphs>4243</Paragraphs>
  <Slides>23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7" baseType="lpstr">
      <vt:lpstr>Arial</vt:lpstr>
      <vt:lpstr>Calibri</vt:lpstr>
      <vt:lpstr>Verdana</vt:lpstr>
      <vt:lpstr>1_Tema de Office</vt:lpstr>
      <vt:lpstr>EJECUCIÓN ACUMULADA DE GASTOS PRESUPUESTARIOS AL MES DE SEPTIEMBRE DE 2020 PARTIDA 15: MINISTERIO DEL TRABAJO Y PREVISIÓN SOCIAL</vt:lpstr>
      <vt:lpstr>COMPORTAMIENTO DE LA EJECUCIÓN ACUMULADA DE GASTOS A SEPTIEMBRE DE 2020  PARTIDA 15 MINISTERIO DEL TRABAJO Y PREVISIÓN SOCIAL</vt:lpstr>
      <vt:lpstr>Presentación de PowerPoint</vt:lpstr>
      <vt:lpstr>Presentación de PowerPoint</vt:lpstr>
      <vt:lpstr>EJECUCIÓN ACUMULADA DE GASTOS A SEPTIEMBRE DE 2020  PARTIDA 15 MINISTERIO DE TRABAJO Y PREVISIÓN SOCIAL</vt:lpstr>
      <vt:lpstr>EJECUCIÓN ACUMULADA DE GASTOS A SEPTIEMBRE DE 2020  PARTIDA 15 RESUMEN POR CAPÍTULOS</vt:lpstr>
      <vt:lpstr>EJECUCIÓN ACUMULADA DE GASTOS A SEPTIEMBRE DE 2020  PARTIDA 15. CAPÍTULO 01. PROGRAMA 01: SUBSECRETARÍA DEL TRABAJO</vt:lpstr>
      <vt:lpstr>EJECUCIÓN ACUMULADA DE GASTOS A SEPTIEMBRE DE 2020  PARTIDA 15. CAPÍTULO 01. PROGRAMA 03: PROEMPLEO</vt:lpstr>
      <vt:lpstr>EJECUCIÓN ACUMULADA DE GASTOS A SEPTIEMBRE DE 2020  PARTIDA 15. CAPÍTULO 02. PROGRAMA 01: DIRECCIÓN DEL TRABAJO</vt:lpstr>
      <vt:lpstr>EJECUCIÓN ACUMULADA DE GASTOS A SEPTIEMBRE DE 2020  PARTIDA 15. CAPÍTULO 03. PROGRAMA 01: SUBSECRETARÍA DE PREVISIÓN SOCIAL</vt:lpstr>
      <vt:lpstr>EJECUCIÓN ACUMULADA DE GASTOS A SEPTIEMBRE DE 2020  PARTIDA 15. CAPÍTULO 04. PROGRAMA 01: DIRECCIÓN DE CRÉDITO PRENDARIO</vt:lpstr>
      <vt:lpstr>EJECUCIÓN ACUMULADA DE GASTOS A SEPTIEMBRE DE 2020  PARTIDA 15. CAPÍTULO 05. PROGRAMA 01: SERVICIO NACIONAL DE CAPACITACIÓN Y EMPLEO</vt:lpstr>
      <vt:lpstr>EJECUCIÓN ACUMULADA DE GASTOS A SEPTIEMBRE DE 2020  PARTIDA 15. CAPÍTULO 05. PROGRAMA 01: SERVICIO NACIONAL DE CAPACITACIÓN Y EMPLEO</vt:lpstr>
      <vt:lpstr>EJECUCIÓN ACUMULADA DE GASTOS A SEPTIEMBRE DE 2020  PARTIDA 15. CAPÍTULO 06. PROGRAMA 01: SUPERINTENDENCIA DE SEGURIDAD SOCIAL</vt:lpstr>
      <vt:lpstr>EJECUCIÓN ACUMULADA DE GASTOS A SEPTIEMBRE DE 2020  PARTIDA 15. CAPÍTULO 07. PROGRAMA 01: SUPERINTENDENCIA DE PENSIONES</vt:lpstr>
      <vt:lpstr>EJECUCIÓN ACUMULADA DE GASTOS A SEPTIEMBRE DE 2020  PARTIDA 15. CAPÍTULO 09. PROGRAMA 01: INSTITUTO DE PREVISIÓN SOCIAL</vt:lpstr>
      <vt:lpstr>EJECUCIÓN ACUMULADA DE GASTOS A SEPTIEMBRE DE 2020  PARTIDA 15. CAPÍTULO 09. PROGRAMA 01: INSTITUTO DE PREVISIÓN SOCIAL</vt:lpstr>
      <vt:lpstr>EJECUCIÓN ACUMULADA DE GASTOS A SEPTIEMBRE DE 2020  PARTIDA 15. CAPÍTULO 10. PROGRAMA 01: INSTITUTO  DE SEGURIDAD LABORAL  </vt:lpstr>
      <vt:lpstr>EJECUCIÓN ACUMULADA DE GASTOS A SEPTIEMBRE DE 2020  PARTIDA 15. CAPÍTULO 13. PROGRAMA 01: CAJA DE PREVISIÓN DE LA DEFENSA NACIONAL</vt:lpstr>
      <vt:lpstr>EJECUCIÓN ACUMULADA DE GASTOS A SEPTIEMBRE DE 2020  PARTIDA 15. CAPÍTULO 13. PROGRAMA 01: CAJA DE PREVISIÓN DE LA DEFENSA NACIONAL</vt:lpstr>
      <vt:lpstr>EJECUCIÓN ACUMULADA DE GASTOS A SEPTIEMBRE DE 2020  PARTIDA 15. CAPÍTULO 13. PROGRAMA 02: FONDO DE MEDICINA CURATIVA</vt:lpstr>
      <vt:lpstr>EJECUCIÓN ACUMULADA DE GASTOS A SEPTIEMBRE DE 2020  PARTIDA 15. CAPÍTULO 14. PROGRAMA 01: DIRECCIÓN DE PREVISIÓN DE CARABINEROS DE CHILE</vt:lpstr>
      <vt:lpstr>EJECUCIÓN ACUMULADA DE GASTOS A SEPTIEMBRE DE 2020  PARTIDA 15. CAPÍTULO 14. PROGRAMA 01: DIRECCIÓN DE PREVISIÓN DE CARABINEROS DE CHILE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43</cp:revision>
  <dcterms:created xsi:type="dcterms:W3CDTF">2020-01-06T19:24:32Z</dcterms:created>
  <dcterms:modified xsi:type="dcterms:W3CDTF">2021-01-26T16:32:47Z</dcterms:modified>
</cp:coreProperties>
</file>