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4" r:id="rId5"/>
    <p:sldId id="305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105" d="100"/>
          <a:sy n="105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AD1-4B97-8E6A-E0DC38D0F6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AD1-4B97-8E6A-E0DC38D0F6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AD1-4B97-8E6A-E0DC38D0F6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AD1-4B97-8E6A-E0DC38D0F64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17989344</c:v>
                </c:pt>
                <c:pt idx="1">
                  <c:v>5169078</c:v>
                </c:pt>
                <c:pt idx="2">
                  <c:v>13936864</c:v>
                </c:pt>
                <c:pt idx="3" formatCode="#,##0">
                  <c:v>8278540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D1-4B97-8E6A-E0DC38D0F6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Distribución Presupuesto Inicial por Programa</a:t>
            </a:r>
            <a:endParaRPr lang="es-CL" sz="1200" b="1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(en millones de $)</a:t>
            </a:r>
            <a:endParaRPr lang="es-CL" sz="1200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12650713000</c:v>
                </c:pt>
                <c:pt idx="1">
                  <c:v>4249938000</c:v>
                </c:pt>
                <c:pt idx="2">
                  <c:v>24910195000</c:v>
                </c:pt>
                <c:pt idx="3">
                  <c:v>3562980000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F7-4516-9573-8A858AC896D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623158820123332"/>
          <c:y val="3.952638638648602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14'!$D$27:$O$27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4.4334259003106551E-2</c:v>
                </c:pt>
                <c:pt idx="2">
                  <c:v>0.13756012351874247</c:v>
                </c:pt>
                <c:pt idx="3">
                  <c:v>0.12704462788623688</c:v>
                </c:pt>
                <c:pt idx="4">
                  <c:v>0.12283277027986546</c:v>
                </c:pt>
                <c:pt idx="5">
                  <c:v>8.007029577976689E-2</c:v>
                </c:pt>
                <c:pt idx="6">
                  <c:v>5.3596922538730329E-2</c:v>
                </c:pt>
                <c:pt idx="7">
                  <c:v>5.0931368175071941E-2</c:v>
                </c:pt>
                <c:pt idx="8">
                  <c:v>8.7865240122559377E-2</c:v>
                </c:pt>
                <c:pt idx="9">
                  <c:v>5.7383915588394292E-2</c:v>
                </c:pt>
                <c:pt idx="10">
                  <c:v>5.5169275670301658E-2</c:v>
                </c:pt>
                <c:pt idx="11">
                  <c:v>0.14858293607294404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D2-45DE-A65D-CFEB00E0BFB5}"/>
            </c:ext>
          </c:extLst>
        </c:ser>
        <c:ser>
          <c:idx val="0"/>
          <c:order val="1"/>
          <c:tx>
            <c:strRef>
              <c:f>'Partida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D2-45DE-A65D-CFEB00E0BFB5}"/>
            </c:ext>
          </c:extLst>
        </c:ser>
        <c:ser>
          <c:idx val="1"/>
          <c:order val="2"/>
          <c:tx>
            <c:strRef>
              <c:f>'Partida 14'!$C$29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504065040650406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ED2-45DE-A65D-CFEB00E0BFB5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D2-45DE-A65D-CFEB00E0BFB5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ED2-45DE-A65D-CFEB00E0BFB5}"/>
                </c:ext>
              </c:extLst>
            </c:dLbl>
            <c:dLbl>
              <c:idx val="5"/>
              <c:layout>
                <c:manualLayout>
                  <c:x val="4.29414922168537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D2-45DE-A65D-CFEB00E0BF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14'!$D$29:$L$29</c:f>
              <c:numCache>
                <c:formatCode>0.0%</c:formatCode>
                <c:ptCount val="9"/>
                <c:pt idx="0">
                  <c:v>3.0835773029146803E-2</c:v>
                </c:pt>
                <c:pt idx="1">
                  <c:v>0.15785598507826956</c:v>
                </c:pt>
                <c:pt idx="2">
                  <c:v>0.11242335564359816</c:v>
                </c:pt>
                <c:pt idx="3">
                  <c:v>0.10048073605926697</c:v>
                </c:pt>
                <c:pt idx="4">
                  <c:v>4.9918651651859526E-2</c:v>
                </c:pt>
                <c:pt idx="5">
                  <c:v>5.6763677079873426E-2</c:v>
                </c:pt>
                <c:pt idx="6">
                  <c:v>6.9749660471060404E-2</c:v>
                </c:pt>
                <c:pt idx="7">
                  <c:v>6.9908343612688231E-2</c:v>
                </c:pt>
                <c:pt idx="8">
                  <c:v>0.23532239298367769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D2-45DE-A65D-CFEB00E0BFB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2018 - 2019 - 2020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14'!$D$20:$O$20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6.9251243375625549E-2</c:v>
                </c:pt>
                <c:pt idx="2">
                  <c:v>0.20542313405753954</c:v>
                </c:pt>
                <c:pt idx="3">
                  <c:v>0.33246776194377642</c:v>
                </c:pt>
                <c:pt idx="4">
                  <c:v>0.45267149850629967</c:v>
                </c:pt>
                <c:pt idx="5">
                  <c:v>0.53274179428606649</c:v>
                </c:pt>
                <c:pt idx="6">
                  <c:v>0.59399032556209075</c:v>
                </c:pt>
                <c:pt idx="7">
                  <c:v>0.64375246845573408</c:v>
                </c:pt>
                <c:pt idx="8">
                  <c:v>0.73161770857829345</c:v>
                </c:pt>
                <c:pt idx="9">
                  <c:v>0.78900162416668773</c:v>
                </c:pt>
                <c:pt idx="10">
                  <c:v>0.84417089983698945</c:v>
                </c:pt>
                <c:pt idx="11">
                  <c:v>0.97774995354547189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F32-41BA-B95F-C7DE3A7EAEB0}"/>
            </c:ext>
          </c:extLst>
        </c:ser>
        <c:ser>
          <c:idx val="0"/>
          <c:order val="1"/>
          <c:tx>
            <c:strRef>
              <c:f>'Partida 14'!$C$21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32-41BA-B95F-C7DE3A7EAEB0}"/>
            </c:ext>
          </c:extLst>
        </c:ser>
        <c:ser>
          <c:idx val="1"/>
          <c:order val="2"/>
          <c:tx>
            <c:strRef>
              <c:f>'Partida 14'!$C$22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F32-41BA-B95F-C7DE3A7EAEB0}"/>
                </c:ext>
              </c:extLst>
            </c:dLbl>
            <c:dLbl>
              <c:idx val="1"/>
              <c:layout>
                <c:manualLayout>
                  <c:x val="-4.3644298963447903E-2"/>
                  <c:y val="-3.9623569846525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F32-41BA-B95F-C7DE3A7EAEB0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F32-41BA-B95F-C7DE3A7EAEB0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F32-41BA-B95F-C7DE3A7EAEB0}"/>
                </c:ext>
              </c:extLst>
            </c:dLbl>
            <c:dLbl>
              <c:idx val="4"/>
              <c:layout>
                <c:manualLayout>
                  <c:x val="-3.7097654118930713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F32-41BA-B95F-C7DE3A7EAEB0}"/>
                </c:ext>
              </c:extLst>
            </c:dLbl>
            <c:dLbl>
              <c:idx val="5"/>
              <c:layout>
                <c:manualLayout>
                  <c:x val="-3.9279869067103193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F32-41BA-B95F-C7DE3A7EAEB0}"/>
                </c:ext>
              </c:extLst>
            </c:dLbl>
            <c:dLbl>
              <c:idx val="6"/>
              <c:layout>
                <c:manualLayout>
                  <c:x val="-5.8919803600654748E-2"/>
                  <c:y val="-1.1887070953957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F32-41BA-B95F-C7DE3A7EAEB0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F32-41BA-B95F-C7DE3A7EAEB0}"/>
                </c:ext>
              </c:extLst>
            </c:dLbl>
            <c:dLbl>
              <c:idx val="8"/>
              <c:layout>
                <c:manualLayout>
                  <c:x val="-6.54664484451717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F32-41BA-B95F-C7DE3A7EAEB0}"/>
                </c:ext>
              </c:extLst>
            </c:dLbl>
            <c:dLbl>
              <c:idx val="9"/>
              <c:layout>
                <c:manualLayout>
                  <c:x val="-1.9639934533551555E-2"/>
                  <c:y val="1.98117849232628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F32-41BA-B95F-C7DE3A7EAE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14'!$D$22:$L$22</c:f>
              <c:numCache>
                <c:formatCode>0.0%</c:formatCode>
                <c:ptCount val="9"/>
                <c:pt idx="0">
                  <c:v>3.0835773029146803E-2</c:v>
                </c:pt>
                <c:pt idx="1">
                  <c:v>0.18869175810741637</c:v>
                </c:pt>
                <c:pt idx="2">
                  <c:v>0.29975350314655558</c:v>
                </c:pt>
                <c:pt idx="3">
                  <c:v>0.40295844708133366</c:v>
                </c:pt>
                <c:pt idx="4">
                  <c:v>0.45983391901119364</c:v>
                </c:pt>
                <c:pt idx="5">
                  <c:v>0.51552668322470352</c:v>
                </c:pt>
                <c:pt idx="6">
                  <c:v>0.58527634369576398</c:v>
                </c:pt>
                <c:pt idx="7">
                  <c:v>0.65459782650741183</c:v>
                </c:pt>
                <c:pt idx="8">
                  <c:v>0.88992021949108957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F32-41BA-B95F-C7DE3A7EAE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11-12-2020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11-12-2020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11-12-2020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11-12-2020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11-12-2020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11-12-2020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5F01E5A-628C-4232-A6EE-99BB50980341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050" y="1459396"/>
            <a:ext cx="7993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0352" y="6356349"/>
            <a:ext cx="841488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579" y="755320"/>
            <a:ext cx="79933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C416964-4440-429E-A4C2-3FFA2034A9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43540"/>
              </p:ext>
            </p:extLst>
          </p:nvPr>
        </p:nvGraphicFramePr>
        <p:xfrm>
          <a:off x="561579" y="1824521"/>
          <a:ext cx="8024940" cy="3094026"/>
        </p:xfrm>
        <a:graphic>
          <a:graphicData uri="http://schemas.openxmlformats.org/drawingml/2006/table">
            <a:tbl>
              <a:tblPr/>
              <a:tblGrid>
                <a:gridCol w="259790">
                  <a:extLst>
                    <a:ext uri="{9D8B030D-6E8A-4147-A177-3AD203B41FA5}">
                      <a16:colId xmlns:a16="http://schemas.microsoft.com/office/drawing/2014/main" val="2109991843"/>
                    </a:ext>
                  </a:extLst>
                </a:gridCol>
                <a:gridCol w="259790">
                  <a:extLst>
                    <a:ext uri="{9D8B030D-6E8A-4147-A177-3AD203B41FA5}">
                      <a16:colId xmlns:a16="http://schemas.microsoft.com/office/drawing/2014/main" val="3750920178"/>
                    </a:ext>
                  </a:extLst>
                </a:gridCol>
                <a:gridCol w="259790">
                  <a:extLst>
                    <a:ext uri="{9D8B030D-6E8A-4147-A177-3AD203B41FA5}">
                      <a16:colId xmlns:a16="http://schemas.microsoft.com/office/drawing/2014/main" val="3098074845"/>
                    </a:ext>
                  </a:extLst>
                </a:gridCol>
                <a:gridCol w="3203222">
                  <a:extLst>
                    <a:ext uri="{9D8B030D-6E8A-4147-A177-3AD203B41FA5}">
                      <a16:colId xmlns:a16="http://schemas.microsoft.com/office/drawing/2014/main" val="2814997971"/>
                    </a:ext>
                  </a:extLst>
                </a:gridCol>
                <a:gridCol w="696240">
                  <a:extLst>
                    <a:ext uri="{9D8B030D-6E8A-4147-A177-3AD203B41FA5}">
                      <a16:colId xmlns:a16="http://schemas.microsoft.com/office/drawing/2014/main" val="1492583576"/>
                    </a:ext>
                  </a:extLst>
                </a:gridCol>
                <a:gridCol w="696240">
                  <a:extLst>
                    <a:ext uri="{9D8B030D-6E8A-4147-A177-3AD203B41FA5}">
                      <a16:colId xmlns:a16="http://schemas.microsoft.com/office/drawing/2014/main" val="1003041707"/>
                    </a:ext>
                  </a:extLst>
                </a:gridCol>
                <a:gridCol w="696240">
                  <a:extLst>
                    <a:ext uri="{9D8B030D-6E8A-4147-A177-3AD203B41FA5}">
                      <a16:colId xmlns:a16="http://schemas.microsoft.com/office/drawing/2014/main" val="1941100973"/>
                    </a:ext>
                  </a:extLst>
                </a:gridCol>
                <a:gridCol w="696240">
                  <a:extLst>
                    <a:ext uri="{9D8B030D-6E8A-4147-A177-3AD203B41FA5}">
                      <a16:colId xmlns:a16="http://schemas.microsoft.com/office/drawing/2014/main" val="1941666108"/>
                    </a:ext>
                  </a:extLst>
                </a:gridCol>
                <a:gridCol w="633890">
                  <a:extLst>
                    <a:ext uri="{9D8B030D-6E8A-4147-A177-3AD203B41FA5}">
                      <a16:colId xmlns:a16="http://schemas.microsoft.com/office/drawing/2014/main" val="4068664071"/>
                    </a:ext>
                  </a:extLst>
                </a:gridCol>
                <a:gridCol w="623498">
                  <a:extLst>
                    <a:ext uri="{9D8B030D-6E8A-4147-A177-3AD203B41FA5}">
                      <a16:colId xmlns:a16="http://schemas.microsoft.com/office/drawing/2014/main" val="1663124916"/>
                    </a:ext>
                  </a:extLst>
                </a:gridCol>
              </a:tblGrid>
              <a:tr h="1286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056494"/>
                  </a:ext>
                </a:extLst>
              </a:tr>
              <a:tr h="3728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771388"/>
                  </a:ext>
                </a:extLst>
              </a:tr>
              <a:tr h="12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16.246.648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566644"/>
                  </a:ext>
                </a:extLst>
              </a:tr>
              <a:tr h="12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16.246.648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386607"/>
                  </a:ext>
                </a:extLst>
              </a:tr>
              <a:tr h="12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607.376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484899"/>
                  </a:ext>
                </a:extLst>
              </a:tr>
              <a:tr h="12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9.866.471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549567"/>
                  </a:ext>
                </a:extLst>
              </a:tr>
              <a:tr h="12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2.885.091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788646"/>
                  </a:ext>
                </a:extLst>
              </a:tr>
              <a:tr h="12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150.686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687867"/>
                  </a:ext>
                </a:extLst>
              </a:tr>
              <a:tr h="12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123620"/>
                  </a:ext>
                </a:extLst>
              </a:tr>
              <a:tr h="12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333356"/>
                  </a:ext>
                </a:extLst>
              </a:tr>
              <a:tr h="12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713698"/>
                  </a:ext>
                </a:extLst>
              </a:tr>
              <a:tr h="12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425553"/>
                  </a:ext>
                </a:extLst>
              </a:tr>
              <a:tr h="12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161088"/>
                  </a:ext>
                </a:extLst>
              </a:tr>
              <a:tr h="12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483421"/>
                  </a:ext>
                </a:extLst>
              </a:tr>
              <a:tr h="12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21.042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845752"/>
                  </a:ext>
                </a:extLst>
              </a:tr>
              <a:tr h="12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138.865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618658"/>
                  </a:ext>
                </a:extLst>
              </a:tr>
              <a:tr h="12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1.101.944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483296"/>
                  </a:ext>
                </a:extLst>
              </a:tr>
              <a:tr h="12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45.105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994961"/>
                  </a:ext>
                </a:extLst>
              </a:tr>
              <a:tr h="12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1.353.967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138024"/>
                  </a:ext>
                </a:extLst>
              </a:tr>
              <a:tr h="12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303204"/>
                  </a:ext>
                </a:extLst>
              </a:tr>
              <a:tr h="12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190.988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424096"/>
                  </a:ext>
                </a:extLst>
              </a:tr>
              <a:tr h="12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190.988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293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6386" y="1623715"/>
            <a:ext cx="7886701" cy="367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6" y="890901"/>
            <a:ext cx="80280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8530B48-CEF1-4261-B0DA-2666EF3D50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317650"/>
              </p:ext>
            </p:extLst>
          </p:nvPr>
        </p:nvGraphicFramePr>
        <p:xfrm>
          <a:off x="576388" y="1953589"/>
          <a:ext cx="8028060" cy="1965582"/>
        </p:xfrm>
        <a:graphic>
          <a:graphicData uri="http://schemas.openxmlformats.org/drawingml/2006/table">
            <a:tbl>
              <a:tblPr/>
              <a:tblGrid>
                <a:gridCol w="269037">
                  <a:extLst>
                    <a:ext uri="{9D8B030D-6E8A-4147-A177-3AD203B41FA5}">
                      <a16:colId xmlns:a16="http://schemas.microsoft.com/office/drawing/2014/main" val="2249262064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3988670856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3918073331"/>
                    </a:ext>
                  </a:extLst>
                </a:gridCol>
                <a:gridCol w="3034735">
                  <a:extLst>
                    <a:ext uri="{9D8B030D-6E8A-4147-A177-3AD203B41FA5}">
                      <a16:colId xmlns:a16="http://schemas.microsoft.com/office/drawing/2014/main" val="3508384998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424183984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955404907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1268626578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4173372410"/>
                    </a:ext>
                  </a:extLst>
                </a:gridCol>
                <a:gridCol w="656450">
                  <a:extLst>
                    <a:ext uri="{9D8B030D-6E8A-4147-A177-3AD203B41FA5}">
                      <a16:colId xmlns:a16="http://schemas.microsoft.com/office/drawing/2014/main" val="4126735574"/>
                    </a:ext>
                  </a:extLst>
                </a:gridCol>
                <a:gridCol w="645688">
                  <a:extLst>
                    <a:ext uri="{9D8B030D-6E8A-4147-A177-3AD203B41FA5}">
                      <a16:colId xmlns:a16="http://schemas.microsoft.com/office/drawing/2014/main" val="3296257353"/>
                    </a:ext>
                  </a:extLst>
                </a:gridCol>
              </a:tblGrid>
              <a:tr h="1256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032287"/>
                  </a:ext>
                </a:extLst>
              </a:tr>
              <a:tr h="3760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765600"/>
                  </a:ext>
                </a:extLst>
              </a:tr>
              <a:tr h="1611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3.352.999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-209.981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2.562.148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065314"/>
                  </a:ext>
                </a:extLst>
              </a:tr>
              <a:tr h="125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2.763.010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2.665.364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2.127.780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438619"/>
                  </a:ext>
                </a:extLst>
              </a:tr>
              <a:tr h="125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346.061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-352.775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140.875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11398"/>
                  </a:ext>
                </a:extLst>
              </a:tr>
              <a:tr h="125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508483"/>
                  </a:ext>
                </a:extLst>
              </a:tr>
              <a:tr h="125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789391"/>
                  </a:ext>
                </a:extLst>
              </a:tr>
              <a:tr h="125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-50.467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566719"/>
                  </a:ext>
                </a:extLst>
              </a:tr>
              <a:tr h="125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-45.877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602442"/>
                  </a:ext>
                </a:extLst>
              </a:tr>
              <a:tr h="125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844725"/>
                  </a:ext>
                </a:extLst>
              </a:tr>
              <a:tr h="125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077813"/>
                  </a:ext>
                </a:extLst>
              </a:tr>
              <a:tr h="125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958517"/>
                  </a:ext>
                </a:extLst>
              </a:tr>
              <a:tr h="125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595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80083" y="83671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3519716"/>
              </p:ext>
            </p:extLst>
          </p:nvPr>
        </p:nvGraphicFramePr>
        <p:xfrm>
          <a:off x="451539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414027"/>
              </p:ext>
            </p:extLst>
          </p:nvPr>
        </p:nvGraphicFramePr>
        <p:xfrm>
          <a:off x="4581332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5529" y="724413"/>
            <a:ext cx="8098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6071517"/>
              </p:ext>
            </p:extLst>
          </p:nvPr>
        </p:nvGraphicFramePr>
        <p:xfrm>
          <a:off x="611560" y="1916832"/>
          <a:ext cx="792088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62" y="875360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4483183"/>
              </p:ext>
            </p:extLst>
          </p:nvPr>
        </p:nvGraphicFramePr>
        <p:xfrm>
          <a:off x="534381" y="2204864"/>
          <a:ext cx="7886561" cy="3725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71749" y="1485506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1749" y="776791"/>
            <a:ext cx="7891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C453645-7C75-4912-827E-52C922918C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94046"/>
              </p:ext>
            </p:extLst>
          </p:nvPr>
        </p:nvGraphicFramePr>
        <p:xfrm>
          <a:off x="576387" y="1850632"/>
          <a:ext cx="7886699" cy="2053716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1612008921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231571107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58340204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51435754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97307002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38865015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3109218760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3439270904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593610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270393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44.672.064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-701.762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39.754.573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60180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17.989.344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17.844.409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-144.935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13.923.418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12576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4.162.105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-1.006.973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1.872.862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30466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1763718,2%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25453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2.109.269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1.831.769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-277.500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557.769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723889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5.362.903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5.362.903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5.937.398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25051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49359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581.072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332.887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-248.185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171.177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42093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7623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16.246.648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12337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78282,2%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706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8" y="1479698"/>
            <a:ext cx="80695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7" y="841574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16FEEB5-4BC8-46C7-B9D2-FFF4432B75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7246"/>
              </p:ext>
            </p:extLst>
          </p:nvPr>
        </p:nvGraphicFramePr>
        <p:xfrm>
          <a:off x="534945" y="1834551"/>
          <a:ext cx="7997495" cy="1310950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3578412116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4086392403"/>
                    </a:ext>
                  </a:extLst>
                </a:gridCol>
                <a:gridCol w="3128008">
                  <a:extLst>
                    <a:ext uri="{9D8B030D-6E8A-4147-A177-3AD203B41FA5}">
                      <a16:colId xmlns:a16="http://schemas.microsoft.com/office/drawing/2014/main" val="1810338639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3258870672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087381389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2777364804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2456065288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1774252939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4101996508"/>
                    </a:ext>
                  </a:extLst>
                </a:gridCol>
              </a:tblGrid>
              <a:tr h="1294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137467"/>
                  </a:ext>
                </a:extLst>
              </a:tr>
              <a:tr h="3963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025859"/>
                  </a:ext>
                </a:extLst>
              </a:tr>
              <a:tr h="169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44.672.064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-701.762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39.754.573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84629"/>
                  </a:ext>
                </a:extLst>
              </a:tr>
              <a:tr h="145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12.403.069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-247.644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9.167.832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734056"/>
                  </a:ext>
                </a:extLst>
              </a:tr>
              <a:tr h="145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3.520.260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-729.678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1.758.280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955909"/>
                  </a:ext>
                </a:extLst>
              </a:tr>
              <a:tr h="161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25.395.736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485.541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26.266.313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356960"/>
                  </a:ext>
                </a:extLst>
              </a:tr>
              <a:tr h="161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3.352.999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-209.981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2.562.148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569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94345" y="1410601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8647" y="784112"/>
            <a:ext cx="800670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7E9F49E-9516-4846-B311-71717BA20F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810164"/>
              </p:ext>
            </p:extLst>
          </p:nvPr>
        </p:nvGraphicFramePr>
        <p:xfrm>
          <a:off x="568647" y="1758590"/>
          <a:ext cx="8006707" cy="2502764"/>
        </p:xfrm>
        <a:graphic>
          <a:graphicData uri="http://schemas.openxmlformats.org/drawingml/2006/table">
            <a:tbl>
              <a:tblPr/>
              <a:tblGrid>
                <a:gridCol w="268322">
                  <a:extLst>
                    <a:ext uri="{9D8B030D-6E8A-4147-A177-3AD203B41FA5}">
                      <a16:colId xmlns:a16="http://schemas.microsoft.com/office/drawing/2014/main" val="3750381809"/>
                    </a:ext>
                  </a:extLst>
                </a:gridCol>
                <a:gridCol w="268322">
                  <a:extLst>
                    <a:ext uri="{9D8B030D-6E8A-4147-A177-3AD203B41FA5}">
                      <a16:colId xmlns:a16="http://schemas.microsoft.com/office/drawing/2014/main" val="709654604"/>
                    </a:ext>
                  </a:extLst>
                </a:gridCol>
                <a:gridCol w="268322">
                  <a:extLst>
                    <a:ext uri="{9D8B030D-6E8A-4147-A177-3AD203B41FA5}">
                      <a16:colId xmlns:a16="http://schemas.microsoft.com/office/drawing/2014/main" val="108638809"/>
                    </a:ext>
                  </a:extLst>
                </a:gridCol>
                <a:gridCol w="3026662">
                  <a:extLst>
                    <a:ext uri="{9D8B030D-6E8A-4147-A177-3AD203B41FA5}">
                      <a16:colId xmlns:a16="http://schemas.microsoft.com/office/drawing/2014/main" val="674221993"/>
                    </a:ext>
                  </a:extLst>
                </a:gridCol>
                <a:gridCol w="719101">
                  <a:extLst>
                    <a:ext uri="{9D8B030D-6E8A-4147-A177-3AD203B41FA5}">
                      <a16:colId xmlns:a16="http://schemas.microsoft.com/office/drawing/2014/main" val="3999196818"/>
                    </a:ext>
                  </a:extLst>
                </a:gridCol>
                <a:gridCol w="719101">
                  <a:extLst>
                    <a:ext uri="{9D8B030D-6E8A-4147-A177-3AD203B41FA5}">
                      <a16:colId xmlns:a16="http://schemas.microsoft.com/office/drawing/2014/main" val="3934974037"/>
                    </a:ext>
                  </a:extLst>
                </a:gridCol>
                <a:gridCol w="719101">
                  <a:extLst>
                    <a:ext uri="{9D8B030D-6E8A-4147-A177-3AD203B41FA5}">
                      <a16:colId xmlns:a16="http://schemas.microsoft.com/office/drawing/2014/main" val="2549538735"/>
                    </a:ext>
                  </a:extLst>
                </a:gridCol>
                <a:gridCol w="719101">
                  <a:extLst>
                    <a:ext uri="{9D8B030D-6E8A-4147-A177-3AD203B41FA5}">
                      <a16:colId xmlns:a16="http://schemas.microsoft.com/office/drawing/2014/main" val="2657907360"/>
                    </a:ext>
                  </a:extLst>
                </a:gridCol>
                <a:gridCol w="654704">
                  <a:extLst>
                    <a:ext uri="{9D8B030D-6E8A-4147-A177-3AD203B41FA5}">
                      <a16:colId xmlns:a16="http://schemas.microsoft.com/office/drawing/2014/main" val="2921813019"/>
                    </a:ext>
                  </a:extLst>
                </a:gridCol>
                <a:gridCol w="643971">
                  <a:extLst>
                    <a:ext uri="{9D8B030D-6E8A-4147-A177-3AD203B41FA5}">
                      <a16:colId xmlns:a16="http://schemas.microsoft.com/office/drawing/2014/main" val="376632539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65524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84300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12.403.069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-247.644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9.167.832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4137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9.231.219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9.142.787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7.105.631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3767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2.947.774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2.606.552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-341.222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1.520.784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063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4097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382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3359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6302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468.139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272.758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-195.381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163.775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6447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4757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7075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4906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-27.243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6783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298.038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4568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377.602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5156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377.602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186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189" y="1411596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052" y="737547"/>
            <a:ext cx="78867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8A33A60-8E64-4B7F-A585-DD39508529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090936"/>
              </p:ext>
            </p:extLst>
          </p:nvPr>
        </p:nvGraphicFramePr>
        <p:xfrm>
          <a:off x="566188" y="1741420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06008607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33301210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2355299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24537349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938156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2988111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1667276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5606908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69566536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37650148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40419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02814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3.520.260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-729.678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1.758.280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251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1.626.661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1.568.003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-58.658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1.246.322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2616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871.862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-479.311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1810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1.319.269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315.287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1432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1.319.269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315.287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913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1.319.269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315.287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6409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9683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2044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2219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546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728" y="1430921"/>
            <a:ext cx="8129125" cy="2603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8071" y="709642"/>
            <a:ext cx="81291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6DB7CBE-E970-41FA-BA99-6947FF179E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711989"/>
              </p:ext>
            </p:extLst>
          </p:nvPr>
        </p:nvGraphicFramePr>
        <p:xfrm>
          <a:off x="553784" y="1821477"/>
          <a:ext cx="8129124" cy="2867522"/>
        </p:xfrm>
        <a:graphic>
          <a:graphicData uri="http://schemas.openxmlformats.org/drawingml/2006/table">
            <a:tbl>
              <a:tblPr/>
              <a:tblGrid>
                <a:gridCol w="263163">
                  <a:extLst>
                    <a:ext uri="{9D8B030D-6E8A-4147-A177-3AD203B41FA5}">
                      <a16:colId xmlns:a16="http://schemas.microsoft.com/office/drawing/2014/main" val="2842196377"/>
                    </a:ext>
                  </a:extLst>
                </a:gridCol>
                <a:gridCol w="263163">
                  <a:extLst>
                    <a:ext uri="{9D8B030D-6E8A-4147-A177-3AD203B41FA5}">
                      <a16:colId xmlns:a16="http://schemas.microsoft.com/office/drawing/2014/main" val="1639152577"/>
                    </a:ext>
                  </a:extLst>
                </a:gridCol>
                <a:gridCol w="263163">
                  <a:extLst>
                    <a:ext uri="{9D8B030D-6E8A-4147-A177-3AD203B41FA5}">
                      <a16:colId xmlns:a16="http://schemas.microsoft.com/office/drawing/2014/main" val="182373587"/>
                    </a:ext>
                  </a:extLst>
                </a:gridCol>
                <a:gridCol w="3244808">
                  <a:extLst>
                    <a:ext uri="{9D8B030D-6E8A-4147-A177-3AD203B41FA5}">
                      <a16:colId xmlns:a16="http://schemas.microsoft.com/office/drawing/2014/main" val="2428509240"/>
                    </a:ext>
                  </a:extLst>
                </a:gridCol>
                <a:gridCol w="705279">
                  <a:extLst>
                    <a:ext uri="{9D8B030D-6E8A-4147-A177-3AD203B41FA5}">
                      <a16:colId xmlns:a16="http://schemas.microsoft.com/office/drawing/2014/main" val="1204912610"/>
                    </a:ext>
                  </a:extLst>
                </a:gridCol>
                <a:gridCol w="705279">
                  <a:extLst>
                    <a:ext uri="{9D8B030D-6E8A-4147-A177-3AD203B41FA5}">
                      <a16:colId xmlns:a16="http://schemas.microsoft.com/office/drawing/2014/main" val="1166835265"/>
                    </a:ext>
                  </a:extLst>
                </a:gridCol>
                <a:gridCol w="705279">
                  <a:extLst>
                    <a:ext uri="{9D8B030D-6E8A-4147-A177-3AD203B41FA5}">
                      <a16:colId xmlns:a16="http://schemas.microsoft.com/office/drawing/2014/main" val="3350200634"/>
                    </a:ext>
                  </a:extLst>
                </a:gridCol>
                <a:gridCol w="705279">
                  <a:extLst>
                    <a:ext uri="{9D8B030D-6E8A-4147-A177-3AD203B41FA5}">
                      <a16:colId xmlns:a16="http://schemas.microsoft.com/office/drawing/2014/main" val="4007563326"/>
                    </a:ext>
                  </a:extLst>
                </a:gridCol>
                <a:gridCol w="642119">
                  <a:extLst>
                    <a:ext uri="{9D8B030D-6E8A-4147-A177-3AD203B41FA5}">
                      <a16:colId xmlns:a16="http://schemas.microsoft.com/office/drawing/2014/main" val="915534020"/>
                    </a:ext>
                  </a:extLst>
                </a:gridCol>
                <a:gridCol w="631592">
                  <a:extLst>
                    <a:ext uri="{9D8B030D-6E8A-4147-A177-3AD203B41FA5}">
                      <a16:colId xmlns:a16="http://schemas.microsoft.com/office/drawing/2014/main" val="3407696307"/>
                    </a:ext>
                  </a:extLst>
                </a:gridCol>
              </a:tblGrid>
              <a:tr h="1293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101763"/>
                  </a:ext>
                </a:extLst>
              </a:tr>
              <a:tr h="3745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067009"/>
                  </a:ext>
                </a:extLst>
              </a:tr>
              <a:tr h="1605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25.395.736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485.541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26.266.313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63102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4.368.454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4.468.255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99.801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3.443.685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449292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650.606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816.941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166.335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112.915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104298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144590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424250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242.482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716675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242.482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043591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50.100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428594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36.860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195184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155.522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70897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5.937.358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940094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5.937.358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116160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-2.337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683532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61372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973088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-6.091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914632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121120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001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3815</TotalTime>
  <Words>1984</Words>
  <Application>Microsoft Office PowerPoint</Application>
  <PresentationFormat>Presentación en pantalla (4:3)</PresentationFormat>
  <Paragraphs>1034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SEPTIEMBRE DE 2020 PARTIDA 14:  MINISTERIO DE BIENES NACIONALES</vt:lpstr>
      <vt:lpstr>Presentación de PowerPoint</vt:lpstr>
      <vt:lpstr>Presentación de PowerPoint</vt:lpstr>
      <vt:lpstr>Presentación de PowerPoint</vt:lpstr>
      <vt:lpstr>EJECUCIÓN ACUMULADA DE GASTOS A SEPTIEMBRE DE 2020  PARTIDA 14 MINISTERIO DE BIENES NACIONALES</vt:lpstr>
      <vt:lpstr>EJECUCIÓN ACUMULADA DE GASTOS A SEPTIEMBRE DE 2020  PARTIDA 14 RESUMEN POR CAPÍTULOS</vt:lpstr>
      <vt:lpstr>EJECUCIÓN ACUMULADA DE GASTOS A SEPTIEMBRE DE 2020  PARTIDA 14. CAPÍTULO 01. PROGRAMA 01: SUBSECRETARÍA DE BIENES NACIONALES </vt:lpstr>
      <vt:lpstr>EJECUCIÓN ACUMULADA DE GASTOS A SEPTIEMBRE DE 2020  PARTIDA 14. CAPÍTULO 01. PROGRAMA 03: REGULARIZACIÓN DE LA PROPIEDAD RAÍZ</vt:lpstr>
      <vt:lpstr>EJECUCIÓN ACUMULADA DE GASTOS A SEPTIEMBRE DE 2020  PARTIDA 14. CAPÍTULO 01. PROGRAMA 04: ADMINISTRACIÓN DE BIENES</vt:lpstr>
      <vt:lpstr>EJECUCIÓN ACUMULADA DE GASTOS A SEPTIEMBRE DE 2020  PARTIDA 14. CAPÍTULO 01. PROGRAMA 04: ADMINISTRACIÓN DE BIENES</vt:lpstr>
      <vt:lpstr>EJECUCIÓN ACUMULADA DE GASTOS A SEPTIEMBRE DE 2020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255</cp:revision>
  <cp:lastPrinted>2019-10-14T13:03:08Z</cp:lastPrinted>
  <dcterms:created xsi:type="dcterms:W3CDTF">2016-06-23T13:38:47Z</dcterms:created>
  <dcterms:modified xsi:type="dcterms:W3CDTF">2020-12-11T14:09:07Z</dcterms:modified>
</cp:coreProperties>
</file>