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9.6614317444414621E-2"/>
          <c:y val="6.020431490518147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0.11372937086874979"/>
                  <c:y val="-0.11721705973969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'[12.xlsx]Partida 12'!$C$66:$C$69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12'!$D$66:$D$69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2475631996361437E-2"/>
                  <c:y val="6.1038969526261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E09-42F5-AAC5-B4AAE2D90586}"/>
                </c:ext>
              </c:extLst>
            </c:dLbl>
            <c:dLbl>
              <c:idx val="2"/>
              <c:layout>
                <c:manualLayout>
                  <c:x val="2.8070171991813178E-2"/>
                  <c:y val="-8.125458827015496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42-4C07-9302-A9B336CB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12'!$L$66:$L$71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12'!$M$66:$M$71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99388856"/>
        <c:axId val="399393560"/>
      </c:barChart>
      <c:catAx>
        <c:axId val="39938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9393560"/>
        <c:crosses val="autoZero"/>
        <c:auto val="1"/>
        <c:lblAlgn val="ctr"/>
        <c:lblOffset val="100"/>
        <c:noMultiLvlLbl val="0"/>
      </c:catAx>
      <c:valAx>
        <c:axId val="3993935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99388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12700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7916704320335254"/>
          <c:y val="3.9526344851848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0734776327465377E-2"/>
          <c:y val="8.6320860357007173E-2"/>
          <c:w val="0.93070429938722155"/>
          <c:h val="0.728528023168200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12'!$D$33:$O$33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5.1242278765109067E-3"/>
                  <c:y val="1.42607021002074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6F-44F1-9A10-0FCAB0E5A561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6F-44F1-9A10-0FCAB0E5A561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6F-44F1-9A10-0FCAB0E5A561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6F-44F1-9A10-0FCAB0E5A561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6F-44F1-9A10-0FCAB0E5A561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6F-44F1-9A10-0FCAB0E5A561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6F-44F1-9A10-0FCAB0E5A561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2-4347-A92D-C922793A6C79}"/>
                </c:ext>
              </c:extLst>
            </c:dLbl>
            <c:dLbl>
              <c:idx val="8"/>
              <c:layout>
                <c:manualLayout>
                  <c:x val="-1.5467436904427561E-3"/>
                  <c:y val="1.44227761401625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12-4347-A92D-C922793A6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12'!$D$34:$L$34</c:f>
              <c:numCache>
                <c:formatCode>0.0%</c:formatCode>
                <c:ptCount val="9"/>
                <c:pt idx="0">
                  <c:v>0.11522603432846421</c:v>
                </c:pt>
                <c:pt idx="1">
                  <c:v>6.5083031326715779E-2</c:v>
                </c:pt>
                <c:pt idx="2">
                  <c:v>8.3253505206834624E-2</c:v>
                </c:pt>
                <c:pt idx="3">
                  <c:v>6.9720158508216126E-2</c:v>
                </c:pt>
                <c:pt idx="4">
                  <c:v>4.4738893470312617E-2</c:v>
                </c:pt>
                <c:pt idx="5">
                  <c:v>8.7322148594030771E-2</c:v>
                </c:pt>
                <c:pt idx="6">
                  <c:v>7.1023861605828631E-2</c:v>
                </c:pt>
                <c:pt idx="7">
                  <c:v>5.96580309952051E-2</c:v>
                </c:pt>
                <c:pt idx="8">
                  <c:v>5.108433453760243E-2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0313424"/>
        <c:axId val="590305584"/>
      </c:barChart>
      <c:catAx>
        <c:axId val="59031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0305584"/>
        <c:crosses val="autoZero"/>
        <c:auto val="1"/>
        <c:lblAlgn val="ctr"/>
        <c:lblOffset val="100"/>
        <c:noMultiLvlLbl val="0"/>
      </c:catAx>
      <c:valAx>
        <c:axId val="590305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03134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12'!$D$26:$O$26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81-4EFE-9455-14ED797AA74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81-4EFE-9455-14ED797AA745}"/>
                </c:ext>
              </c:extLst>
            </c:dLbl>
            <c:dLbl>
              <c:idx val="2"/>
              <c:layout>
                <c:manualLayout>
                  <c:x val="-4.0520178428454824E-2"/>
                  <c:y val="3.5646223475953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81-4EFE-9455-14ED797AA745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81-4EFE-9455-14ED797AA74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81-4EFE-9455-14ED797AA745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81-4EFE-9455-14ED797AA745}"/>
                </c:ext>
              </c:extLst>
            </c:dLbl>
            <c:dLbl>
              <c:idx val="6"/>
              <c:layout>
                <c:manualLayout>
                  <c:x val="-2.4747899047084097E-2"/>
                  <c:y val="3.2227605793402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76-4EFB-AB8B-7842B1A844A8}"/>
                </c:ext>
              </c:extLst>
            </c:dLbl>
            <c:dLbl>
              <c:idx val="7"/>
              <c:layout>
                <c:manualLayout>
                  <c:x val="-4.0215335951511659E-2"/>
                  <c:y val="3.80871704831118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216701470429548E-2"/>
                      <c:h val="4.91179163572516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A76-4EFB-AB8B-7842B1A844A8}"/>
                </c:ext>
              </c:extLst>
            </c:dLbl>
            <c:dLbl>
              <c:idx val="8"/>
              <c:layout>
                <c:manualLayout>
                  <c:x val="-3.7121848570626143E-2"/>
                  <c:y val="2.9297823448547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76-4EFB-AB8B-7842B1A844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12'!$D$27:$L$27</c:f>
              <c:numCache>
                <c:formatCode>0.0%</c:formatCode>
                <c:ptCount val="9"/>
                <c:pt idx="0">
                  <c:v>0.11522603432846421</c:v>
                </c:pt>
                <c:pt idx="1">
                  <c:v>0.18019044714352767</c:v>
                </c:pt>
                <c:pt idx="2">
                  <c:v>0.25520895940346128</c:v>
                </c:pt>
                <c:pt idx="3">
                  <c:v>0.32283035848487374</c:v>
                </c:pt>
                <c:pt idx="4">
                  <c:v>0.35359815216590446</c:v>
                </c:pt>
                <c:pt idx="5">
                  <c:v>0.44092030075993521</c:v>
                </c:pt>
                <c:pt idx="6">
                  <c:v>0.5119441623657639</c:v>
                </c:pt>
                <c:pt idx="7">
                  <c:v>0.56974825032205434</c:v>
                </c:pt>
                <c:pt idx="8">
                  <c:v>0.62010660145236773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0412208"/>
        <c:axId val="590415344"/>
      </c:lineChart>
      <c:catAx>
        <c:axId val="59041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0415344"/>
        <c:crosses val="autoZero"/>
        <c:auto val="1"/>
        <c:lblAlgn val="ctr"/>
        <c:lblOffset val="100"/>
        <c:noMultiLvlLbl val="0"/>
      </c:catAx>
      <c:valAx>
        <c:axId val="5904153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04122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160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76470"/>
              </p:ext>
            </p:extLst>
          </p:nvPr>
        </p:nvGraphicFramePr>
        <p:xfrm>
          <a:off x="476004" y="1855114"/>
          <a:ext cx="8210796" cy="405690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2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192.393.605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37.853.600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115.767.362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15.742.424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11.517.142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911.285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595.412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373.718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-93.813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143.861.214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71.496.670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143.092.858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6.153.951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70.989.723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3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287711"/>
              </p:ext>
            </p:extLst>
          </p:nvPr>
        </p:nvGraphicFramePr>
        <p:xfrm>
          <a:off x="590873" y="1749146"/>
          <a:ext cx="8089814" cy="4679852"/>
        </p:xfrm>
        <a:graphic>
          <a:graphicData uri="http://schemas.openxmlformats.org/drawingml/2006/table">
            <a:tbl>
              <a:tblPr/>
              <a:tblGrid>
                <a:gridCol w="810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84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3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1.463.749.468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202.725.846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855.639.790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104.092.444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1.977.692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77.672.754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6.364.499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-892.795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5.228.077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2.769.002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125.472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2.643.530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803.148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724.701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1.337.695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-366.844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779.715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9.708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836.853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-615.171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664.796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-3.494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21.846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1.216.383.979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68.025.140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633.600.171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2.169.060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-684.146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1.183.027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1.214.214.919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68.709.286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632.417.144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134.029.834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340411"/>
              </p:ext>
            </p:extLst>
          </p:nvPr>
        </p:nvGraphicFramePr>
        <p:xfrm>
          <a:off x="518865" y="1855113"/>
          <a:ext cx="8167934" cy="426889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5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6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91.259.836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8.720.740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59.022.651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5.773.053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367.314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-946.876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-921.845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729.188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44.833.503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73.962.853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44.768.357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91641"/>
              </p:ext>
            </p:extLst>
          </p:nvPr>
        </p:nvGraphicFramePr>
        <p:xfrm>
          <a:off x="518864" y="1664500"/>
          <a:ext cx="8167935" cy="465459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6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79.763.694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14.972.477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34.354.651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5.778.486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4.301.855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-30.461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64.991.732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20.956.225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64.619.453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6.470.641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20.695.848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47567"/>
              </p:ext>
            </p:extLst>
          </p:nvPr>
        </p:nvGraphicFramePr>
        <p:xfrm>
          <a:off x="554959" y="1683866"/>
          <a:ext cx="8131840" cy="4452656"/>
        </p:xfrm>
        <a:graphic>
          <a:graphicData uri="http://schemas.openxmlformats.org/drawingml/2006/table">
            <a:tbl>
              <a:tblPr/>
              <a:tblGrid>
                <a:gridCol w="80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9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6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90.198.918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56.277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88.834.842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4.650.154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3.458.054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201.854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-20.467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97.192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-32.760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648033"/>
              </p:ext>
            </p:extLst>
          </p:nvPr>
        </p:nvGraphicFramePr>
        <p:xfrm>
          <a:off x="518865" y="1855104"/>
          <a:ext cx="7996486" cy="3992451"/>
        </p:xfrm>
        <a:graphic>
          <a:graphicData uri="http://schemas.openxmlformats.org/drawingml/2006/table">
            <a:tbl>
              <a:tblPr/>
              <a:tblGrid>
                <a:gridCol w="801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1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2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3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175.370.203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33.910.252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93.398.482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4.712.893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-426.168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75.187.064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75.187.064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981649"/>
              </p:ext>
            </p:extLst>
          </p:nvPr>
        </p:nvGraphicFramePr>
        <p:xfrm>
          <a:off x="476000" y="1912153"/>
          <a:ext cx="8167941" cy="4094802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0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4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714.802.258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487.985.567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12.334.499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9.176.145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223.430.489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223.430.489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227.330.217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227.330.217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227.330.217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73362"/>
              </p:ext>
            </p:extLst>
          </p:nvPr>
        </p:nvGraphicFramePr>
        <p:xfrm>
          <a:off x="476004" y="1673135"/>
          <a:ext cx="8210795" cy="446339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8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23.602.138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3.360.896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15.243.143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13.688.095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470.370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10.231.694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7.178.154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2.512.726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4.102.873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5.573.577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3" y="62445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986507"/>
              </p:ext>
            </p:extLst>
          </p:nvPr>
        </p:nvGraphicFramePr>
        <p:xfrm>
          <a:off x="476007" y="1855119"/>
          <a:ext cx="8093807" cy="4310187"/>
        </p:xfrm>
        <a:graphic>
          <a:graphicData uri="http://schemas.openxmlformats.org/drawingml/2006/table">
            <a:tbl>
              <a:tblPr/>
              <a:tblGrid>
                <a:gridCol w="81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3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1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49043" y="561800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EFC506-D661-4AAF-A39B-FA8DBB05E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257723"/>
              </p:ext>
            </p:extLst>
          </p:nvPr>
        </p:nvGraphicFramePr>
        <p:xfrm>
          <a:off x="518864" y="1923998"/>
          <a:ext cx="8159581" cy="3578028"/>
        </p:xfrm>
        <a:graphic>
          <a:graphicData uri="http://schemas.openxmlformats.org/drawingml/2006/table">
            <a:tbl>
              <a:tblPr/>
              <a:tblGrid>
                <a:gridCol w="817483">
                  <a:extLst>
                    <a:ext uri="{9D8B030D-6E8A-4147-A177-3AD203B41FA5}">
                      <a16:colId xmlns:a16="http://schemas.microsoft.com/office/drawing/2014/main" val="466160007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687556078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3450823425"/>
                    </a:ext>
                  </a:extLst>
                </a:gridCol>
                <a:gridCol w="2736130">
                  <a:extLst>
                    <a:ext uri="{9D8B030D-6E8A-4147-A177-3AD203B41FA5}">
                      <a16:colId xmlns:a16="http://schemas.microsoft.com/office/drawing/2014/main" val="3748338034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1843161875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176909700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231915307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4126737394"/>
                    </a:ext>
                  </a:extLst>
                </a:gridCol>
                <a:gridCol w="732074">
                  <a:extLst>
                    <a:ext uri="{9D8B030D-6E8A-4147-A177-3AD203B41FA5}">
                      <a16:colId xmlns:a16="http://schemas.microsoft.com/office/drawing/2014/main" val="3576949482"/>
                    </a:ext>
                  </a:extLst>
                </a:gridCol>
              </a:tblGrid>
              <a:tr h="1599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99749"/>
                  </a:ext>
                </a:extLst>
              </a:tr>
              <a:tr h="4897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912751"/>
                  </a:ext>
                </a:extLst>
              </a:tr>
              <a:tr h="209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10.288.527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-420.508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7.172.636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93973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5.428.005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70073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1.521.414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853024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093872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362995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56324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78472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136056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416759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460670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37645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742496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67872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24994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84476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428762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109702"/>
                  </a:ext>
                </a:extLst>
              </a:tr>
              <a:tr h="15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07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302661"/>
              </p:ext>
            </p:extLst>
          </p:nvPr>
        </p:nvGraphicFramePr>
        <p:xfrm>
          <a:off x="467544" y="1916832"/>
          <a:ext cx="39604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83115"/>
              </p:ext>
            </p:extLst>
          </p:nvPr>
        </p:nvGraphicFramePr>
        <p:xfrm>
          <a:off x="4619108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978415"/>
              </p:ext>
            </p:extLst>
          </p:nvPr>
        </p:nvGraphicFramePr>
        <p:xfrm>
          <a:off x="417237" y="1609724"/>
          <a:ext cx="8210798" cy="441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612818"/>
              </p:ext>
            </p:extLst>
          </p:nvPr>
        </p:nvGraphicFramePr>
        <p:xfrm>
          <a:off x="466600" y="1614486"/>
          <a:ext cx="8210798" cy="43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58051" y="5365037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069CA5-EC20-49AF-997B-C4F1C9730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911405"/>
              </p:ext>
            </p:extLst>
          </p:nvPr>
        </p:nvGraphicFramePr>
        <p:xfrm>
          <a:off x="608936" y="1909500"/>
          <a:ext cx="7638095" cy="3455548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3877325578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773242315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451233339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85085725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613731468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150519183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426613469"/>
                    </a:ext>
                  </a:extLst>
                </a:gridCol>
              </a:tblGrid>
              <a:tr h="1906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867024"/>
                  </a:ext>
                </a:extLst>
              </a:tr>
              <a:tr h="5838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221239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2.906.174.101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290.225.789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1.801.924.708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119095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221.296.532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164.775.532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769316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18.730.438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-2.544.254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12.540.937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45236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399536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44789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202602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93948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-2.120.024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75632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36745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1.977.073.168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91.638.976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1.073.791.406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733221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47447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227.330.217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55384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228.990.699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228.302.076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228.728.948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230844"/>
                  </a:ext>
                </a:extLst>
              </a:tr>
              <a:tr h="190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57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7512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303132"/>
              </p:ext>
            </p:extLst>
          </p:nvPr>
        </p:nvGraphicFramePr>
        <p:xfrm>
          <a:off x="585595" y="2016428"/>
          <a:ext cx="7675127" cy="3500804"/>
        </p:xfrm>
        <a:graphic>
          <a:graphicData uri="http://schemas.openxmlformats.org/drawingml/2006/table">
            <a:tbl>
              <a:tblPr/>
              <a:tblGrid>
                <a:gridCol w="318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3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3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3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8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4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0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21.986.047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-907.023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16.444.915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1.845.342.230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2.133.272.835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287.930.605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1.273.596.919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17.797.328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13.501.846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22.739.783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-10.622.710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192.393.605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37.853.600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115.767.362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1.463.749.468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202.725.846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91.259.836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8.720.740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59.022.651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79.763.694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34.354.651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90.198.918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175.370.203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33.910.252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93.398.482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714.802.258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487.985.567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23.602.138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3.360.896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10.288.527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-420.508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7.385.673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963263"/>
              </p:ext>
            </p:extLst>
          </p:nvPr>
        </p:nvGraphicFramePr>
        <p:xfrm>
          <a:off x="405021" y="2210076"/>
          <a:ext cx="8210800" cy="3576801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9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21.986.047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-907.023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16.444.915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16.433.181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12.221.450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-859.073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8264"/>
              </p:ext>
            </p:extLst>
          </p:nvPr>
        </p:nvGraphicFramePr>
        <p:xfrm>
          <a:off x="561321" y="2060853"/>
          <a:ext cx="8210798" cy="417649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1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0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17.797.328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13.501.846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262.968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12.331.569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457.272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7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479412"/>
              </p:ext>
            </p:extLst>
          </p:nvPr>
        </p:nvGraphicFramePr>
        <p:xfrm>
          <a:off x="474239" y="1772813"/>
          <a:ext cx="8041113" cy="4176470"/>
        </p:xfrm>
        <a:graphic>
          <a:graphicData uri="http://schemas.openxmlformats.org/drawingml/2006/table">
            <a:tbl>
              <a:tblPr/>
              <a:tblGrid>
                <a:gridCol w="80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4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6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22.739.783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-10.622.710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10.599.630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7.932.016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-13.477.459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1.726.167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7.964.336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-13.485.191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3916</TotalTime>
  <Words>4684</Words>
  <Application>Microsoft Office PowerPoint</Application>
  <PresentationFormat>Presentación en pantalla (4:3)</PresentationFormat>
  <Paragraphs>2719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SEPTIEMBRE DE 2020 PARTIDA 12: MINISTERIO DE OBRAS PÚBLICAS</vt:lpstr>
      <vt:lpstr>EJECUCIÓN ACUMULADA DE GASTOS A SEPTIEMBRE DE 2020  PARTIDA 12 MINISTERIO DE OBRAS PÚBLICAS</vt:lpstr>
      <vt:lpstr>EJECUCIÓN ACUMULADA DE GASTOS A SEPTIEMBRE DE 2020  PARTIDA 12 MINISTERIO DE OBRAS PÚBLICAS</vt:lpstr>
      <vt:lpstr>EJECUCIÓN ACUMULADA DE GASTOS A SEPTIEMBRE DE 2020  PARTIDA 12 MINISTERIO DE OBRAS PÚBLICAS</vt:lpstr>
      <vt:lpstr>EJECUCIÓN ACUMULADA DE GASTOS A SEPTIEMBRE DE 2019  PARTIDA 12 MINISTERIO DE OBRAS PÚBLICAS</vt:lpstr>
      <vt:lpstr>EJECUCIÓN ACUMULADA DE GASTOS A SEPTIEMBRE DE 2020  PARTIDA 12 MINISTERIO DE OBRAS PÚBLICAS RESUMEN POR CAPÍTULOS</vt:lpstr>
      <vt:lpstr>EJECUCIÓN ACUMULADA DE GASTOS A SEPTIEMBRE DE 2020  PARTIDA 12. CAPÍTULO 01. PROGRAMA 01: SECRETARÍA Y ADMINISTRACIÓN GENERAL</vt:lpstr>
      <vt:lpstr>EJECUCIÓN ACUMULADA DE GASTOS A SEPTIEMBRE DE 2020  PARTIDA 12. CAPÍTULO 02. PROGRAMA 01: ADMINISTRACIÓN Y EJECUCIÓN DE OBRAS PÚBLICAS</vt:lpstr>
      <vt:lpstr>EJECUCIÓN ACUMULADA DE GASTOS A SEPTIEMBRE DE 2020  PARTIDA 12. CAPÍTULO 02. PROGRAMA 02: DIRECCIÓN DE ARQUITECTURA</vt:lpstr>
      <vt:lpstr>EJECUCIÓN ACUMULADA DE GASTOS A SEPTIEMBRE DE 2020  PARTIDA 12. CAPÍTULO 02. PROGRAMA 03: DIRECCIÓN DE OBRAS HIDRÁULICAS</vt:lpstr>
      <vt:lpstr>EJECUCIÓN ACUMULADA DE GASTOS A SEPTIEMBRE DE 2020  PARTIDA 12. CAPÍTULO 02. PROGRAMA 04: DIRECCIÓN DE VIALIDAD</vt:lpstr>
      <vt:lpstr>EJECUCIÓN ACUMULADA DE GASTOS A SEPTIEMBRE DE 2020  PARTIDA 12. CAPÍTULO 02. PROGRAMA 06: DIRECCIÓN DE OBRAS PORTUARIAS</vt:lpstr>
      <vt:lpstr>EJECUCIÓN ACUMULADA DE GASTOS A SEPTIEMBRE DE 2020  PARTIDA 12. CAPÍTULO 02. PROGRAMA 07: DIRECCIÓN DE AEROPUERTOS</vt:lpstr>
      <vt:lpstr>EJECUCIÓN ACUMULADA DE GASTOS A SEPTIEMBRE DE 2020  PARTIDA 12. CAPÍTULO 02. PROGRAMA 11: DIRECCIÓN DE PLANEAMIENTO</vt:lpstr>
      <vt:lpstr>EJECUCIÓN ACUMULADA DE GASTOS A SEPTIEMBRE DE 2020  PARTIDA 12. CAPÍTULO 02. PROGRAMA 12: AGUA POTABLE RURAL</vt:lpstr>
      <vt:lpstr>EJECUCIÓN ACUMULADA DE GASTOS A SEPTIEMBRE DE 2020  PARTIDA 12. CAPÍTULO 03. PROGRAMA 01: DIRECCIÓN GENERAL DE CONCESIONES DE OBRAS PÚBLICAS</vt:lpstr>
      <vt:lpstr>EJECUCIÓN ACUMULADA DE GASTOS A SEPTIEMBRE DE 2020  PARTIDA 12. CAPÍTULO 04. PROGRAMA 01: DIRECCIÓN GENERAL DE AGUAS</vt:lpstr>
      <vt:lpstr>EJECUCIÓN ACUMULADA DE GASTOS A SEPTIEMBRE DE 2020  PARTIDA 12. CAPÍTULO 05. PROGRAMA 01: INSTITUTO NACIONAL DE HIDRÁULICA</vt:lpstr>
      <vt:lpstr>EJECUCIÓN ACUMULADA DE GASTOS A SEPTIEMBRE DE 2020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316</cp:revision>
  <cp:lastPrinted>2019-06-03T14:10:49Z</cp:lastPrinted>
  <dcterms:created xsi:type="dcterms:W3CDTF">2016-06-23T13:38:47Z</dcterms:created>
  <dcterms:modified xsi:type="dcterms:W3CDTF">2020-12-28T13:42:12Z</dcterms:modified>
</cp:coreProperties>
</file>