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326" r:id="rId4"/>
    <p:sldId id="323" r:id="rId5"/>
    <p:sldId id="324" r:id="rId6"/>
    <p:sldId id="264" r:id="rId7"/>
    <p:sldId id="322" r:id="rId8"/>
    <p:sldId id="263" r:id="rId9"/>
    <p:sldId id="302" r:id="rId10"/>
    <p:sldId id="303" r:id="rId11"/>
    <p:sldId id="299" r:id="rId12"/>
    <p:sldId id="300" r:id="rId13"/>
    <p:sldId id="301" r:id="rId14"/>
    <p:sldId id="304" r:id="rId15"/>
    <p:sldId id="305" r:id="rId16"/>
    <p:sldId id="306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9" autoAdjust="0"/>
    <p:restoredTop sz="93838" autoAdjust="0"/>
  </p:normalViewPr>
  <p:slideViewPr>
    <p:cSldViewPr>
      <p:cViewPr varScale="1">
        <p:scale>
          <a:sx n="104" d="100"/>
          <a:sy n="104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/>
              <a:t>Distribución</a:t>
            </a:r>
            <a:r>
              <a:rPr lang="es-CL" sz="1100" b="1" baseline="0"/>
              <a:t> Presupuesto inicial </a:t>
            </a:r>
            <a:r>
              <a:rPr lang="es-CL" sz="1100" b="1"/>
              <a:t>por Subtítulos de Gastos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7691802010742"/>
          <c:y val="0.17603183578856427"/>
          <c:w val="0.68570723632748809"/>
          <c:h val="0.522597506353792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CD-44EE-8DD7-E1FC6892D6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CD-44EE-8DD7-E1FC6892D6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CD-44EE-8DD7-E1FC6892D6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CD-44EE-8DD7-E1FC6892D6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'Partida 11'!$C$82:$C$85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11'!$D$82:$D$85</c:f>
              <c:numCache>
                <c:formatCode>#,##0</c:formatCode>
                <c:ptCount val="4"/>
                <c:pt idx="0">
                  <c:v>1228940973</c:v>
                </c:pt>
                <c:pt idx="1">
                  <c:v>329235489</c:v>
                </c:pt>
                <c:pt idx="2">
                  <c:v>142245469</c:v>
                </c:pt>
                <c:pt idx="3">
                  <c:v>182363696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CD-44EE-8DD7-E1FC6892D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00"/>
              <a:t>% de Ejecución Mensual 2018 - 2019 - 2020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326935380678183E-2"/>
          <c:y val="0.14252099737532806"/>
          <c:w val="0.9436980166346769"/>
          <c:h val="0.6315836614173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11'!$C$38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11'!$D$37:$O$37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11'!$D$38:$O$38</c:f>
              <c:numCache>
                <c:formatCode>0.0%</c:formatCode>
                <c:ptCount val="12"/>
                <c:pt idx="0">
                  <c:v>8.5000000000000006E-2</c:v>
                </c:pt>
                <c:pt idx="1">
                  <c:v>6.9000000000000006E-2</c:v>
                </c:pt>
                <c:pt idx="2">
                  <c:v>7.0999999999999994E-2</c:v>
                </c:pt>
                <c:pt idx="3">
                  <c:v>7.8E-2</c:v>
                </c:pt>
                <c:pt idx="4">
                  <c:v>7.6999999999999999E-2</c:v>
                </c:pt>
                <c:pt idx="5">
                  <c:v>0.08</c:v>
                </c:pt>
                <c:pt idx="6">
                  <c:v>7.0999999999999994E-2</c:v>
                </c:pt>
                <c:pt idx="7">
                  <c:v>0.105</c:v>
                </c:pt>
                <c:pt idx="8">
                  <c:v>7.1999999999999995E-2</c:v>
                </c:pt>
                <c:pt idx="9">
                  <c:v>7.1999999999999995E-2</c:v>
                </c:pt>
                <c:pt idx="10">
                  <c:v>7.6999999999999999E-2</c:v>
                </c:pt>
                <c:pt idx="11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D-44B3-A9C8-57ECBC6779FC}"/>
            </c:ext>
          </c:extLst>
        </c:ser>
        <c:ser>
          <c:idx val="1"/>
          <c:order val="1"/>
          <c:tx>
            <c:strRef>
              <c:f>'Partida 11'!$C$39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11'!$D$37:$O$37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11'!$D$39:$O$39</c:f>
              <c:numCache>
                <c:formatCode>0.0%</c:formatCode>
                <c:ptCount val="12"/>
                <c:pt idx="0">
                  <c:v>0.109</c:v>
                </c:pt>
                <c:pt idx="1">
                  <c:v>7.0999999999999994E-2</c:v>
                </c:pt>
                <c:pt idx="2">
                  <c:v>7.3999999999999996E-2</c:v>
                </c:pt>
                <c:pt idx="3">
                  <c:v>8.5999999999999993E-2</c:v>
                </c:pt>
                <c:pt idx="4">
                  <c:v>7.8E-2</c:v>
                </c:pt>
                <c:pt idx="5">
                  <c:v>0.08</c:v>
                </c:pt>
                <c:pt idx="6">
                  <c:v>6.9000000000000006E-2</c:v>
                </c:pt>
                <c:pt idx="7">
                  <c:v>7.9000000000000001E-2</c:v>
                </c:pt>
                <c:pt idx="8">
                  <c:v>7.4999999999999997E-2</c:v>
                </c:pt>
                <c:pt idx="9">
                  <c:v>7.1999999999999995E-2</c:v>
                </c:pt>
                <c:pt idx="10">
                  <c:v>7.4999999999999997E-2</c:v>
                </c:pt>
                <c:pt idx="11">
                  <c:v>0.13143714500000001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D-44B3-A9C8-57ECBC6779FC}"/>
            </c:ext>
          </c:extLst>
        </c:ser>
        <c:ser>
          <c:idx val="2"/>
          <c:order val="2"/>
          <c:tx>
            <c:strRef>
              <c:f>'Partida 11'!$C$40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1DD-44B3-A9C8-57ECBC6779F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1DD-44B3-A9C8-57ECBC6779F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1DD-44B3-A9C8-57ECBC6779F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1DD-44B3-A9C8-57ECBC6779FC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700" b="1">
                      <a:solidFill>
                        <a:schemeClr val="tx1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1DD-44B3-A9C8-57ECBC677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11'!$D$37:$O$37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11'!$D$40:$L$40</c:f>
              <c:numCache>
                <c:formatCode>0.0%</c:formatCode>
                <c:ptCount val="9"/>
                <c:pt idx="0">
                  <c:v>0.11344408621831911</c:v>
                </c:pt>
                <c:pt idx="1">
                  <c:v>7.1258636761822147E-2</c:v>
                </c:pt>
                <c:pt idx="2">
                  <c:v>7.4684866900559796E-2</c:v>
                </c:pt>
                <c:pt idx="3">
                  <c:v>7.023518431690226E-2</c:v>
                </c:pt>
                <c:pt idx="4">
                  <c:v>6.5343030887942674E-2</c:v>
                </c:pt>
                <c:pt idx="5">
                  <c:v>7.7736184883459625E-2</c:v>
                </c:pt>
                <c:pt idx="6">
                  <c:v>6.8185520757224144E-2</c:v>
                </c:pt>
                <c:pt idx="7">
                  <c:v>5.8629892924630722E-2</c:v>
                </c:pt>
                <c:pt idx="8">
                  <c:v>6.3844320672017604E-2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DD-44B3-A9C8-57ECBC677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49"/>
        <c:axId val="431368880"/>
        <c:axId val="431366528"/>
      </c:barChart>
      <c:catAx>
        <c:axId val="43136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31366528"/>
        <c:crosses val="autoZero"/>
        <c:auto val="0"/>
        <c:lblAlgn val="ctr"/>
        <c:lblOffset val="100"/>
        <c:noMultiLvlLbl val="0"/>
      </c:catAx>
      <c:valAx>
        <c:axId val="43136652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431368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78071337491131E-2"/>
          <c:y val="0.93707902476045912"/>
          <c:w val="0.89999990076854763"/>
          <c:h val="6.2920975239540836E-2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00"/>
              <a:t>% de Ejecución Acumulada 2018 - 2019 - 2020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'Partida 11'!$C$34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ymbol val="none"/>
          </c:marker>
          <c:cat>
            <c:strRef>
              <c:f>'Partida 11'!$D$33:$O$33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11'!$D$34:$O$34</c:f>
              <c:numCache>
                <c:formatCode>0.0%</c:formatCode>
                <c:ptCount val="12"/>
                <c:pt idx="0">
                  <c:v>8.5000000000000006E-2</c:v>
                </c:pt>
                <c:pt idx="1">
                  <c:v>0.154</c:v>
                </c:pt>
                <c:pt idx="2">
                  <c:v>0.22500000000000001</c:v>
                </c:pt>
                <c:pt idx="3">
                  <c:v>0.30299999999999999</c:v>
                </c:pt>
                <c:pt idx="4">
                  <c:v>0.379</c:v>
                </c:pt>
                <c:pt idx="5">
                  <c:v>0.45800000000000002</c:v>
                </c:pt>
                <c:pt idx="6">
                  <c:v>0.53600000000000003</c:v>
                </c:pt>
                <c:pt idx="7">
                  <c:v>0.63900000000000001</c:v>
                </c:pt>
                <c:pt idx="8">
                  <c:v>0.70699999999999996</c:v>
                </c:pt>
                <c:pt idx="9">
                  <c:v>0.77800000000000002</c:v>
                </c:pt>
                <c:pt idx="10">
                  <c:v>0.85399999999999998</c:v>
                </c:pt>
                <c:pt idx="11">
                  <c:v>0.98099999999999998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95-433B-A240-BE208A6AA494}"/>
            </c:ext>
          </c:extLst>
        </c:ser>
        <c:ser>
          <c:idx val="1"/>
          <c:order val="1"/>
          <c:tx>
            <c:strRef>
              <c:f>'Partida 11'!$C$35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>
              <a:solidFill>
                <a:srgbClr val="1F497D"/>
              </a:solidFill>
            </a:ln>
          </c:spPr>
          <c:marker>
            <c:symbol val="none"/>
          </c:marker>
          <c:cat>
            <c:strRef>
              <c:f>'Partida 11'!$D$33:$O$33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11'!$D$35:$O$35</c:f>
              <c:numCache>
                <c:formatCode>0.0%</c:formatCode>
                <c:ptCount val="12"/>
                <c:pt idx="0">
                  <c:v>0.109</c:v>
                </c:pt>
                <c:pt idx="1">
                  <c:v>0.18</c:v>
                </c:pt>
                <c:pt idx="2">
                  <c:v>0.254</c:v>
                </c:pt>
                <c:pt idx="3">
                  <c:v>0.33900000000000002</c:v>
                </c:pt>
                <c:pt idx="4">
                  <c:v>0.41599999999999998</c:v>
                </c:pt>
                <c:pt idx="5">
                  <c:v>0.49199999999999999</c:v>
                </c:pt>
                <c:pt idx="6">
                  <c:v>0.55600000000000005</c:v>
                </c:pt>
                <c:pt idx="7">
                  <c:v>0.63400000000000001</c:v>
                </c:pt>
                <c:pt idx="8">
                  <c:v>0.70899999999999996</c:v>
                </c:pt>
                <c:pt idx="9">
                  <c:v>0.78100000000000003</c:v>
                </c:pt>
                <c:pt idx="10">
                  <c:v>0.85599999999999998</c:v>
                </c:pt>
                <c:pt idx="11">
                  <c:v>0.98399999999999999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95-433B-A240-BE208A6AA494}"/>
            </c:ext>
          </c:extLst>
        </c:ser>
        <c:ser>
          <c:idx val="2"/>
          <c:order val="2"/>
          <c:tx>
            <c:strRef>
              <c:f>'Partida 11'!$C$36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82587064676617E-2"/>
                  <c:y val="3.203203203203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95-433B-A240-BE208A6AA494}"/>
                </c:ext>
              </c:extLst>
            </c:dLbl>
            <c:dLbl>
              <c:idx val="1"/>
              <c:layout>
                <c:manualLayout>
                  <c:x val="-3.2338308457711441E-2"/>
                  <c:y val="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95-433B-A240-BE208A6AA494}"/>
                </c:ext>
              </c:extLst>
            </c:dLbl>
            <c:dLbl>
              <c:idx val="2"/>
              <c:layout>
                <c:manualLayout>
                  <c:x val="-3.482587064676617E-2"/>
                  <c:y val="4.804804804804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95-433B-A240-BE208A6AA494}"/>
                </c:ext>
              </c:extLst>
            </c:dLbl>
            <c:dLbl>
              <c:idx val="3"/>
              <c:layout>
                <c:manualLayout>
                  <c:x val="-3.9800995024875621E-2"/>
                  <c:y val="4.804804804804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95-433B-A240-BE208A6AA494}"/>
                </c:ext>
              </c:extLst>
            </c:dLbl>
            <c:dLbl>
              <c:idx val="4"/>
              <c:layout>
                <c:manualLayout>
                  <c:x val="-4.9751243781094572E-2"/>
                  <c:y val="5.605605605605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95-433B-A240-BE208A6AA494}"/>
                </c:ext>
              </c:extLst>
            </c:dLbl>
            <c:dLbl>
              <c:idx val="5"/>
              <c:layout>
                <c:manualLayout>
                  <c:x val="-4.975124378109453E-2"/>
                  <c:y val="4.8048048048047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95-433B-A240-BE208A6AA494}"/>
                </c:ext>
              </c:extLst>
            </c:dLbl>
            <c:dLbl>
              <c:idx val="6"/>
              <c:layout>
                <c:manualLayout>
                  <c:x val="-3.7313432835820892E-2"/>
                  <c:y val="4.018264840182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95-433B-A240-BE208A6AA494}"/>
                </c:ext>
              </c:extLst>
            </c:dLbl>
            <c:dLbl>
              <c:idx val="7"/>
              <c:layout>
                <c:manualLayout>
                  <c:x val="-3.9800995024875711E-2"/>
                  <c:y val="2.922374429223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95-433B-A240-BE208A6AA494}"/>
                </c:ext>
              </c:extLst>
            </c:dLbl>
            <c:dLbl>
              <c:idx val="8"/>
              <c:layout>
                <c:manualLayout>
                  <c:x val="-3.482587064676617E-2"/>
                  <c:y val="1.82648401826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95-433B-A240-BE208A6AA494}"/>
                </c:ext>
              </c:extLst>
            </c:dLbl>
            <c:dLbl>
              <c:idx val="9"/>
              <c:layout>
                <c:manualLayout>
                  <c:x val="-4.7263681592039891E-2"/>
                  <c:y val="-2.1917808219178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95-433B-A240-BE208A6AA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11'!$D$33:$O$33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'Partida 11'!$D$36:$L$36</c:f>
              <c:numCache>
                <c:formatCode>0.0%</c:formatCode>
                <c:ptCount val="9"/>
                <c:pt idx="0">
                  <c:v>0.11344408621831911</c:v>
                </c:pt>
                <c:pt idx="1">
                  <c:v>0.18469114178721979</c:v>
                </c:pt>
                <c:pt idx="2">
                  <c:v>0.25937217189385364</c:v>
                </c:pt>
                <c:pt idx="3">
                  <c:v>0.3311726950030906</c:v>
                </c:pt>
                <c:pt idx="4">
                  <c:v>0.39651572589103329</c:v>
                </c:pt>
                <c:pt idx="5">
                  <c:v>0.48574405759539874</c:v>
                </c:pt>
                <c:pt idx="6">
                  <c:v>0.55391566415542337</c:v>
                </c:pt>
                <c:pt idx="7">
                  <c:v>0.54480833692204433</c:v>
                </c:pt>
                <c:pt idx="8">
                  <c:v>0.60851646238211454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895-433B-A240-BE208A6AA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370840"/>
        <c:axId val="431365744"/>
      </c:lineChart>
      <c:catAx>
        <c:axId val="43137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1620000" vert="horz"/>
          <a:lstStyle/>
          <a:p>
            <a:pPr>
              <a:defRPr sz="800" b="0" i="0" u="none" strike="noStrike" baseline="0">
                <a:ln>
                  <a:noFill/>
                  <a:headEnd type="none"/>
                </a:ln>
                <a:solidFill>
                  <a:srgbClr val="000000">
                    <a:alpha val="90000"/>
                  </a:srgbClr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31365744"/>
        <c:crosses val="autoZero"/>
        <c:auto val="1"/>
        <c:lblAlgn val="ctr"/>
        <c:lblOffset val="100"/>
        <c:tickLblSkip val="1"/>
        <c:noMultiLvlLbl val="0"/>
      </c:catAx>
      <c:valAx>
        <c:axId val="431365744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4313708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8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10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10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10" y="0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23-12-2020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1" tIns="46425" rIns="92851" bIns="46425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1" tIns="46425" rIns="92851" bIns="464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10" y="8893296"/>
            <a:ext cx="3066733" cy="468154"/>
          </a:xfrm>
          <a:prstGeom prst="rect">
            <a:avLst/>
          </a:prstGeom>
        </p:spPr>
        <p:txBody>
          <a:bodyPr vert="horz" lIns="92851" tIns="46425" rIns="92851" bIns="46425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1641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646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2675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7505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069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587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0632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3296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2870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9798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890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524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420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4431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6714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5077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019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709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23-12-2020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23-12-2020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23-12-2020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23-12-2020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2E23A4-3B9D-4FA4-BC63-9FF85E52073A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23-12-2020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CE9540-5D18-4B73-981B-37361D877DD4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PRESUPUESTARIA DE GASTOS ACUMULADA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SEPTIEMBRE DE 2020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11: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DEFENSA NACIONAL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octubre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5517232"/>
            <a:ext cx="7704856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579456"/>
            <a:ext cx="792088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03. PROGRAMA 01: ORGANISMOS DE SALUD DEL EJÉRCITO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800426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066858"/>
              </p:ext>
            </p:extLst>
          </p:nvPr>
        </p:nvGraphicFramePr>
        <p:xfrm>
          <a:off x="539551" y="1827434"/>
          <a:ext cx="7920882" cy="3500070"/>
        </p:xfrm>
        <a:graphic>
          <a:graphicData uri="http://schemas.openxmlformats.org/drawingml/2006/table">
            <a:tbl>
              <a:tblPr/>
              <a:tblGrid>
                <a:gridCol w="71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5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9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7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7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48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34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0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78.408.253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76.604.145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-1.804.108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62.824.236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4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44.055.914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43.348.079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-707.835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30.070.586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4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27.273.456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26.771.733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-501.723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16.739.084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4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4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164.596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4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1.263.919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669.369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-594.550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4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-22.572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4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85.538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-48.609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4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651.717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-288.487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4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4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376.665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-160.288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125.558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4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4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5.650.368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5.650.368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15.649.493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4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5.650.368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5.650.368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15.649.493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52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8189" y="6093296"/>
            <a:ext cx="7848872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692696"/>
            <a:ext cx="784887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04. PROGRAMA 01: ORGANISMOS DE INDUSTRIA MILITAR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52419"/>
            <a:ext cx="7848872" cy="223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701443"/>
              </p:ext>
            </p:extLst>
          </p:nvPr>
        </p:nvGraphicFramePr>
        <p:xfrm>
          <a:off x="558188" y="1844351"/>
          <a:ext cx="7848873" cy="4206992"/>
        </p:xfrm>
        <a:graphic>
          <a:graphicData uri="http://schemas.openxmlformats.org/drawingml/2006/table">
            <a:tbl>
              <a:tblPr/>
              <a:tblGrid>
                <a:gridCol w="539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8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5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215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22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5.783.172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5.092.371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-690.801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3.081.329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3.427.755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3.364.025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-63.730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2.381.291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1.483.436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-358.975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481.283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Internacional Permanente de Armas Portátiles de Fuego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735.125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467.980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-267.145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-92.340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434.519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294.533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-139.986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112.001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-16.188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1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8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3145" y="6290877"/>
            <a:ext cx="7704856" cy="31132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1" y="677667"/>
            <a:ext cx="770485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05. PROGRAMA 01: ARMADA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7449" y="1268760"/>
            <a:ext cx="77048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B7E2261-C422-4642-B9AB-62E1A6546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560670"/>
              </p:ext>
            </p:extLst>
          </p:nvPr>
        </p:nvGraphicFramePr>
        <p:xfrm>
          <a:off x="539551" y="1612824"/>
          <a:ext cx="7704856" cy="4678053"/>
        </p:xfrm>
        <a:graphic>
          <a:graphicData uri="http://schemas.openxmlformats.org/drawingml/2006/table">
            <a:tbl>
              <a:tblPr/>
              <a:tblGrid>
                <a:gridCol w="698942">
                  <a:extLst>
                    <a:ext uri="{9D8B030D-6E8A-4147-A177-3AD203B41FA5}">
                      <a16:colId xmlns:a16="http://schemas.microsoft.com/office/drawing/2014/main" val="2859432046"/>
                    </a:ext>
                  </a:extLst>
                </a:gridCol>
                <a:gridCol w="326394">
                  <a:extLst>
                    <a:ext uri="{9D8B030D-6E8A-4147-A177-3AD203B41FA5}">
                      <a16:colId xmlns:a16="http://schemas.microsoft.com/office/drawing/2014/main" val="1182917486"/>
                    </a:ext>
                  </a:extLst>
                </a:gridCol>
                <a:gridCol w="326394">
                  <a:extLst>
                    <a:ext uri="{9D8B030D-6E8A-4147-A177-3AD203B41FA5}">
                      <a16:colId xmlns:a16="http://schemas.microsoft.com/office/drawing/2014/main" val="1207204968"/>
                    </a:ext>
                  </a:extLst>
                </a:gridCol>
                <a:gridCol w="2799067">
                  <a:extLst>
                    <a:ext uri="{9D8B030D-6E8A-4147-A177-3AD203B41FA5}">
                      <a16:colId xmlns:a16="http://schemas.microsoft.com/office/drawing/2014/main" val="2390784270"/>
                    </a:ext>
                  </a:extLst>
                </a:gridCol>
                <a:gridCol w="702240">
                  <a:extLst>
                    <a:ext uri="{9D8B030D-6E8A-4147-A177-3AD203B41FA5}">
                      <a16:colId xmlns:a16="http://schemas.microsoft.com/office/drawing/2014/main" val="1093056742"/>
                    </a:ext>
                  </a:extLst>
                </a:gridCol>
                <a:gridCol w="702240">
                  <a:extLst>
                    <a:ext uri="{9D8B030D-6E8A-4147-A177-3AD203B41FA5}">
                      <a16:colId xmlns:a16="http://schemas.microsoft.com/office/drawing/2014/main" val="2547490341"/>
                    </a:ext>
                  </a:extLst>
                </a:gridCol>
                <a:gridCol w="672567">
                  <a:extLst>
                    <a:ext uri="{9D8B030D-6E8A-4147-A177-3AD203B41FA5}">
                      <a16:colId xmlns:a16="http://schemas.microsoft.com/office/drawing/2014/main" val="2279320220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2153622099"/>
                    </a:ext>
                  </a:extLst>
                </a:gridCol>
                <a:gridCol w="738506">
                  <a:extLst>
                    <a:ext uri="{9D8B030D-6E8A-4147-A177-3AD203B41FA5}">
                      <a16:colId xmlns:a16="http://schemas.microsoft.com/office/drawing/2014/main" val="1323352309"/>
                    </a:ext>
                  </a:extLst>
                </a:gridCol>
              </a:tblGrid>
              <a:tr h="15401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953" marR="8953" marT="8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953" marR="8953" marT="8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635917"/>
                  </a:ext>
                </a:extLst>
              </a:tr>
              <a:tr h="47165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11301"/>
                  </a:ext>
                </a:extLst>
              </a:tr>
              <a:tr h="2021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388.362.652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398.895.355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10.532.703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300.307.189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03162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325.035.886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328.973.605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3.937.719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248.721.426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0521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55.469.962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53.503.713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-1.966.249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36.090.120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201284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30.017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65847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49.852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30.017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903254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4.898.315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13.501.225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8.602.910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13.405.415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93390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85.495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85.495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63.423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942731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Atenciones Médicas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4.513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228456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Clubes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80.982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80.982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58.910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064306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197.425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8.800.335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8.602.910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8.726.607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24816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7.306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7.306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85798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171.633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171.633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105.210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99758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18.486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18.486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18.486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0388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Sanidad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8.602.910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8.602.910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8.602.911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040885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4.615.395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4.615.395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4.615.385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88013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1.853.389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1.853.389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1.853.389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208333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Administrador Financiero Sistema Salud Armada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2.761.996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2.761.996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2.761.996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45333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21797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1.673.248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1.631.571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-41.677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1.458.707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85796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14.600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775.000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760.400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774.690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33092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233.705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221.590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-12.115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211.681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93995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512.938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328.757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-184.181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296.733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025137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644.515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91.931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-552.584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90.722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532617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267.490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214.293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-53.197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84.881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54477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601.504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6600"/>
                  </a:ext>
                </a:extLst>
              </a:tr>
              <a:tr h="154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1.235.389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601.504</a:t>
                      </a:r>
                    </a:p>
                  </a:txBody>
                  <a:tcPr marL="8953" marR="8953" marT="8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8953" marR="8953" marT="89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8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31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7473" y="5553355"/>
            <a:ext cx="7816321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81467" y="838188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 05. PROGRAMA 01: ARMADA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7473" y="1944244"/>
            <a:ext cx="7659485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99281"/>
              </p:ext>
            </p:extLst>
          </p:nvPr>
        </p:nvGraphicFramePr>
        <p:xfrm>
          <a:off x="567473" y="2232276"/>
          <a:ext cx="8119328" cy="3212947"/>
        </p:xfrm>
        <a:graphic>
          <a:graphicData uri="http://schemas.openxmlformats.org/drawingml/2006/table">
            <a:tbl>
              <a:tblPr/>
              <a:tblGrid>
                <a:gridCol w="689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9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9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69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69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897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7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73.231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62.276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9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88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60" y="6381328"/>
            <a:ext cx="7724599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7345" y="569586"/>
            <a:ext cx="7920880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.CAPÍTULO 07.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01: DIRECCIÓN GENERAL DEL TERRITORIO MARÍTIMO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03311" y="1497375"/>
            <a:ext cx="7632848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60975"/>
              </p:ext>
            </p:extLst>
          </p:nvPr>
        </p:nvGraphicFramePr>
        <p:xfrm>
          <a:off x="611560" y="1786348"/>
          <a:ext cx="7936668" cy="4545020"/>
        </p:xfrm>
        <a:graphic>
          <a:graphicData uri="http://schemas.openxmlformats.org/drawingml/2006/table">
            <a:tbl>
              <a:tblPr/>
              <a:tblGrid>
                <a:gridCol w="70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1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8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44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44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232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74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117.828.685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307.329.664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189.500.979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41.110.743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20.994.763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19.690.708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-1.304.055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14.732.662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40.990.805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35.125.342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-5.865.463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20.883.073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838.043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Hidrográfico y Oceanográfico de la Armada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69.319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Membresía OMI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Membresía AIFM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196.753.786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196.724.946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196.724.946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196.724.946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2.816.603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1.499.065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-1.317.538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573.657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314.769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-54.059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2.006.685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953.684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-1.053.001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495.149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-210.478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44.589.089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7.570.542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7.570.542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2.820.219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7.570.542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7.570.542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2.820.219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8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7" y="5949280"/>
            <a:ext cx="5616624" cy="298681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7" y="620688"/>
            <a:ext cx="763284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08. PROGRAMA 01:  DIRECCIÓN DE SANIDAD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24994" y="1580398"/>
            <a:ext cx="7488832" cy="196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026793"/>
              </p:ext>
            </p:extLst>
          </p:nvPr>
        </p:nvGraphicFramePr>
        <p:xfrm>
          <a:off x="683567" y="1916841"/>
          <a:ext cx="7632848" cy="4032438"/>
        </p:xfrm>
        <a:graphic>
          <a:graphicData uri="http://schemas.openxmlformats.org/drawingml/2006/table">
            <a:tbl>
              <a:tblPr/>
              <a:tblGrid>
                <a:gridCol w="70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9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3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3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38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1335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33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77.986.462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76.967.461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-1.019.001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52.530.584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30.732.069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30.878.540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146.471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21.945.293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36.925.416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35.922.170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-1.003.246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21.167.939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449.836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644.577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449.836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7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1.237.230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497.512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-739.718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165.736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-99.091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648.472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260.762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-387.710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253.873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102.087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-151.786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117.849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-70.460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8.113.625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8.691.117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577.492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8.622.414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8.113.625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8.691.117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577.492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8.622.414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59" y="6418411"/>
            <a:ext cx="5166784" cy="241002"/>
          </a:xfrm>
        </p:spPr>
        <p:txBody>
          <a:bodyPr/>
          <a:lstStyle/>
          <a:p>
            <a:r>
              <a:rPr lang="es-CL" sz="1000" dirty="0"/>
              <a:t>Fuente: Elaboración propia en base  a Informes de ejecución presupuestaria mensual de DIPRES</a:t>
            </a:r>
          </a:p>
          <a:p>
            <a:endParaRPr lang="es-CL" sz="11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60" y="645302"/>
            <a:ext cx="762504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09. PROGRAMA 01: FUERZA AÉREA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59" y="1236394"/>
            <a:ext cx="7625041" cy="2414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83506"/>
              </p:ext>
            </p:extLst>
          </p:nvPr>
        </p:nvGraphicFramePr>
        <p:xfrm>
          <a:off x="611559" y="1556784"/>
          <a:ext cx="7625040" cy="4861638"/>
        </p:xfrm>
        <a:graphic>
          <a:graphicData uri="http://schemas.openxmlformats.org/drawingml/2006/table">
            <a:tbl>
              <a:tblPr/>
              <a:tblGrid>
                <a:gridCol w="801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3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72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72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296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38" marR="7438" marT="7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38" marR="7438" marT="7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213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5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231.863.401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248.584.707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16.721.306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184.754.708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196.209.496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196.438.671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229.175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147.844.930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29.553.839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27.250.921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-2.302.918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15.602.102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4.011.151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15.184.462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11.173.311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12.536.016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727.926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727.926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653.207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74.985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74.985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Curativa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622.327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622.327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622.327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1.769.719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12.943.030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11.173.311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10.369.313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7.753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-7.753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Aerofotogramétrico de la FACH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359.805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359.805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359.805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 la FACH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1.212.125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12.429.640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11.217.515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9.855.923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136.513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100.062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-36.451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100.062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41.194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41.194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41.194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Defensa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7.295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7.295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7.295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8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1.513.506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1.513.506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1.513.496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1.513.496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1.513.496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1.513.496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1.587.891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913.250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-674.641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290.491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436.330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345.468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-90.862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38.052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38.052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33.278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526.217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164.960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-361.257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82.057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524.104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200.177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-323.927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24.573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17.480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12.236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45.708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152.357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106.649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150.583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140.511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289.690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140.511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339.152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501.024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339.152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8.001.506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8.006.689 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8.001.506</a:t>
                      </a:r>
                    </a:p>
                  </a:txBody>
                  <a:tcPr marL="7438" marR="7438" marT="7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38" marR="7438" marT="7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7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59" y="5805264"/>
            <a:ext cx="612068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11559" y="764704"/>
            <a:ext cx="7776865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09. PROGRAMA 01: FUERZA AÉREA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1598619"/>
            <a:ext cx="7704856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35904"/>
              </p:ext>
            </p:extLst>
          </p:nvPr>
        </p:nvGraphicFramePr>
        <p:xfrm>
          <a:off x="611559" y="2012254"/>
          <a:ext cx="7776864" cy="3793011"/>
        </p:xfrm>
        <a:graphic>
          <a:graphicData uri="http://schemas.openxmlformats.org/drawingml/2006/table">
            <a:tbl>
              <a:tblPr/>
              <a:tblGrid>
                <a:gridCol w="64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3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3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616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11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49.309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34.870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4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5575" y="5832366"/>
            <a:ext cx="6979842" cy="3493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7" y="890392"/>
            <a:ext cx="777686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11. PROGRAMA 01: ORGANISMOS DE SALUD DE LA FACH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55576" y="1590358"/>
            <a:ext cx="7560841" cy="254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044043"/>
              </p:ext>
            </p:extLst>
          </p:nvPr>
        </p:nvGraphicFramePr>
        <p:xfrm>
          <a:off x="756174" y="1932505"/>
          <a:ext cx="7776865" cy="3812893"/>
        </p:xfrm>
        <a:graphic>
          <a:graphicData uri="http://schemas.openxmlformats.org/drawingml/2006/table">
            <a:tbl>
              <a:tblPr/>
              <a:tblGrid>
                <a:gridCol w="7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3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02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713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10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38.774.452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41.368.215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2.593.763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27.447.958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16.323.303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15.934.294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-389.009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11.317.913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18.909.291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18.492.410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9.544.759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397.889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397.889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550.615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297.778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-252.837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-22.876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378.003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-160.857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103.110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-61.648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6.182.490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6.182.490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1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6.182.490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3.332.490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6.182.490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91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298953"/>
            <a:ext cx="6192688" cy="191046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620688"/>
            <a:ext cx="828092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18. PROGRAMA 01: DIRECCIÓN GENERAL DE MOVILIZACIÓN NACIONAL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7544" y="1237140"/>
            <a:ext cx="7272809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8234FB6-6215-4EBD-9706-ABB3694C0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5032"/>
              </p:ext>
            </p:extLst>
          </p:nvPr>
        </p:nvGraphicFramePr>
        <p:xfrm>
          <a:off x="467544" y="1480847"/>
          <a:ext cx="8280920" cy="4586630"/>
        </p:xfrm>
        <a:graphic>
          <a:graphicData uri="http://schemas.openxmlformats.org/drawingml/2006/table">
            <a:tbl>
              <a:tblPr/>
              <a:tblGrid>
                <a:gridCol w="581118">
                  <a:extLst>
                    <a:ext uri="{9D8B030D-6E8A-4147-A177-3AD203B41FA5}">
                      <a16:colId xmlns:a16="http://schemas.microsoft.com/office/drawing/2014/main" val="1867632559"/>
                    </a:ext>
                  </a:extLst>
                </a:gridCol>
                <a:gridCol w="326878">
                  <a:extLst>
                    <a:ext uri="{9D8B030D-6E8A-4147-A177-3AD203B41FA5}">
                      <a16:colId xmlns:a16="http://schemas.microsoft.com/office/drawing/2014/main" val="1160516270"/>
                    </a:ext>
                  </a:extLst>
                </a:gridCol>
                <a:gridCol w="326878">
                  <a:extLst>
                    <a:ext uri="{9D8B030D-6E8A-4147-A177-3AD203B41FA5}">
                      <a16:colId xmlns:a16="http://schemas.microsoft.com/office/drawing/2014/main" val="1648022597"/>
                    </a:ext>
                  </a:extLst>
                </a:gridCol>
                <a:gridCol w="3777263">
                  <a:extLst>
                    <a:ext uri="{9D8B030D-6E8A-4147-A177-3AD203B41FA5}">
                      <a16:colId xmlns:a16="http://schemas.microsoft.com/office/drawing/2014/main" val="247900224"/>
                    </a:ext>
                  </a:extLst>
                </a:gridCol>
                <a:gridCol w="584419">
                  <a:extLst>
                    <a:ext uri="{9D8B030D-6E8A-4147-A177-3AD203B41FA5}">
                      <a16:colId xmlns:a16="http://schemas.microsoft.com/office/drawing/2014/main" val="857535390"/>
                    </a:ext>
                  </a:extLst>
                </a:gridCol>
                <a:gridCol w="584419">
                  <a:extLst>
                    <a:ext uri="{9D8B030D-6E8A-4147-A177-3AD203B41FA5}">
                      <a16:colId xmlns:a16="http://schemas.microsoft.com/office/drawing/2014/main" val="1971213446"/>
                    </a:ext>
                  </a:extLst>
                </a:gridCol>
                <a:gridCol w="620739">
                  <a:extLst>
                    <a:ext uri="{9D8B030D-6E8A-4147-A177-3AD203B41FA5}">
                      <a16:colId xmlns:a16="http://schemas.microsoft.com/office/drawing/2014/main" val="2650924331"/>
                    </a:ext>
                  </a:extLst>
                </a:gridCol>
                <a:gridCol w="739603">
                  <a:extLst>
                    <a:ext uri="{9D8B030D-6E8A-4147-A177-3AD203B41FA5}">
                      <a16:colId xmlns:a16="http://schemas.microsoft.com/office/drawing/2014/main" val="2137752309"/>
                    </a:ext>
                  </a:extLst>
                </a:gridCol>
                <a:gridCol w="739603">
                  <a:extLst>
                    <a:ext uri="{9D8B030D-6E8A-4147-A177-3AD203B41FA5}">
                      <a16:colId xmlns:a16="http://schemas.microsoft.com/office/drawing/2014/main" val="918991613"/>
                    </a:ext>
                  </a:extLst>
                </a:gridCol>
              </a:tblGrid>
              <a:tr h="13746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521685"/>
                  </a:ext>
                </a:extLst>
              </a:tr>
              <a:tr h="4209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771940"/>
                  </a:ext>
                </a:extLst>
              </a:tr>
              <a:tr h="1804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7.401.048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6.793.899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-607.149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3.637.454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068006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1.614.853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1.477.710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-137.143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1.101.825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64640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1.770.995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1.515.877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-255.118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590.689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33133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31.269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74907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31.269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03717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3.922.325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3.652.242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-270.083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1.835.354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858679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1.346.608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1.286.608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203.978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024484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Incentivos Servicio Militar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1.346.608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1.286.608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-60.000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203.978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92164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2.328.075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2.328.075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1.609.811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434688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60.455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60.455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41454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2.267.620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2.267.620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1.549.356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396497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21.565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05219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21.565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55736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210.083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-210.083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79374"/>
                  </a:ext>
                </a:extLst>
              </a:tr>
              <a:tr h="1460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Prohibición de Armas Químicas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202.406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-202.406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76563"/>
                  </a:ext>
                </a:extLst>
              </a:tr>
              <a:tr h="265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Conferencia de Estados Partes del Tratado sobre el Comercio de Armas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3.861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-3.861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017955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de Armas Convencionales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3.816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-3.816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6066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0479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84.667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48.637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-36.030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30.990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430019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13.950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-9.954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443335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7.207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3.211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-3.996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799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24.267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12.187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-12.080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777937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39.243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29.243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18.613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326037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47185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674324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185465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18059"/>
                  </a:ext>
                </a:extLst>
              </a:tr>
              <a:tr h="137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 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39.119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079934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A1FFE41D-251A-47F6-A0D1-BC2F9EB715FA}"/>
              </a:ext>
            </a:extLst>
          </p:cNvPr>
          <p:cNvSpPr txBox="1">
            <a:spLocks/>
          </p:cNvSpPr>
          <p:nvPr/>
        </p:nvSpPr>
        <p:spPr>
          <a:xfrm>
            <a:off x="385192" y="6026116"/>
            <a:ext cx="8363272" cy="272837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4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6721E8-22E4-486D-8238-74C2B354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A28A890-7896-4175-84FF-1B7DD948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575233"/>
            <a:ext cx="756187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5EFFFBC-1615-41B2-B732-18025E4B98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3291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7021" y="6232298"/>
            <a:ext cx="7200800" cy="306614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59" y="764704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19. PROGRAMA 01: INSTITUTO GEOGRÁFICO MILITAR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7021" y="1477135"/>
            <a:ext cx="7848873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  <a:p>
            <a:pPr lvl="0">
              <a:spcBef>
                <a:spcPts val="0"/>
              </a:spcBef>
            </a:pP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859778"/>
              </p:ext>
            </p:extLst>
          </p:nvPr>
        </p:nvGraphicFramePr>
        <p:xfrm>
          <a:off x="611558" y="1783744"/>
          <a:ext cx="7920883" cy="4448550"/>
        </p:xfrm>
        <a:graphic>
          <a:graphicData uri="http://schemas.openxmlformats.org/drawingml/2006/table">
            <a:tbl>
              <a:tblPr/>
              <a:tblGrid>
                <a:gridCol w="64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0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9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9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213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53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-351.193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2.817.781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2.678.648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2.667.541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1.937.601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1.382.418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-194.587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Panamericano de Geografía e Historia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8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Internacional de Geodesia y Geofísica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Geográfica Internacional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Cartográfica Internacional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2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Internacional de Fotometría y Sensores Remotos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311.249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-208.160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231.600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-211.970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21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29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6017" y="6016006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6017" y="764704"/>
            <a:ext cx="82107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20. PROGRAMA 01: SERVICIO HIDROGRÁFICO Y OCEANOGRÁFICO DE LA ARMADA DE CHILE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83318" y="1901545"/>
            <a:ext cx="8066783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827790"/>
              </p:ext>
            </p:extLst>
          </p:nvPr>
        </p:nvGraphicFramePr>
        <p:xfrm>
          <a:off x="611560" y="2208165"/>
          <a:ext cx="8075240" cy="3741119"/>
        </p:xfrm>
        <a:graphic>
          <a:graphicData uri="http://schemas.openxmlformats.org/drawingml/2006/table">
            <a:tbl>
              <a:tblPr/>
              <a:tblGrid>
                <a:gridCol w="67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3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2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1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502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0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7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6.184.401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5.126.500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-1.057.901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3.935.810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2.972.439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2.775.435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-197.004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2.092.585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2.130.573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1.837.234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-293.339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-17.735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-17.735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0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Hidrográfica Internacional (OHI)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-17.735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1.052.552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502.729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-549.823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34.563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-34.563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-28.744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638.143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281.792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-356.351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86.762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-36.229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-93.936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7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6600" y="6453336"/>
            <a:ext cx="7200800" cy="268139"/>
          </a:xfrm>
        </p:spPr>
        <p:txBody>
          <a:bodyPr/>
          <a:lstStyle/>
          <a:p>
            <a:r>
              <a:rPr lang="es-CL" sz="9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1" y="632117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21. PROGRAMA 01: DIRECCIÓN GENERAL DE AERONÁUTICA CIVIL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6600" y="1219024"/>
            <a:ext cx="7560841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99148"/>
              </p:ext>
            </p:extLst>
          </p:nvPr>
        </p:nvGraphicFramePr>
        <p:xfrm>
          <a:off x="476000" y="1446693"/>
          <a:ext cx="8210798" cy="5006643"/>
        </p:xfrm>
        <a:graphic>
          <a:graphicData uri="http://schemas.openxmlformats.org/drawingml/2006/table">
            <a:tbl>
              <a:tblPr/>
              <a:tblGrid>
                <a:gridCol w="79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7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52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842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5849" marR="5849" marT="5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5849" marR="5849" marT="5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8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330.866.464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339.453.774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8.587.310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298.027.143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121.999.569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121.799.624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-199.945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91.008.990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28.041.639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20.522.600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-7.519.039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12.351.733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938.972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434,6%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216.049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193.655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745.317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1.983.536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1.983.536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1.973.905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1.286.101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1.286.101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1.276.470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9.721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9.721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1.186.780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1.186.780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1.186.780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Clubes Aéreos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89.600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89.600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89.600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84.515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612.920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12.481.216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38.619.368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26.138.152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137.060.345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354,9%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1.103.789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1.103.789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682.918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11.377.427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37.515.579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26.138.152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136.377.427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363,5%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606.857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606.857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240.133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5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90.353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90.353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 Fondos de Terceros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516.504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516.504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231.013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13.023.428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6.043.459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-6.979.969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2.855.394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472.684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272.684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266.406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677.253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71.483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-605.770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65.092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9.359.590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4.195.910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-5.163.680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1.984.109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1.490.859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738.380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-752.479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169.241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1.023.042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-258.040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370.546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101.354.762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101.354.762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30.000.000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200.492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162.365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-38.127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200.492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162.365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-38.127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40.554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79.134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40.554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50.879.782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43.233.250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-7.646.532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18.710.115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42.798.564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35.152.032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-7.646.532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18.649.875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Pagos a concesionarios aeroportuarios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42.798.564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35.152.032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-7.646.532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18.649.875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8.081.218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8.081.218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62.419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62.419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60.240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 IVA concesiones -MOP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8.018.799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8.018.799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084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2.840.316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0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2.871.587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2.840.316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0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1.961.183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1.961.183 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49" marR="5849" marT="5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849" marR="5849" marT="584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774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1188" y="5991225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9856" y="676033"/>
            <a:ext cx="79947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22. PROGRAMA 01: SERVICIO AEROFOTOGRAMÉTRICO DE LA FACH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62829" y="1693053"/>
            <a:ext cx="7994775" cy="294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616876"/>
              </p:ext>
            </p:extLst>
          </p:nvPr>
        </p:nvGraphicFramePr>
        <p:xfrm>
          <a:off x="621188" y="1988023"/>
          <a:ext cx="7963444" cy="3889243"/>
        </p:xfrm>
        <a:graphic>
          <a:graphicData uri="http://schemas.openxmlformats.org/drawingml/2006/table">
            <a:tbl>
              <a:tblPr/>
              <a:tblGrid>
                <a:gridCol w="67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1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92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92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88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581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2.602.143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2.117.526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-484.617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976.039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-95.677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564.364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1.295.878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1.004.551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-291.327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303.726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206.113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-97.613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84.394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-26.070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154.855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-57.926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-13.506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160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6320836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661337"/>
            <a:ext cx="80667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23. PROGRAMA 01: SUBSECRETARÍA PARA LAS FUERZAS ARMADAS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75554" y="1375854"/>
            <a:ext cx="7994775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522860" y="5925078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B5C0C7D-DCFA-47A5-AED6-1488A3F72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59080"/>
              </p:ext>
            </p:extLst>
          </p:nvPr>
        </p:nvGraphicFramePr>
        <p:xfrm>
          <a:off x="539551" y="1726948"/>
          <a:ext cx="8030777" cy="4172079"/>
        </p:xfrm>
        <a:graphic>
          <a:graphicData uri="http://schemas.openxmlformats.org/drawingml/2006/table">
            <a:tbl>
              <a:tblPr/>
              <a:tblGrid>
                <a:gridCol w="845345">
                  <a:extLst>
                    <a:ext uri="{9D8B030D-6E8A-4147-A177-3AD203B41FA5}">
                      <a16:colId xmlns:a16="http://schemas.microsoft.com/office/drawing/2014/main" val="3638239534"/>
                    </a:ext>
                  </a:extLst>
                </a:gridCol>
                <a:gridCol w="312273">
                  <a:extLst>
                    <a:ext uri="{9D8B030D-6E8A-4147-A177-3AD203B41FA5}">
                      <a16:colId xmlns:a16="http://schemas.microsoft.com/office/drawing/2014/main" val="3295139634"/>
                    </a:ext>
                  </a:extLst>
                </a:gridCol>
                <a:gridCol w="312273">
                  <a:extLst>
                    <a:ext uri="{9D8B030D-6E8A-4147-A177-3AD203B41FA5}">
                      <a16:colId xmlns:a16="http://schemas.microsoft.com/office/drawing/2014/main" val="3778426673"/>
                    </a:ext>
                  </a:extLst>
                </a:gridCol>
                <a:gridCol w="2258459">
                  <a:extLst>
                    <a:ext uri="{9D8B030D-6E8A-4147-A177-3AD203B41FA5}">
                      <a16:colId xmlns:a16="http://schemas.microsoft.com/office/drawing/2014/main" val="3565489954"/>
                    </a:ext>
                  </a:extLst>
                </a:gridCol>
                <a:gridCol w="845345">
                  <a:extLst>
                    <a:ext uri="{9D8B030D-6E8A-4147-A177-3AD203B41FA5}">
                      <a16:colId xmlns:a16="http://schemas.microsoft.com/office/drawing/2014/main" val="356531140"/>
                    </a:ext>
                  </a:extLst>
                </a:gridCol>
                <a:gridCol w="845345">
                  <a:extLst>
                    <a:ext uri="{9D8B030D-6E8A-4147-A177-3AD203B41FA5}">
                      <a16:colId xmlns:a16="http://schemas.microsoft.com/office/drawing/2014/main" val="1685904911"/>
                    </a:ext>
                  </a:extLst>
                </a:gridCol>
                <a:gridCol w="845345">
                  <a:extLst>
                    <a:ext uri="{9D8B030D-6E8A-4147-A177-3AD203B41FA5}">
                      <a16:colId xmlns:a16="http://schemas.microsoft.com/office/drawing/2014/main" val="3212177408"/>
                    </a:ext>
                  </a:extLst>
                </a:gridCol>
                <a:gridCol w="883196">
                  <a:extLst>
                    <a:ext uri="{9D8B030D-6E8A-4147-A177-3AD203B41FA5}">
                      <a16:colId xmlns:a16="http://schemas.microsoft.com/office/drawing/2014/main" val="2210351555"/>
                    </a:ext>
                  </a:extLst>
                </a:gridCol>
                <a:gridCol w="883196">
                  <a:extLst>
                    <a:ext uri="{9D8B030D-6E8A-4147-A177-3AD203B41FA5}">
                      <a16:colId xmlns:a16="http://schemas.microsoft.com/office/drawing/2014/main" val="3120311493"/>
                    </a:ext>
                  </a:extLst>
                </a:gridCol>
              </a:tblGrid>
              <a:tr h="16441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294275"/>
                  </a:ext>
                </a:extLst>
              </a:tr>
              <a:tr h="50352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81327"/>
                  </a:ext>
                </a:extLst>
              </a:tr>
              <a:tr h="2157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13.717.289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13.465.248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-252.041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9.139.074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95741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9.977.359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10.109.053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131.694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7.297.110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357428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2.170.604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2.049.278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-121.326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945.879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8253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207.383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207.383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538911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181.228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181.228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431733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396204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1.083.613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613.821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-469.792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63370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313.304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313.304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633988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843788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310.274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62676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474.768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-474.768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035441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474.768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-474.768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057603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295.541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300.517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09564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Defensa Civil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295.541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300.517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886679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879289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69772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485.713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485.713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305.483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974375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31543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22.830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703894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83.722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021813"/>
                  </a:ext>
                </a:extLst>
              </a:tr>
              <a:tr h="1644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356.955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267.997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879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018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3965" y="5953709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5694" y="795973"/>
            <a:ext cx="803275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24. PROGRAMA 01: SUBSECRETARÍA DE DEFENSA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9190" y="1673915"/>
            <a:ext cx="7994775" cy="3066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551379" y="5501878"/>
            <a:ext cx="8002586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B6C085C-1171-481A-888D-1E21A7898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65404"/>
              </p:ext>
            </p:extLst>
          </p:nvPr>
        </p:nvGraphicFramePr>
        <p:xfrm>
          <a:off x="565694" y="2046902"/>
          <a:ext cx="7988372" cy="3454976"/>
        </p:xfrm>
        <a:graphic>
          <a:graphicData uri="http://schemas.openxmlformats.org/drawingml/2006/table">
            <a:tbl>
              <a:tblPr/>
              <a:tblGrid>
                <a:gridCol w="600835">
                  <a:extLst>
                    <a:ext uri="{9D8B030D-6E8A-4147-A177-3AD203B41FA5}">
                      <a16:colId xmlns:a16="http://schemas.microsoft.com/office/drawing/2014/main" val="2772246144"/>
                    </a:ext>
                  </a:extLst>
                </a:gridCol>
                <a:gridCol w="337969">
                  <a:extLst>
                    <a:ext uri="{9D8B030D-6E8A-4147-A177-3AD203B41FA5}">
                      <a16:colId xmlns:a16="http://schemas.microsoft.com/office/drawing/2014/main" val="3100349299"/>
                    </a:ext>
                  </a:extLst>
                </a:gridCol>
                <a:gridCol w="337969">
                  <a:extLst>
                    <a:ext uri="{9D8B030D-6E8A-4147-A177-3AD203B41FA5}">
                      <a16:colId xmlns:a16="http://schemas.microsoft.com/office/drawing/2014/main" val="1248442677"/>
                    </a:ext>
                  </a:extLst>
                </a:gridCol>
                <a:gridCol w="2949553">
                  <a:extLst>
                    <a:ext uri="{9D8B030D-6E8A-4147-A177-3AD203B41FA5}">
                      <a16:colId xmlns:a16="http://schemas.microsoft.com/office/drawing/2014/main" val="3554840723"/>
                    </a:ext>
                  </a:extLst>
                </a:gridCol>
                <a:gridCol w="604249">
                  <a:extLst>
                    <a:ext uri="{9D8B030D-6E8A-4147-A177-3AD203B41FA5}">
                      <a16:colId xmlns:a16="http://schemas.microsoft.com/office/drawing/2014/main" val="1164425486"/>
                    </a:ext>
                  </a:extLst>
                </a:gridCol>
                <a:gridCol w="604249">
                  <a:extLst>
                    <a:ext uri="{9D8B030D-6E8A-4147-A177-3AD203B41FA5}">
                      <a16:colId xmlns:a16="http://schemas.microsoft.com/office/drawing/2014/main" val="3825468507"/>
                    </a:ext>
                  </a:extLst>
                </a:gridCol>
                <a:gridCol w="641802">
                  <a:extLst>
                    <a:ext uri="{9D8B030D-6E8A-4147-A177-3AD203B41FA5}">
                      <a16:colId xmlns:a16="http://schemas.microsoft.com/office/drawing/2014/main" val="2202841601"/>
                    </a:ext>
                  </a:extLst>
                </a:gridCol>
                <a:gridCol w="955873">
                  <a:extLst>
                    <a:ext uri="{9D8B030D-6E8A-4147-A177-3AD203B41FA5}">
                      <a16:colId xmlns:a16="http://schemas.microsoft.com/office/drawing/2014/main" val="287434498"/>
                    </a:ext>
                  </a:extLst>
                </a:gridCol>
                <a:gridCol w="955873">
                  <a:extLst>
                    <a:ext uri="{9D8B030D-6E8A-4147-A177-3AD203B41FA5}">
                      <a16:colId xmlns:a16="http://schemas.microsoft.com/office/drawing/2014/main" val="2825315553"/>
                    </a:ext>
                  </a:extLst>
                </a:gridCol>
              </a:tblGrid>
              <a:tr h="16268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791417"/>
                  </a:ext>
                </a:extLst>
              </a:tr>
              <a:tr h="49821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88252"/>
                  </a:ext>
                </a:extLst>
              </a:tr>
              <a:tr h="2135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5.176.709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5.058.545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3.658.200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04367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3.167.588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3.161.803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2.497.220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306474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964.252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777.432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-186.820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08361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32782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029344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1.028.863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938.369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-90.494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809.746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371693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121.839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26287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121.839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829430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907.024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866.530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-40.494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903982"/>
                  </a:ext>
                </a:extLst>
              </a:tr>
              <a:tr h="302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Academia Nacional de Estudios Políticos y Estratégicos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907.024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866.530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-40.494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28502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121501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951055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152.011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90845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715821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379198"/>
                  </a:ext>
                </a:extLst>
              </a:tr>
              <a:tr h="162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62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037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27583" y="6492875"/>
            <a:ext cx="7200800" cy="365125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16623" y="702068"/>
            <a:ext cx="7427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25. PROGRAMA 01: ESTADO MAYOR CONJUNTO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96007" y="1293161"/>
            <a:ext cx="7448402" cy="299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816623" y="6155932"/>
            <a:ext cx="7416826" cy="352930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718C14E-68C6-427B-9166-E0201E58B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218957"/>
              </p:ext>
            </p:extLst>
          </p:nvPr>
        </p:nvGraphicFramePr>
        <p:xfrm>
          <a:off x="816623" y="1554080"/>
          <a:ext cx="7416826" cy="4653956"/>
        </p:xfrm>
        <a:graphic>
          <a:graphicData uri="http://schemas.openxmlformats.org/drawingml/2006/table">
            <a:tbl>
              <a:tblPr/>
              <a:tblGrid>
                <a:gridCol w="653791">
                  <a:extLst>
                    <a:ext uri="{9D8B030D-6E8A-4147-A177-3AD203B41FA5}">
                      <a16:colId xmlns:a16="http://schemas.microsoft.com/office/drawing/2014/main" val="3705615288"/>
                    </a:ext>
                  </a:extLst>
                </a:gridCol>
                <a:gridCol w="305307">
                  <a:extLst>
                    <a:ext uri="{9D8B030D-6E8A-4147-A177-3AD203B41FA5}">
                      <a16:colId xmlns:a16="http://schemas.microsoft.com/office/drawing/2014/main" val="3202326063"/>
                    </a:ext>
                  </a:extLst>
                </a:gridCol>
                <a:gridCol w="305307">
                  <a:extLst>
                    <a:ext uri="{9D8B030D-6E8A-4147-A177-3AD203B41FA5}">
                      <a16:colId xmlns:a16="http://schemas.microsoft.com/office/drawing/2014/main" val="906908558"/>
                    </a:ext>
                  </a:extLst>
                </a:gridCol>
                <a:gridCol w="2766277">
                  <a:extLst>
                    <a:ext uri="{9D8B030D-6E8A-4147-A177-3AD203B41FA5}">
                      <a16:colId xmlns:a16="http://schemas.microsoft.com/office/drawing/2014/main" val="3040918392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1463722525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2029340394"/>
                    </a:ext>
                  </a:extLst>
                </a:gridCol>
                <a:gridCol w="619869">
                  <a:extLst>
                    <a:ext uri="{9D8B030D-6E8A-4147-A177-3AD203B41FA5}">
                      <a16:colId xmlns:a16="http://schemas.microsoft.com/office/drawing/2014/main" val="1569377018"/>
                    </a:ext>
                  </a:extLst>
                </a:gridCol>
                <a:gridCol w="727804">
                  <a:extLst>
                    <a:ext uri="{9D8B030D-6E8A-4147-A177-3AD203B41FA5}">
                      <a16:colId xmlns:a16="http://schemas.microsoft.com/office/drawing/2014/main" val="3822485613"/>
                    </a:ext>
                  </a:extLst>
                </a:gridCol>
                <a:gridCol w="730889">
                  <a:extLst>
                    <a:ext uri="{9D8B030D-6E8A-4147-A177-3AD203B41FA5}">
                      <a16:colId xmlns:a16="http://schemas.microsoft.com/office/drawing/2014/main" val="386646991"/>
                    </a:ext>
                  </a:extLst>
                </a:gridCol>
              </a:tblGrid>
              <a:tr h="13599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1714"/>
                  </a:ext>
                </a:extLst>
              </a:tr>
              <a:tr h="407613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871549"/>
                  </a:ext>
                </a:extLst>
              </a:tr>
              <a:tr h="174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12.115.902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9.643.785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-2.472.117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5.463.363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70758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709.918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683.202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-26.716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430.701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80528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1.107.423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1.064.658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-42.765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544.581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7848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10.111.859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7.856.904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-2.254.955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4.453.060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563366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5.148.999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2.934.377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-2.214.622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2.326.876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093892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Paz-Ejército de Chile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217.053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95.290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-121.763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81.629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097208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Paz-Armada de Chile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77.929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66.834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-11.095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48.874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13526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Paz-Fuerza Aérea de Chile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44.023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44.023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27.049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52129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 - Ejército de Chile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1.096.935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955.559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-141.376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863.522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72093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Armada de Chile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351.293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271.780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-79.513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193.027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143701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Fuerza Aérea de Chile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3.361.766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1.500.891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-1.860.875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1.112.775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625292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4.962.860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4.922.527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-40.333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2.126.184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673716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Comando Conjunto Austral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258.115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258.182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158.208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326002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1.243.731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1.244.819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474.636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22264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Nacional de Desminado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3.172.424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3.130.855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-41.569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1.345.504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300417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Comando Conjunto Norte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279.598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279.675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147.766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39361"/>
                  </a:ext>
                </a:extLst>
              </a:tr>
              <a:tr h="2636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Cooperación Internacional en Centroamérica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8.992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176550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91111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877499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83.523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33.585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-49.938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29.585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848946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24.624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-24.624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61884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7.126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-3.503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483854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1.674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970107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6.904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-6.904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39887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43.195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28.891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-14.304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27.714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842895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103.179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-97.743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143742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103.179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-97.743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552117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 - Armada de Chile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5.436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740154"/>
                  </a:ext>
                </a:extLst>
              </a:tr>
              <a:tr h="135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 -Fuerza Aérea de Chile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97.743 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-97.743 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80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162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8064" y="6140326"/>
            <a:ext cx="7128792" cy="216024"/>
          </a:xfrm>
        </p:spPr>
        <p:txBody>
          <a:bodyPr/>
          <a:lstStyle/>
          <a:p>
            <a:r>
              <a:rPr lang="es-CL" sz="1100" dirty="0"/>
              <a:t>Fuente: Elaboración propia en base  a Informes de ejecución presupuestaria mensual de DIPRES</a:t>
            </a:r>
          </a:p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409" y="692696"/>
            <a:ext cx="8233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.</a:t>
            </a:r>
            <a:r>
              <a:rPr lang="es-CL" sz="1600" b="1" dirty="0">
                <a:solidFill>
                  <a:prstClr val="black"/>
                </a:solidFill>
                <a:ea typeface="+mj-ea"/>
                <a:cs typeface="+mj-cs"/>
              </a:rPr>
              <a:t> CAPÍTULO 25. PROGRAMA 01: ESTADO MAYOR CONJUNTO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57200" y="1425121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82657"/>
              </p:ext>
            </p:extLst>
          </p:nvPr>
        </p:nvGraphicFramePr>
        <p:xfrm>
          <a:off x="528063" y="1790246"/>
          <a:ext cx="8109945" cy="4350083"/>
        </p:xfrm>
        <a:graphic>
          <a:graphicData uri="http://schemas.openxmlformats.org/drawingml/2006/table">
            <a:tbl>
              <a:tblPr/>
              <a:tblGrid>
                <a:gridCol w="631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0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9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41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1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143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00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Paz-Ejército de Chile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Paz-Armada de Chile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Paz-Fuerza Aérea de Chile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Antártico- Armada de Chile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Nacional de Desminado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28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Cooperación Internacional en Centroamérica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OTAN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OTTAWA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OSLO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4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Misiones de Paz-Armada de Chile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31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752625"/>
            <a:ext cx="82296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5" y="5795605"/>
            <a:ext cx="7488832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0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902109"/>
              </p:ext>
            </p:extLst>
          </p:nvPr>
        </p:nvGraphicFramePr>
        <p:xfrm>
          <a:off x="467544" y="1695804"/>
          <a:ext cx="8219256" cy="367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30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5877272"/>
            <a:ext cx="8406135" cy="288032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0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67060"/>
              </p:ext>
            </p:extLst>
          </p:nvPr>
        </p:nvGraphicFramePr>
        <p:xfrm>
          <a:off x="540443" y="1988840"/>
          <a:ext cx="8075240" cy="340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496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23616"/>
            <a:ext cx="807524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877272"/>
            <a:ext cx="5760640" cy="337963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1547584"/>
            <a:ext cx="7632848" cy="3337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CFB7E60-4EFA-4ACC-AE71-BBC7B85F6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51986"/>
              </p:ext>
            </p:extLst>
          </p:nvPr>
        </p:nvGraphicFramePr>
        <p:xfrm>
          <a:off x="457200" y="1881305"/>
          <a:ext cx="8075241" cy="3859438"/>
        </p:xfrm>
        <a:graphic>
          <a:graphicData uri="http://schemas.openxmlformats.org/drawingml/2006/table">
            <a:tbl>
              <a:tblPr/>
              <a:tblGrid>
                <a:gridCol w="971693">
                  <a:extLst>
                    <a:ext uri="{9D8B030D-6E8A-4147-A177-3AD203B41FA5}">
                      <a16:colId xmlns:a16="http://schemas.microsoft.com/office/drawing/2014/main" val="3243578593"/>
                    </a:ext>
                  </a:extLst>
                </a:gridCol>
                <a:gridCol w="2664320">
                  <a:extLst>
                    <a:ext uri="{9D8B030D-6E8A-4147-A177-3AD203B41FA5}">
                      <a16:colId xmlns:a16="http://schemas.microsoft.com/office/drawing/2014/main" val="1138273137"/>
                    </a:ext>
                  </a:extLst>
                </a:gridCol>
                <a:gridCol w="971693">
                  <a:extLst>
                    <a:ext uri="{9D8B030D-6E8A-4147-A177-3AD203B41FA5}">
                      <a16:colId xmlns:a16="http://schemas.microsoft.com/office/drawing/2014/main" val="372086708"/>
                    </a:ext>
                  </a:extLst>
                </a:gridCol>
                <a:gridCol w="971693">
                  <a:extLst>
                    <a:ext uri="{9D8B030D-6E8A-4147-A177-3AD203B41FA5}">
                      <a16:colId xmlns:a16="http://schemas.microsoft.com/office/drawing/2014/main" val="3979630916"/>
                    </a:ext>
                  </a:extLst>
                </a:gridCol>
                <a:gridCol w="799297">
                  <a:extLst>
                    <a:ext uri="{9D8B030D-6E8A-4147-A177-3AD203B41FA5}">
                      <a16:colId xmlns:a16="http://schemas.microsoft.com/office/drawing/2014/main" val="196414444"/>
                    </a:ext>
                  </a:extLst>
                </a:gridCol>
                <a:gridCol w="975611">
                  <a:extLst>
                    <a:ext uri="{9D8B030D-6E8A-4147-A177-3AD203B41FA5}">
                      <a16:colId xmlns:a16="http://schemas.microsoft.com/office/drawing/2014/main" val="3158852677"/>
                    </a:ext>
                  </a:extLst>
                </a:gridCol>
                <a:gridCol w="720934">
                  <a:extLst>
                    <a:ext uri="{9D8B030D-6E8A-4147-A177-3AD203B41FA5}">
                      <a16:colId xmlns:a16="http://schemas.microsoft.com/office/drawing/2014/main" val="2648836557"/>
                    </a:ext>
                  </a:extLst>
                </a:gridCol>
              </a:tblGrid>
              <a:tr h="25902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2020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626635"/>
                  </a:ext>
                </a:extLst>
              </a:tr>
              <a:tr h="634607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19272"/>
                  </a:ext>
                </a:extLst>
              </a:tr>
              <a:tr h="220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1.882.785.627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2.073.012.597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190.226.970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1.261.462.292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55456"/>
                  </a:ext>
                </a:extLst>
              </a:tr>
              <a:tr h="207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1.275.946.206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1.267.326.548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-8.619.658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953.108.134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012453"/>
                  </a:ext>
                </a:extLst>
              </a:tr>
              <a:tr h="207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315.345.668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293.567.718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-21.777.950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178.333.539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094362"/>
                  </a:ext>
                </a:extLst>
              </a:tr>
              <a:tr h="207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1.515.063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2.123.482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608.419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2.132.916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71933"/>
                  </a:ext>
                </a:extLst>
              </a:tr>
              <a:tr h="207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23.031.737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22.600.190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-431.547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16.989.969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26784"/>
                  </a:ext>
                </a:extLst>
              </a:tr>
              <a:tr h="207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13.255.723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236.118.821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222.863.098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143.160.704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98560"/>
                  </a:ext>
                </a:extLst>
              </a:tr>
              <a:tr h="207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650.747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650.747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245.808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91532"/>
                  </a:ext>
                </a:extLst>
              </a:tr>
              <a:tr h="2590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28.697.635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15.546.448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-13.151.187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7.582.191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81878"/>
                  </a:ext>
                </a:extLst>
              </a:tr>
              <a:tr h="207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145.943.851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145.943.851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54870"/>
                  </a:ext>
                </a:extLst>
              </a:tr>
              <a:tr h="207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7.771.034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8.022.597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251.563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2.967.416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444045"/>
                  </a:ext>
                </a:extLst>
              </a:tr>
              <a:tr h="207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3.192.190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3.192.190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1.911.413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63995"/>
                  </a:ext>
                </a:extLst>
              </a:tr>
              <a:tr h="207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50.821.780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43.174.775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-7.647.005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18.653.626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05206"/>
                  </a:ext>
                </a:extLst>
              </a:tr>
              <a:tr h="207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16.613.993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32.784.047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16.170.054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48.330.730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735575"/>
                  </a:ext>
                </a:extLst>
              </a:tr>
              <a:tr h="207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1.961.183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1.961.183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352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95624"/>
            <a:ext cx="793122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11 MINISTERIO DE DEFENSA NACIONAL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0" y="5602357"/>
            <a:ext cx="5616624" cy="236818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900305"/>
            <a:ext cx="7344816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 de 2020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865829"/>
              </p:ext>
            </p:extLst>
          </p:nvPr>
        </p:nvGraphicFramePr>
        <p:xfrm>
          <a:off x="457202" y="2348876"/>
          <a:ext cx="7931221" cy="3096348"/>
        </p:xfrm>
        <a:graphic>
          <a:graphicData uri="http://schemas.openxmlformats.org/drawingml/2006/table">
            <a:tbl>
              <a:tblPr/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8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8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536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067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3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152.760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140.852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-11.908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3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01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199" y="682666"/>
            <a:ext cx="781482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711199" y="6199870"/>
            <a:ext cx="762198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11199" y="1293157"/>
            <a:ext cx="7748233" cy="305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23C6CD4-42AB-4DDC-8F84-09ADDBB16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60740"/>
              </p:ext>
            </p:extLst>
          </p:nvPr>
        </p:nvGraphicFramePr>
        <p:xfrm>
          <a:off x="711198" y="1607118"/>
          <a:ext cx="7814821" cy="4581482"/>
        </p:xfrm>
        <a:graphic>
          <a:graphicData uri="http://schemas.openxmlformats.org/drawingml/2006/table">
            <a:tbl>
              <a:tblPr/>
              <a:tblGrid>
                <a:gridCol w="765947">
                  <a:extLst>
                    <a:ext uri="{9D8B030D-6E8A-4147-A177-3AD203B41FA5}">
                      <a16:colId xmlns:a16="http://schemas.microsoft.com/office/drawing/2014/main" val="2366650176"/>
                    </a:ext>
                  </a:extLst>
                </a:gridCol>
                <a:gridCol w="357683">
                  <a:extLst>
                    <a:ext uri="{9D8B030D-6E8A-4147-A177-3AD203B41FA5}">
                      <a16:colId xmlns:a16="http://schemas.microsoft.com/office/drawing/2014/main" val="3736989137"/>
                    </a:ext>
                  </a:extLst>
                </a:gridCol>
                <a:gridCol w="2716942">
                  <a:extLst>
                    <a:ext uri="{9D8B030D-6E8A-4147-A177-3AD203B41FA5}">
                      <a16:colId xmlns:a16="http://schemas.microsoft.com/office/drawing/2014/main" val="1679159917"/>
                    </a:ext>
                  </a:extLst>
                </a:gridCol>
                <a:gridCol w="765947">
                  <a:extLst>
                    <a:ext uri="{9D8B030D-6E8A-4147-A177-3AD203B41FA5}">
                      <a16:colId xmlns:a16="http://schemas.microsoft.com/office/drawing/2014/main" val="84306363"/>
                    </a:ext>
                  </a:extLst>
                </a:gridCol>
                <a:gridCol w="809301">
                  <a:extLst>
                    <a:ext uri="{9D8B030D-6E8A-4147-A177-3AD203B41FA5}">
                      <a16:colId xmlns:a16="http://schemas.microsoft.com/office/drawing/2014/main" val="3109777013"/>
                    </a:ext>
                  </a:extLst>
                </a:gridCol>
                <a:gridCol w="809301">
                  <a:extLst>
                    <a:ext uri="{9D8B030D-6E8A-4147-A177-3AD203B41FA5}">
                      <a16:colId xmlns:a16="http://schemas.microsoft.com/office/drawing/2014/main" val="212545403"/>
                    </a:ext>
                  </a:extLst>
                </a:gridCol>
                <a:gridCol w="794850">
                  <a:extLst>
                    <a:ext uri="{9D8B030D-6E8A-4147-A177-3AD203B41FA5}">
                      <a16:colId xmlns:a16="http://schemas.microsoft.com/office/drawing/2014/main" val="1263266436"/>
                    </a:ext>
                  </a:extLst>
                </a:gridCol>
                <a:gridCol w="794850">
                  <a:extLst>
                    <a:ext uri="{9D8B030D-6E8A-4147-A177-3AD203B41FA5}">
                      <a16:colId xmlns:a16="http://schemas.microsoft.com/office/drawing/2014/main" val="455788735"/>
                    </a:ext>
                  </a:extLst>
                </a:gridCol>
              </a:tblGrid>
              <a:tr h="190399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214286"/>
                  </a:ext>
                </a:extLst>
              </a:tr>
              <a:tr h="583098">
                <a:tc gridSpan="3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34273"/>
                  </a:ext>
                </a:extLst>
              </a:tr>
              <a:tr h="2498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Ejército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571.742.473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577.700.414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5.957.941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436.192.065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05877"/>
                  </a:ext>
                </a:extLst>
              </a:tr>
              <a:tr h="2260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del Ejército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78.408.253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76.604.145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-1.804.108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62.824.236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405038"/>
                  </a:ext>
                </a:extLst>
              </a:tr>
              <a:tr h="321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Industria Militar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5.783.172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5.092.371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-690.801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3.081.329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821619"/>
                  </a:ext>
                </a:extLst>
              </a:tr>
              <a:tr h="309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Armada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388.362.652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398.895.355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10.532.703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300.307.189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03361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del Territorio Marítimo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117.828.685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307.329.664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189.500.979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41.110.743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771853"/>
                  </a:ext>
                </a:extLst>
              </a:tr>
              <a:tr h="190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Sanidad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77.986.462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76.967.461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-1.019.001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52.530.584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996689"/>
                  </a:ext>
                </a:extLst>
              </a:tr>
              <a:tr h="190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231.863.401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248.584.707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16.721.306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184.754.708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33509"/>
                  </a:ext>
                </a:extLst>
              </a:tr>
              <a:tr h="190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 la Fach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38.774.452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41.368.215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2.593.763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27.447.958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2398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7.401.048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6.793.899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-607.149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3.637.454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28197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Geográfico Militar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4.406.235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4.055.042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-351.193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2.817.781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178804"/>
                  </a:ext>
                </a:extLst>
              </a:tr>
              <a:tr h="190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6.184.401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5.126.500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-1.057.901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3.935.810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710175"/>
                  </a:ext>
                </a:extLst>
              </a:tr>
              <a:tr h="190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Aeronáutica Civil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330.866.464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339.453.774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8.587.310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298.027.143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118732"/>
                  </a:ext>
                </a:extLst>
              </a:tr>
              <a:tr h="4164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Aerofotogramétrico de la </a:t>
                      </a:r>
                      <a:b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Aérea de Chile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2.602.143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2.117.526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-484.617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1.230.591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906029"/>
                  </a:ext>
                </a:extLst>
              </a:tr>
              <a:tr h="2379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13.717.289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13.465.248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-252.041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9.139.074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67346"/>
                  </a:ext>
                </a:extLst>
              </a:tr>
              <a:tr h="190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Defensa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5.176.709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5.058.545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3.319.420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6799"/>
                  </a:ext>
                </a:extLst>
              </a:tr>
              <a:tr h="190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12.115.902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9.643.785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-2.472.117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5.463.363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38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2593" y="6378807"/>
            <a:ext cx="5149146" cy="211345"/>
          </a:xfrm>
        </p:spPr>
        <p:txBody>
          <a:bodyPr/>
          <a:lstStyle/>
          <a:p>
            <a:r>
              <a:rPr lang="es-CL" sz="800" b="1" dirty="0"/>
              <a:t>Fuente</a:t>
            </a:r>
            <a:r>
              <a:rPr lang="es-CL" sz="8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199" y="627607"/>
            <a:ext cx="7931225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01. PROGRAMA 01: EJÉRCITO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199" y="1252315"/>
            <a:ext cx="7283152" cy="211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2020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0A3BD4E-0032-4A15-9C52-E1D68D708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267630"/>
              </p:ext>
            </p:extLst>
          </p:nvPr>
        </p:nvGraphicFramePr>
        <p:xfrm>
          <a:off x="457199" y="1589383"/>
          <a:ext cx="7931223" cy="4618788"/>
        </p:xfrm>
        <a:graphic>
          <a:graphicData uri="http://schemas.openxmlformats.org/drawingml/2006/table">
            <a:tbl>
              <a:tblPr/>
              <a:tblGrid>
                <a:gridCol w="894975">
                  <a:extLst>
                    <a:ext uri="{9D8B030D-6E8A-4147-A177-3AD203B41FA5}">
                      <a16:colId xmlns:a16="http://schemas.microsoft.com/office/drawing/2014/main" val="2693662132"/>
                    </a:ext>
                  </a:extLst>
                </a:gridCol>
                <a:gridCol w="330606">
                  <a:extLst>
                    <a:ext uri="{9D8B030D-6E8A-4147-A177-3AD203B41FA5}">
                      <a16:colId xmlns:a16="http://schemas.microsoft.com/office/drawing/2014/main" val="1666017305"/>
                    </a:ext>
                  </a:extLst>
                </a:gridCol>
                <a:gridCol w="330606">
                  <a:extLst>
                    <a:ext uri="{9D8B030D-6E8A-4147-A177-3AD203B41FA5}">
                      <a16:colId xmlns:a16="http://schemas.microsoft.com/office/drawing/2014/main" val="114954646"/>
                    </a:ext>
                  </a:extLst>
                </a:gridCol>
                <a:gridCol w="2354322">
                  <a:extLst>
                    <a:ext uri="{9D8B030D-6E8A-4147-A177-3AD203B41FA5}">
                      <a16:colId xmlns:a16="http://schemas.microsoft.com/office/drawing/2014/main" val="885303758"/>
                    </a:ext>
                  </a:extLst>
                </a:gridCol>
                <a:gridCol w="891636">
                  <a:extLst>
                    <a:ext uri="{9D8B030D-6E8A-4147-A177-3AD203B41FA5}">
                      <a16:colId xmlns:a16="http://schemas.microsoft.com/office/drawing/2014/main" val="3777205537"/>
                    </a:ext>
                  </a:extLst>
                </a:gridCol>
                <a:gridCol w="774756">
                  <a:extLst>
                    <a:ext uri="{9D8B030D-6E8A-4147-A177-3AD203B41FA5}">
                      <a16:colId xmlns:a16="http://schemas.microsoft.com/office/drawing/2014/main" val="106560209"/>
                    </a:ext>
                  </a:extLst>
                </a:gridCol>
                <a:gridCol w="774756">
                  <a:extLst>
                    <a:ext uri="{9D8B030D-6E8A-4147-A177-3AD203B41FA5}">
                      <a16:colId xmlns:a16="http://schemas.microsoft.com/office/drawing/2014/main" val="499299348"/>
                    </a:ext>
                  </a:extLst>
                </a:gridCol>
                <a:gridCol w="788114">
                  <a:extLst>
                    <a:ext uri="{9D8B030D-6E8A-4147-A177-3AD203B41FA5}">
                      <a16:colId xmlns:a16="http://schemas.microsoft.com/office/drawing/2014/main" val="4081454970"/>
                    </a:ext>
                  </a:extLst>
                </a:gridCol>
                <a:gridCol w="791452">
                  <a:extLst>
                    <a:ext uri="{9D8B030D-6E8A-4147-A177-3AD203B41FA5}">
                      <a16:colId xmlns:a16="http://schemas.microsoft.com/office/drawing/2014/main" val="3259030397"/>
                    </a:ext>
                  </a:extLst>
                </a:gridCol>
              </a:tblGrid>
              <a:tr h="9804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5887" marR="5887" marT="5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5887" marR="5887" marT="5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418208"/>
                  </a:ext>
                </a:extLst>
              </a:tr>
              <a:tr h="29048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617270"/>
                  </a:ext>
                </a:extLst>
              </a:tr>
              <a:tr h="1244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571.742.473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577.700.414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5.957.941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436.192.065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52455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495.070.607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485.143.896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-9.926.711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369.369.037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213979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65.875.681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65.417.507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-458.174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40.644.318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029275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379.989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002752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572.974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379.989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882816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5.370.011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23.190.863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17.820.852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18.741.061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143521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751.871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751.871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340.376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012733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83.674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83.674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656290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66.998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66.998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12.740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21818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601.199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601.199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309.063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827245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1.755.703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19.576.555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17.820.852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15.569.355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06664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Salud del Ejército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1.403.043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19.269.661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17.866.618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15.263.396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008011"/>
                  </a:ext>
                </a:extLst>
              </a:tr>
              <a:tr h="1901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Movilización Nacional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56.047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-45.766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910107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Armada de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36.895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36.895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35.960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293470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para las Fuerzas Armadas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20.607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20.607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10673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Mayor Conjunto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185.700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185.700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185.700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90939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Defensa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8.347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8.347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02970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de Industria Militar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28.762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28.762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28.762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05913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Geográfico Militar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16.302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340847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768.261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768.261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737.154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480889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Equino y Deporte Ecuestre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48.217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48.217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912152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720.034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720.034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720.034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26438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393412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41255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Fábricas y Maestranzas del Ejército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2.094.176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78445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4.214.493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434629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4.214.493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69362"/>
                  </a:ext>
                </a:extLst>
              </a:tr>
              <a:tr h="1901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3.472.140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1.994.587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-1.477.553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670.396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22711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587.179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-587.179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478915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1.261.347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1.128.614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-132.733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292.329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54931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412.652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265.362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-147.290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138.106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66573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573.707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58.935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-514.772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51.756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7197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374.514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278.935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-95.579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187.672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50898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262.741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262.741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047368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1.376.643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1.376.643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930.203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811755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1.376.643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1.376.643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930.203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722606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73364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801478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Equino y Deporte Ecuestre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4.417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3.944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-473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3.751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056626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08853"/>
                  </a:ext>
                </a:extLst>
              </a:tr>
              <a:tr h="98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5.453.310</a:t>
                      </a:r>
                    </a:p>
                  </a:txBody>
                  <a:tcPr marL="5887" marR="5887" marT="5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887" marR="5887" marT="58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311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05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0299" y="6095139"/>
            <a:ext cx="5614485" cy="237348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3699" y="6361211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80299" y="620688"/>
            <a:ext cx="78602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SEPTIEMBRE DE 2020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11.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CAPÍTULO 01. PROGRAMA 01: EJÉRCITO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0299" y="1297006"/>
            <a:ext cx="7860248" cy="1874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dólares 2020</a:t>
            </a:r>
          </a:p>
          <a:p>
            <a:pPr lvl="0">
              <a:spcBef>
                <a:spcPts val="0"/>
              </a:spcBef>
            </a:pP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98431"/>
              </p:ext>
            </p:extLst>
          </p:nvPr>
        </p:nvGraphicFramePr>
        <p:xfrm>
          <a:off x="580299" y="1569651"/>
          <a:ext cx="7860249" cy="4518916"/>
        </p:xfrm>
        <a:graphic>
          <a:graphicData uri="http://schemas.openxmlformats.org/drawingml/2006/table">
            <a:tbl>
              <a:tblPr/>
              <a:tblGrid>
                <a:gridCol w="668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5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7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4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673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6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Fábricas y Maestranzas del Ejército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5175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7788</Words>
  <Application>Microsoft Office PowerPoint</Application>
  <PresentationFormat>Presentación en pantalla (4:3)</PresentationFormat>
  <Paragraphs>4583</Paragraphs>
  <Slides>27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1_Tema de Office</vt:lpstr>
      <vt:lpstr>Tema de Office</vt:lpstr>
      <vt:lpstr>EJECUCIÓN PRESUPUESTARIA DE GASTOS ACUMULADA SEPTIEMBRE DE 2020 PARTIDA 11: MINISTERIO DE DEFENSA NACIONAL</vt:lpstr>
      <vt:lpstr>EJECUCIÓN ACUMULADA DE GASTOS A SEPTIEMBRE DE 2020  PARTIDA 11 MINISTERIO DE DEFENSA NACIONAL</vt:lpstr>
      <vt:lpstr>COMPORTAMIENTO DE LA EJECUCIÓN MENSUAL DE GASTOS A SEPTIEMBRE DE 2020 PARTIDA 11 MINISTERIO DE DEFENSA NACIONAL</vt:lpstr>
      <vt:lpstr>COMPORTAMIENTO DE LA EJECUCIÓN ACUMULADA DE GASTOS A SEPTIEMBRE DE 2020  PARTIDA 11 MINISTERIO DE DEFENSA NACIONAL</vt:lpstr>
      <vt:lpstr>EJECUCIÓN ACUMULADA DE GASTOS A SEPTIEMBRE DE 2020  PARTIDA 11 MINISTERIO DE DEFENSA NACIONAL</vt:lpstr>
      <vt:lpstr>EJECUCIÓN ACUMULADA DE GASTOS A SEPTIEMBRE DE 2020  PARTIDA 11 MINISTERIO DE DEFENSA NACIONAL</vt:lpstr>
      <vt:lpstr>EJECUCIÓN ACUMULADA DE GASTOS A SEPTIEMBRE DE 2020  PARTIDA 11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392</cp:revision>
  <cp:lastPrinted>2019-05-13T15:36:27Z</cp:lastPrinted>
  <dcterms:created xsi:type="dcterms:W3CDTF">2016-06-23T13:38:47Z</dcterms:created>
  <dcterms:modified xsi:type="dcterms:W3CDTF">2020-12-23T14:22:22Z</dcterms:modified>
</cp:coreProperties>
</file>