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5" r:id="rId3"/>
    <p:sldId id="300" r:id="rId4"/>
    <p:sldId id="303" r:id="rId5"/>
    <p:sldId id="264" r:id="rId6"/>
    <p:sldId id="263" r:id="rId7"/>
    <p:sldId id="265" r:id="rId8"/>
    <p:sldId id="267" r:id="rId9"/>
    <p:sldId id="268" r:id="rId10"/>
    <p:sldId id="269" r:id="rId11"/>
    <p:sldId id="301" r:id="rId12"/>
    <p:sldId id="271" r:id="rId13"/>
    <p:sldId id="304" r:id="rId14"/>
    <p:sldId id="273" r:id="rId15"/>
    <p:sldId id="274" r:id="rId16"/>
    <p:sldId id="275" r:id="rId17"/>
    <p:sldId id="276" r:id="rId18"/>
    <p:sldId id="272" r:id="rId19"/>
    <p:sldId id="280" r:id="rId20"/>
    <p:sldId id="281" r:id="rId21"/>
    <p:sldId id="282" r:id="rId22"/>
    <p:sldId id="302" r:id="rId23"/>
    <p:sldId id="306" r:id="rId24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72" autoAdjust="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Subtítulos de Gasto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11257702585093E-2"/>
          <c:y val="0.26851616559293728"/>
          <c:w val="0.93156734081324155"/>
          <c:h val="0.45543307086614171"/>
        </c:manualLayout>
      </c:layout>
      <c:pie3DChart>
        <c:varyColors val="1"/>
        <c:ser>
          <c:idx val="0"/>
          <c:order val="0"/>
          <c:tx>
            <c:strRef>
              <c:f>'Partida 08'!$D$61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715-4DB0-B138-C5B391817A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715-4DB0-B138-C5B391817A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715-4DB0-B138-C5B391817A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715-4DB0-B138-C5B391817A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715-4DB0-B138-C5B391817AB2}"/>
              </c:ext>
            </c:extLst>
          </c:dPt>
          <c:dLbls>
            <c:dLbl>
              <c:idx val="3"/>
              <c:layout>
                <c:manualLayout>
                  <c:x val="-2.8072502210433302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15-4DB0-B138-C5B391817A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08'!$C$62:$C$66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INTEGROS AL FISCO                                                               </c:v>
                </c:pt>
                <c:pt idx="3">
                  <c:v>ADQUISICIÓN DE ACTIVOS NO FINANCIEROS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08'!$D$62:$D$66</c:f>
              <c:numCache>
                <c:formatCode>#,##0</c:formatCode>
                <c:ptCount val="5"/>
                <c:pt idx="0">
                  <c:v>369001464</c:v>
                </c:pt>
                <c:pt idx="1">
                  <c:v>73451699</c:v>
                </c:pt>
                <c:pt idx="2">
                  <c:v>57810662</c:v>
                </c:pt>
                <c:pt idx="3">
                  <c:v>15056202</c:v>
                </c:pt>
                <c:pt idx="4">
                  <c:v>1951933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715-4DB0-B138-C5B391817A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815128397710982E-3"/>
          <c:y val="0.82926210928179422"/>
          <c:w val="0.97392293304080702"/>
          <c:h val="0.12254235266046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Capítulo</a:t>
            </a:r>
          </a:p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(en millones de $)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08'!$N$61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08'!$M$62:$M$74</c:f>
              <c:strCache>
                <c:ptCount val="13"/>
                <c:pt idx="0">
                  <c:v>Sec. y Adm.General</c:v>
                </c:pt>
                <c:pt idx="1">
                  <c:v>DIPRES</c:v>
                </c:pt>
                <c:pt idx="2">
                  <c:v>SIGFE</c:v>
                </c:pt>
                <c:pt idx="3">
                  <c:v>SII</c:v>
                </c:pt>
                <c:pt idx="4">
                  <c:v>Ser. Nac.Aduana</c:v>
                </c:pt>
                <c:pt idx="5">
                  <c:v>Ser. de Tesorerías</c:v>
                </c:pt>
                <c:pt idx="6">
                  <c:v>Dir. Com. y Cont. Pública</c:v>
                </c:pt>
                <c:pt idx="7">
                  <c:v>SBIF</c:v>
                </c:pt>
                <c:pt idx="8">
                  <c:v>Dir. Nac. del Servicio Civil</c:v>
                </c:pt>
                <c:pt idx="9">
                  <c:v>UAF</c:v>
                </c:pt>
                <c:pt idx="10">
                  <c:v>SCJ</c:v>
                </c:pt>
                <c:pt idx="11">
                  <c:v>CDE</c:v>
                </c:pt>
                <c:pt idx="12">
                  <c:v>CMF</c:v>
                </c:pt>
              </c:strCache>
            </c:strRef>
          </c:cat>
          <c:val>
            <c:numRef>
              <c:f>'Partida 08'!$N$62:$N$74</c:f>
              <c:numCache>
                <c:formatCode>#,##0</c:formatCode>
                <c:ptCount val="13"/>
                <c:pt idx="0">
                  <c:v>32544957000</c:v>
                </c:pt>
                <c:pt idx="1">
                  <c:v>16630720000</c:v>
                </c:pt>
                <c:pt idx="2">
                  <c:v>4701248000</c:v>
                </c:pt>
                <c:pt idx="3">
                  <c:v>198740568000</c:v>
                </c:pt>
                <c:pt idx="4">
                  <c:v>73746535000</c:v>
                </c:pt>
                <c:pt idx="5">
                  <c:v>60936154000</c:v>
                </c:pt>
                <c:pt idx="6">
                  <c:v>9780525000</c:v>
                </c:pt>
                <c:pt idx="7">
                  <c:v>0</c:v>
                </c:pt>
                <c:pt idx="8">
                  <c:v>11908334000</c:v>
                </c:pt>
                <c:pt idx="9">
                  <c:v>3633636000</c:v>
                </c:pt>
                <c:pt idx="10">
                  <c:v>4050075000</c:v>
                </c:pt>
                <c:pt idx="11">
                  <c:v>24795976000</c:v>
                </c:pt>
                <c:pt idx="12">
                  <c:v>97038116000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5-4C70-BE8E-7288DFD615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2235904"/>
        <c:axId val="162247040"/>
      </c:barChart>
      <c:catAx>
        <c:axId val="16223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247040"/>
        <c:crosses val="autoZero"/>
        <c:auto val="1"/>
        <c:lblAlgn val="ctr"/>
        <c:lblOffset val="100"/>
        <c:noMultiLvlLbl val="0"/>
      </c:catAx>
      <c:valAx>
        <c:axId val="162247040"/>
        <c:scaling>
          <c:orientation val="minMax"/>
          <c:max val="2000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23590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Mensual 2018 - 2019 - 2020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08'!$C$28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08'!$D$28:$O$28</c:f>
              <c:numCache>
                <c:formatCode>0.0%</c:formatCode>
                <c:ptCount val="12"/>
                <c:pt idx="0">
                  <c:v>9.8629658734726885E-2</c:v>
                </c:pt>
                <c:pt idx="1">
                  <c:v>6.8091593819871288E-2</c:v>
                </c:pt>
                <c:pt idx="2">
                  <c:v>0.12679619493940744</c:v>
                </c:pt>
                <c:pt idx="3">
                  <c:v>9.2355898780884474E-2</c:v>
                </c:pt>
                <c:pt idx="4">
                  <c:v>7.6270004396686741E-2</c:v>
                </c:pt>
                <c:pt idx="5">
                  <c:v>0.11143873636474166</c:v>
                </c:pt>
                <c:pt idx="6">
                  <c:v>6.9084930602545558E-2</c:v>
                </c:pt>
                <c:pt idx="7">
                  <c:v>7.5959854860626883E-2</c:v>
                </c:pt>
                <c:pt idx="8">
                  <c:v>0.16162323659213462</c:v>
                </c:pt>
                <c:pt idx="9">
                  <c:v>6.6545532230088966E-2</c:v>
                </c:pt>
                <c:pt idx="10">
                  <c:v>7.8482239989722521E-2</c:v>
                </c:pt>
                <c:pt idx="11">
                  <c:v>0.11737678498250315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4F-4CA9-9A29-C18BC2953D6B}"/>
            </c:ext>
          </c:extLst>
        </c:ser>
        <c:ser>
          <c:idx val="0"/>
          <c:order val="1"/>
          <c:tx>
            <c:strRef>
              <c:f>'Partida 08'!$C$29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08'!$D$29:$O$29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6.646375975966394E-2</c:v>
                </c:pt>
                <c:pt idx="2">
                  <c:v>0.12416922576755204</c:v>
                </c:pt>
                <c:pt idx="3">
                  <c:v>9.6919868628806416E-2</c:v>
                </c:pt>
                <c:pt idx="4">
                  <c:v>7.2697075382863852E-2</c:v>
                </c:pt>
                <c:pt idx="5">
                  <c:v>0.11423206449837815</c:v>
                </c:pt>
                <c:pt idx="6">
                  <c:v>7.0032649491725413E-2</c:v>
                </c:pt>
                <c:pt idx="7">
                  <c:v>7.0147273563240076E-2</c:v>
                </c:pt>
                <c:pt idx="8">
                  <c:v>0.1510309421196433</c:v>
                </c:pt>
                <c:pt idx="9">
                  <c:v>6.9437126688264364E-2</c:v>
                </c:pt>
                <c:pt idx="10">
                  <c:v>7.7864865805544123E-2</c:v>
                </c:pt>
                <c:pt idx="11">
                  <c:v>0.12531850913371514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4F-4CA9-9A29-C18BC2953D6B}"/>
            </c:ext>
          </c:extLst>
        </c:ser>
        <c:ser>
          <c:idx val="1"/>
          <c:order val="2"/>
          <c:tx>
            <c:strRef>
              <c:f>'Partida 08'!$C$30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08'!$D$30:$L$30</c:f>
              <c:numCache>
                <c:formatCode>0.0%</c:formatCode>
                <c:ptCount val="9"/>
                <c:pt idx="0">
                  <c:v>7.6234014719213289E-2</c:v>
                </c:pt>
                <c:pt idx="1">
                  <c:v>6.5944065428800061E-2</c:v>
                </c:pt>
                <c:pt idx="2">
                  <c:v>0.12127251093740739</c:v>
                </c:pt>
                <c:pt idx="3">
                  <c:v>0.11057283421721086</c:v>
                </c:pt>
                <c:pt idx="4">
                  <c:v>7.4832726072914038E-2</c:v>
                </c:pt>
                <c:pt idx="5">
                  <c:v>0.11182534563467711</c:v>
                </c:pt>
                <c:pt idx="6">
                  <c:v>6.6368396884416522E-2</c:v>
                </c:pt>
                <c:pt idx="7">
                  <c:v>7.1013230342489797E-2</c:v>
                </c:pt>
                <c:pt idx="8">
                  <c:v>0.16468082660600422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4F-4CA9-9A29-C18BC2953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458688"/>
        <c:axId val="56405952"/>
      </c:barChart>
      <c:catAx>
        <c:axId val="1294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5952"/>
        <c:crosses val="autoZero"/>
        <c:auto val="1"/>
        <c:lblAlgn val="ctr"/>
        <c:lblOffset val="100"/>
        <c:noMultiLvlLbl val="0"/>
      </c:catAx>
      <c:valAx>
        <c:axId val="564059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45868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4F81BD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218702711021052E-2"/>
          <c:y val="0.13389671361502345"/>
          <c:w val="0.88540887600776286"/>
          <c:h val="0.55697489926435251"/>
        </c:manualLayout>
      </c:layout>
      <c:lineChart>
        <c:grouping val="standard"/>
        <c:varyColors val="0"/>
        <c:ser>
          <c:idx val="2"/>
          <c:order val="0"/>
          <c:tx>
            <c:strRef>
              <c:f>'Partida 08'!$C$22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08'!$D$22:$O$22</c:f>
              <c:numCache>
                <c:formatCode>0.0%</c:formatCode>
                <c:ptCount val="12"/>
                <c:pt idx="0">
                  <c:v>9.8629658734726885E-2</c:v>
                </c:pt>
                <c:pt idx="1">
                  <c:v>0.16665332278677752</c:v>
                </c:pt>
                <c:pt idx="2">
                  <c:v>0.29292726819504095</c:v>
                </c:pt>
                <c:pt idx="3">
                  <c:v>0.38188084376504777</c:v>
                </c:pt>
                <c:pt idx="4">
                  <c:v>0.45585995087346359</c:v>
                </c:pt>
                <c:pt idx="5">
                  <c:v>0.56695835939474615</c:v>
                </c:pt>
                <c:pt idx="6">
                  <c:v>0.64586810511194626</c:v>
                </c:pt>
                <c:pt idx="7">
                  <c:v>0.72023902656509409</c:v>
                </c:pt>
                <c:pt idx="8">
                  <c:v>0.88138857442310792</c:v>
                </c:pt>
                <c:pt idx="9">
                  <c:v>0.91458038958082177</c:v>
                </c:pt>
                <c:pt idx="10">
                  <c:v>0.98990816447574825</c:v>
                </c:pt>
                <c:pt idx="11">
                  <c:v>0.99449017546050789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FB8-4B1C-9677-DB77A2DC68A0}"/>
            </c:ext>
          </c:extLst>
        </c:ser>
        <c:ser>
          <c:idx val="0"/>
          <c:order val="1"/>
          <c:tx>
            <c:strRef>
              <c:f>'Partida 08'!$C$23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08'!$D$23:$O$23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0.15613775976395738</c:v>
                </c:pt>
                <c:pt idx="2">
                  <c:v>0.2802493039162085</c:v>
                </c:pt>
                <c:pt idx="3">
                  <c:v>0.37716917254501492</c:v>
                </c:pt>
                <c:pt idx="4">
                  <c:v>0.44761805662856707</c:v>
                </c:pt>
                <c:pt idx="5">
                  <c:v>0.55928941640589025</c:v>
                </c:pt>
                <c:pt idx="6">
                  <c:v>0.62932206589761563</c:v>
                </c:pt>
                <c:pt idx="7">
                  <c:v>0.67470854568001015</c:v>
                </c:pt>
                <c:pt idx="8">
                  <c:v>0.8254527046363217</c:v>
                </c:pt>
                <c:pt idx="9">
                  <c:v>0.89488983132458599</c:v>
                </c:pt>
                <c:pt idx="10">
                  <c:v>0.97225639207595149</c:v>
                </c:pt>
                <c:pt idx="11">
                  <c:v>0.97715523421176775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FB8-4B1C-9677-DB77A2DC68A0}"/>
            </c:ext>
          </c:extLst>
        </c:ser>
        <c:ser>
          <c:idx val="1"/>
          <c:order val="2"/>
          <c:tx>
            <c:strRef>
              <c:f>'Partida 08'!$C$24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/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1FB8-4B1C-9677-DB77A2DC68A0}"/>
              </c:ext>
            </c:extLst>
          </c:dPt>
          <c:dLbls>
            <c:dLbl>
              <c:idx val="0"/>
              <c:layout>
                <c:manualLayout>
                  <c:x val="-6.3217659681790592E-2"/>
                  <c:y val="-4.4376917674023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FB8-4B1C-9677-DB77A2DC68A0}"/>
                </c:ext>
              </c:extLst>
            </c:dLbl>
            <c:dLbl>
              <c:idx val="1"/>
              <c:layout>
                <c:manualLayout>
                  <c:x val="-6.5632015867723381E-2"/>
                  <c:y val="-4.6653802077557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FB8-4B1C-9677-DB77A2DC68A0}"/>
                </c:ext>
              </c:extLst>
            </c:dLbl>
            <c:dLbl>
              <c:idx val="2"/>
              <c:layout>
                <c:manualLayout>
                  <c:x val="-6.2975027144408252E-2"/>
                  <c:y val="-4.507042253521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FB8-4B1C-9677-DB77A2DC68A0}"/>
                </c:ext>
              </c:extLst>
            </c:dLbl>
            <c:dLbl>
              <c:idx val="3"/>
              <c:layout>
                <c:manualLayout>
                  <c:x val="-6.5146579804560262E-2"/>
                  <c:y val="-4.507042253521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B8-4B1C-9677-DB77A2DC68A0}"/>
                </c:ext>
              </c:extLst>
            </c:dLbl>
            <c:dLbl>
              <c:idx val="4"/>
              <c:layout>
                <c:manualLayout>
                  <c:x val="-7.6004343105320379E-2"/>
                  <c:y val="-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FB8-4B1C-9677-DB77A2DC68A0}"/>
                </c:ext>
              </c:extLst>
            </c:dLbl>
            <c:dLbl>
              <c:idx val="5"/>
              <c:layout>
                <c:manualLayout>
                  <c:x val="-9.3376764386536373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FB8-4B1C-9677-DB77A2DC68A0}"/>
                </c:ext>
              </c:extLst>
            </c:dLbl>
            <c:dLbl>
              <c:idx val="6"/>
              <c:layout>
                <c:manualLayout>
                  <c:x val="-7.1661237785016291E-2"/>
                  <c:y val="-2.253521126760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FB8-4B1C-9677-DB77A2DC68A0}"/>
                </c:ext>
              </c:extLst>
            </c:dLbl>
            <c:dLbl>
              <c:idx val="7"/>
              <c:layout>
                <c:manualLayout>
                  <c:x val="-6.9489685124864281E-2"/>
                  <c:y val="-3.00469483568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FB8-4B1C-9677-DB77A2DC68A0}"/>
                </c:ext>
              </c:extLst>
            </c:dLbl>
            <c:dLbl>
              <c:idx val="8"/>
              <c:layout>
                <c:manualLayout>
                  <c:x val="-7.1661237785016291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1FB8-4B1C-9677-DB77A2DC68A0}"/>
                </c:ext>
              </c:extLst>
            </c:dLbl>
            <c:dLbl>
              <c:idx val="9"/>
              <c:layout>
                <c:manualLayout>
                  <c:x val="-1.9543973941368076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B8-4B1C-9677-DB77A2DC68A0}"/>
                </c:ext>
              </c:extLst>
            </c:dLbl>
            <c:dLbl>
              <c:idx val="10"/>
              <c:layout>
                <c:manualLayout>
                  <c:x val="-4.1259500542888163E-2"/>
                  <c:y val="5.6338028169014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FB8-4B1C-9677-DB77A2DC68A0}"/>
                </c:ext>
              </c:extLst>
            </c:dLbl>
            <c:dLbl>
              <c:idx val="11"/>
              <c:layout>
                <c:manualLayout>
                  <c:x val="-2.1715526601520086E-2"/>
                  <c:y val="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FB8-4B1C-9677-DB77A2DC68A0}"/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0">
                    <a:solidFill>
                      <a:sysClr val="windowText" lastClr="000000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08'!$D$24:$L$24</c:f>
              <c:numCache>
                <c:formatCode>0.0%</c:formatCode>
                <c:ptCount val="9"/>
                <c:pt idx="0">
                  <c:v>7.6234014719213289E-2</c:v>
                </c:pt>
                <c:pt idx="1">
                  <c:v>0.14217808014801336</c:v>
                </c:pt>
                <c:pt idx="2">
                  <c:v>0.26345059108542074</c:v>
                </c:pt>
                <c:pt idx="3">
                  <c:v>0.38037692051269539</c:v>
                </c:pt>
                <c:pt idx="4">
                  <c:v>0.47372686236515599</c:v>
                </c:pt>
                <c:pt idx="5">
                  <c:v>0.58551814545828296</c:v>
                </c:pt>
                <c:pt idx="6">
                  <c:v>0.65188654234269949</c:v>
                </c:pt>
                <c:pt idx="7">
                  <c:v>0.71621753499000151</c:v>
                </c:pt>
                <c:pt idx="8">
                  <c:v>0.84864411467281364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1FB8-4B1C-9677-DB77A2DC6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314688"/>
        <c:axId val="56403648"/>
      </c:lineChart>
      <c:catAx>
        <c:axId val="9131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3648"/>
        <c:crosses val="autoZero"/>
        <c:auto val="1"/>
        <c:lblAlgn val="ctr"/>
        <c:lblOffset val="100"/>
        <c:noMultiLvlLbl val="0"/>
      </c:catAx>
      <c:valAx>
        <c:axId val="564036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13146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553378303282114E-2"/>
          <c:y val="0.85633714095597202"/>
          <c:w val="0.95872169073328373"/>
          <c:h val="0.12112764777642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1F497D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15-12-2020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15-12-2020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352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40498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15-12-2020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74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15-12-2020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238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15-12-2020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5D05C1-9B5A-41AE-9625-6C99FDFEE4DC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88784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15-12-2020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28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15-12-2020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84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15-12-2020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87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15-12-2020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854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15-12-2020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20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15-12-2020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15-12-2020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870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003232" cy="179107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SEPTIEMBRE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08: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HACIENDA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octubre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2925" y="727746"/>
            <a:ext cx="805814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08: PROGRAMA DE MODERNIZACIÓN SECTOR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71B7863-B0D2-4DDD-A2C1-1FBD0EEDFA97}"/>
              </a:ext>
            </a:extLst>
          </p:cNvPr>
          <p:cNvSpPr txBox="1">
            <a:spLocks/>
          </p:cNvSpPr>
          <p:nvPr/>
        </p:nvSpPr>
        <p:spPr>
          <a:xfrm>
            <a:off x="467544" y="1625949"/>
            <a:ext cx="8058150" cy="241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5718C62-7536-489C-93C6-B3046707D3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6024681"/>
              </p:ext>
            </p:extLst>
          </p:nvPr>
        </p:nvGraphicFramePr>
        <p:xfrm>
          <a:off x="542925" y="1973678"/>
          <a:ext cx="8058149" cy="3428646"/>
        </p:xfrm>
        <a:graphic>
          <a:graphicData uri="http://schemas.openxmlformats.org/drawingml/2006/table">
            <a:tbl>
              <a:tblPr/>
              <a:tblGrid>
                <a:gridCol w="268247">
                  <a:extLst>
                    <a:ext uri="{9D8B030D-6E8A-4147-A177-3AD203B41FA5}">
                      <a16:colId xmlns:a16="http://schemas.microsoft.com/office/drawing/2014/main" val="444012729"/>
                    </a:ext>
                  </a:extLst>
                </a:gridCol>
                <a:gridCol w="268247">
                  <a:extLst>
                    <a:ext uri="{9D8B030D-6E8A-4147-A177-3AD203B41FA5}">
                      <a16:colId xmlns:a16="http://schemas.microsoft.com/office/drawing/2014/main" val="3418014743"/>
                    </a:ext>
                  </a:extLst>
                </a:gridCol>
                <a:gridCol w="268247">
                  <a:extLst>
                    <a:ext uri="{9D8B030D-6E8A-4147-A177-3AD203B41FA5}">
                      <a16:colId xmlns:a16="http://schemas.microsoft.com/office/drawing/2014/main" val="21468812"/>
                    </a:ext>
                  </a:extLst>
                </a:gridCol>
                <a:gridCol w="3079479">
                  <a:extLst>
                    <a:ext uri="{9D8B030D-6E8A-4147-A177-3AD203B41FA5}">
                      <a16:colId xmlns:a16="http://schemas.microsoft.com/office/drawing/2014/main" val="3702933482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2904311432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657816938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4261924776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3445430320"/>
                    </a:ext>
                  </a:extLst>
                </a:gridCol>
                <a:gridCol w="654523">
                  <a:extLst>
                    <a:ext uri="{9D8B030D-6E8A-4147-A177-3AD203B41FA5}">
                      <a16:colId xmlns:a16="http://schemas.microsoft.com/office/drawing/2014/main" val="1556717997"/>
                    </a:ext>
                  </a:extLst>
                </a:gridCol>
                <a:gridCol w="643794">
                  <a:extLst>
                    <a:ext uri="{9D8B030D-6E8A-4147-A177-3AD203B41FA5}">
                      <a16:colId xmlns:a16="http://schemas.microsoft.com/office/drawing/2014/main" val="2151797886"/>
                    </a:ext>
                  </a:extLst>
                </a:gridCol>
              </a:tblGrid>
              <a:tr h="1303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793029"/>
                  </a:ext>
                </a:extLst>
              </a:tr>
              <a:tr h="3874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1957623"/>
                  </a:ext>
                </a:extLst>
              </a:tr>
              <a:tr h="1660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5.048.931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5.041.304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-7.627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2.441.362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7393038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473.803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459.228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-14.575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283.133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3662175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318.686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291.235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-27.451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135.160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644693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3.325.908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3.325.908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1.388.095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5699640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2.267.785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2.550.338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282.553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1.372.873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446260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Contrataciones Públicas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-118.144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434275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del Trabajo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135.873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135.873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135.873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2992347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Chile Atiende-Secretaría General de la Presidencia de la República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189.284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-2.284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219839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Registro Civil e Identificación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508.711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1.208.711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180603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Patrimonio Cultural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484.477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484.477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7991704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Salud Pública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459.096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367.277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-91.819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799202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Salud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-205.200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83195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775.570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-224.430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6117165"/>
                  </a:ext>
                </a:extLst>
              </a:tr>
              <a:tr h="134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del Estado-BID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775.570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-224.430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806529"/>
                  </a:ext>
                </a:extLst>
              </a:tr>
              <a:tr h="134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-58.123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793479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Cooperación Técnica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-58.123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754482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5312170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957905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922.212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956.611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634.974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60146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880.016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880.016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558.379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2708101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42.196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42.196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42.196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724739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8531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0389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09: PROGRAMA EXPORTACIÓN DE SERVICIOS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695038-0DE2-40E4-996B-A7E8BDB9FC51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8064895" cy="2146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8D2D3B2B-F5A7-4B66-BDCB-03292D2209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6717186"/>
              </p:ext>
            </p:extLst>
          </p:nvPr>
        </p:nvGraphicFramePr>
        <p:xfrm>
          <a:off x="539549" y="1832731"/>
          <a:ext cx="8064897" cy="2886341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4088149176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4026834141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1510040994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418882538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417210006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54862722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50098984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967330456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2543345512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332529133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1375990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1483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5.313.377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5.313.011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1.966.449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41077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134.723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117.608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08857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42.417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78348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92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1.644.838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420611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InvestChile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634.068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97167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Promoción de Exportaciones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61814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1.295.612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1.295.612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837.805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992399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Capacitación y Empleo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1.008.495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1.008.495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6723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las Culturas y las Artes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391.009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893812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Ciencia, Tecnología, Conocimiento e Innovación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410.400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82885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471488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441148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452.357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161.586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418925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422.154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123.957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01043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40331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997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68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55041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01: DIRECCIÓN DE PRESUPUESTOS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39552" y="1443470"/>
            <a:ext cx="7765279" cy="319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CA69575-CCCB-4644-A567-BB069B2303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1735140"/>
              </p:ext>
            </p:extLst>
          </p:nvPr>
        </p:nvGraphicFramePr>
        <p:xfrm>
          <a:off x="539552" y="1762930"/>
          <a:ext cx="8064897" cy="2745213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4143917836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4207205336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554714574"/>
                    </a:ext>
                  </a:extLst>
                </a:gridCol>
                <a:gridCol w="3048660">
                  <a:extLst>
                    <a:ext uri="{9D8B030D-6E8A-4147-A177-3AD203B41FA5}">
                      <a16:colId xmlns:a16="http://schemas.microsoft.com/office/drawing/2014/main" val="1458085772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765868169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90379532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766935852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702300640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1123738141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936753751"/>
                    </a:ext>
                  </a:extLst>
                </a:gridCol>
              </a:tblGrid>
              <a:tr h="1284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3566737"/>
                  </a:ext>
                </a:extLst>
              </a:tr>
              <a:tr h="3933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2656860"/>
                  </a:ext>
                </a:extLst>
              </a:tr>
              <a:tr h="168566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16.630.720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17.104.793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474.073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14.458.893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463862"/>
                  </a:ext>
                </a:extLst>
              </a:tr>
              <a:tr h="1284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13.738.444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14.238.256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499.812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12.889.820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7267533"/>
                  </a:ext>
                </a:extLst>
              </a:tr>
              <a:tr h="1284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2.469.167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1.951.043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-518.124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881.957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3035065"/>
                  </a:ext>
                </a:extLst>
              </a:tr>
              <a:tr h="1284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1515883"/>
                  </a:ext>
                </a:extLst>
              </a:tr>
              <a:tr h="1284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Previsionales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26.200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6355794"/>
                  </a:ext>
                </a:extLst>
              </a:tr>
              <a:tr h="1284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8027522"/>
                  </a:ext>
                </a:extLst>
              </a:tr>
              <a:tr h="1284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6651576"/>
                  </a:ext>
                </a:extLst>
              </a:tr>
              <a:tr h="1284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8615120"/>
                  </a:ext>
                </a:extLst>
              </a:tr>
              <a:tr h="1284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Programas de los Servicios Públicos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81391"/>
                  </a:ext>
                </a:extLst>
              </a:tr>
              <a:tr h="1284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423073"/>
                  </a:ext>
                </a:extLst>
              </a:tr>
              <a:tr h="1284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842545"/>
                  </a:ext>
                </a:extLst>
              </a:tr>
              <a:tr h="1284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-189.794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3476266"/>
                  </a:ext>
                </a:extLst>
              </a:tr>
              <a:tr h="1284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614989"/>
                  </a:ext>
                </a:extLst>
              </a:tr>
              <a:tr h="1284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6535586"/>
                  </a:ext>
                </a:extLst>
              </a:tr>
              <a:tr h="1284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-84.899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835138"/>
                  </a:ext>
                </a:extLst>
              </a:tr>
              <a:tr h="1284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893793"/>
                  </a:ext>
                </a:extLst>
              </a:tr>
              <a:tr h="1284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631.179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16560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02: SISTEMA DE GESTIÓN FINANCIERA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59807" y="1433391"/>
            <a:ext cx="7815527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AA75DACD-6A83-40BC-ACD1-767DCB8527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4689179"/>
              </p:ext>
            </p:extLst>
          </p:nvPr>
        </p:nvGraphicFramePr>
        <p:xfrm>
          <a:off x="536676" y="1798970"/>
          <a:ext cx="7992891" cy="2109604"/>
        </p:xfrm>
        <a:graphic>
          <a:graphicData uri="http://schemas.openxmlformats.org/drawingml/2006/table">
            <a:tbl>
              <a:tblPr/>
              <a:tblGrid>
                <a:gridCol w="267859">
                  <a:extLst>
                    <a:ext uri="{9D8B030D-6E8A-4147-A177-3AD203B41FA5}">
                      <a16:colId xmlns:a16="http://schemas.microsoft.com/office/drawing/2014/main" val="1644517324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2186394203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2619188919"/>
                    </a:ext>
                  </a:extLst>
                </a:gridCol>
                <a:gridCol w="3021440">
                  <a:extLst>
                    <a:ext uri="{9D8B030D-6E8A-4147-A177-3AD203B41FA5}">
                      <a16:colId xmlns:a16="http://schemas.microsoft.com/office/drawing/2014/main" val="885127888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542634516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3565957144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216174882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983756758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val="976110213"/>
                    </a:ext>
                  </a:extLst>
                </a:gridCol>
                <a:gridCol w="642860">
                  <a:extLst>
                    <a:ext uri="{9D8B030D-6E8A-4147-A177-3AD203B41FA5}">
                      <a16:colId xmlns:a16="http://schemas.microsoft.com/office/drawing/2014/main" val="3600491293"/>
                    </a:ext>
                  </a:extLst>
                </a:gridCol>
              </a:tblGrid>
              <a:tr h="1290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0525547"/>
                  </a:ext>
                </a:extLst>
              </a:tr>
              <a:tr h="3859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27713"/>
                  </a:ext>
                </a:extLst>
              </a:tr>
              <a:tr h="16542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4.701.248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4.840.545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139.297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3.554.467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8312616"/>
                  </a:ext>
                </a:extLst>
              </a:tr>
              <a:tr h="129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2.469.816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2.564.715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94.899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2.210.838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503283"/>
                  </a:ext>
                </a:extLst>
              </a:tr>
              <a:tr h="129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1.716.853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1.537.303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-179.550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898.151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8270792"/>
                  </a:ext>
                </a:extLst>
              </a:tr>
              <a:tr h="129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6225071"/>
                  </a:ext>
                </a:extLst>
              </a:tr>
              <a:tr h="129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295074"/>
                  </a:ext>
                </a:extLst>
              </a:tr>
              <a:tr h="129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563162"/>
                  </a:ext>
                </a:extLst>
              </a:tr>
              <a:tr h="129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2220573"/>
                  </a:ext>
                </a:extLst>
              </a:tr>
              <a:tr h="129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514.579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280.098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-234.481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6046745"/>
                  </a:ext>
                </a:extLst>
              </a:tr>
              <a:tr h="129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294808"/>
                  </a:ext>
                </a:extLst>
              </a:tr>
              <a:tr h="129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400.140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280.098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-120.042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4.592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0280008"/>
                  </a:ext>
                </a:extLst>
              </a:tr>
              <a:tr h="129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334793"/>
                  </a:ext>
                </a:extLst>
              </a:tr>
              <a:tr h="12900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447.629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0140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039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337" y="751361"/>
            <a:ext cx="799520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03. PROGRAMA 01: SERVICIO DE IMPUESTOS INTERNOS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9144C01-C30A-46B1-916F-CB24DE0E40A9}"/>
              </a:ext>
            </a:extLst>
          </p:cNvPr>
          <p:cNvSpPr txBox="1">
            <a:spLocks/>
          </p:cNvSpPr>
          <p:nvPr/>
        </p:nvSpPr>
        <p:spPr>
          <a:xfrm>
            <a:off x="550337" y="1428886"/>
            <a:ext cx="7995204" cy="2719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EB144CE-FCBE-4D88-8E25-F5C9B5C431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290756"/>
              </p:ext>
            </p:extLst>
          </p:nvPr>
        </p:nvGraphicFramePr>
        <p:xfrm>
          <a:off x="550337" y="1750585"/>
          <a:ext cx="7995204" cy="3839279"/>
        </p:xfrm>
        <a:graphic>
          <a:graphicData uri="http://schemas.openxmlformats.org/drawingml/2006/table">
            <a:tbl>
              <a:tblPr/>
              <a:tblGrid>
                <a:gridCol w="267936">
                  <a:extLst>
                    <a:ext uri="{9D8B030D-6E8A-4147-A177-3AD203B41FA5}">
                      <a16:colId xmlns:a16="http://schemas.microsoft.com/office/drawing/2014/main" val="3871352863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2945152804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674251061"/>
                    </a:ext>
                  </a:extLst>
                </a:gridCol>
                <a:gridCol w="3022315">
                  <a:extLst>
                    <a:ext uri="{9D8B030D-6E8A-4147-A177-3AD203B41FA5}">
                      <a16:colId xmlns:a16="http://schemas.microsoft.com/office/drawing/2014/main" val="2022123183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2845927657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3206285853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2009858159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3902409187"/>
                    </a:ext>
                  </a:extLst>
                </a:gridCol>
                <a:gridCol w="653763">
                  <a:extLst>
                    <a:ext uri="{9D8B030D-6E8A-4147-A177-3AD203B41FA5}">
                      <a16:colId xmlns:a16="http://schemas.microsoft.com/office/drawing/2014/main" val="2405606186"/>
                    </a:ext>
                  </a:extLst>
                </a:gridCol>
                <a:gridCol w="643046">
                  <a:extLst>
                    <a:ext uri="{9D8B030D-6E8A-4147-A177-3AD203B41FA5}">
                      <a16:colId xmlns:a16="http://schemas.microsoft.com/office/drawing/2014/main" val="1746502158"/>
                    </a:ext>
                  </a:extLst>
                </a:gridCol>
              </a:tblGrid>
              <a:tr h="1289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811038"/>
                  </a:ext>
                </a:extLst>
              </a:tr>
              <a:tr h="3950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0303260"/>
                  </a:ext>
                </a:extLst>
              </a:tr>
              <a:tr h="16928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198.740.568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199.215.640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475.072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175.995.041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6294559"/>
                  </a:ext>
                </a:extLst>
              </a:tr>
              <a:tr h="128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170.396.991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170.150.008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-246.983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148.740.188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1124225"/>
                  </a:ext>
                </a:extLst>
              </a:tr>
              <a:tr h="128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20.715.825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21.136.668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420.843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16.356.750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8151715"/>
                  </a:ext>
                </a:extLst>
              </a:tr>
              <a:tr h="128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1.005.422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19988"/>
                  </a:ext>
                </a:extLst>
              </a:tr>
              <a:tr h="128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1.005.422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8576073"/>
                  </a:ext>
                </a:extLst>
              </a:tr>
              <a:tr h="128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0293661"/>
                  </a:ext>
                </a:extLst>
              </a:tr>
              <a:tr h="128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504733"/>
                  </a:ext>
                </a:extLst>
              </a:tr>
              <a:tr h="128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Organización para la Cooperación y el Desarrollo Económicos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48.222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716226"/>
                  </a:ext>
                </a:extLst>
              </a:tr>
              <a:tr h="128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Interamericano de Administraciones Tributarias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6481552"/>
                  </a:ext>
                </a:extLst>
              </a:tr>
              <a:tr h="128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216945"/>
                  </a:ext>
                </a:extLst>
              </a:tr>
              <a:tr h="128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5.980.786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598078,6%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598078,6%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8150446"/>
                  </a:ext>
                </a:extLst>
              </a:tr>
              <a:tr h="128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5948545"/>
                  </a:ext>
                </a:extLst>
              </a:tr>
              <a:tr h="128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5.980.786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059617"/>
                  </a:ext>
                </a:extLst>
              </a:tr>
              <a:tr h="128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426780"/>
                  </a:ext>
                </a:extLst>
              </a:tr>
              <a:tr h="128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280623"/>
                  </a:ext>
                </a:extLst>
              </a:tr>
              <a:tr h="128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28.371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9059744"/>
                  </a:ext>
                </a:extLst>
              </a:tr>
              <a:tr h="128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5.473.190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6.621.922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1.148.732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4.705.932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8036832"/>
                  </a:ext>
                </a:extLst>
              </a:tr>
              <a:tr h="128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1662066"/>
                  </a:ext>
                </a:extLst>
              </a:tr>
              <a:tr h="128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45.203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6361725"/>
                  </a:ext>
                </a:extLst>
              </a:tr>
              <a:tr h="128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1.487.700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2.416.173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928.473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1.550.590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3996379"/>
                  </a:ext>
                </a:extLst>
              </a:tr>
              <a:tr h="128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3.938.335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4.125.543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187.208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3.110.139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16067"/>
                  </a:ext>
                </a:extLst>
              </a:tr>
              <a:tr h="137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-847.520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60090"/>
                  </a:ext>
                </a:extLst>
              </a:tr>
              <a:tr h="137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-847.520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168774"/>
                  </a:ext>
                </a:extLst>
              </a:tr>
              <a:tr h="137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5.088.632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54660"/>
                  </a:ext>
                </a:extLst>
              </a:tr>
              <a:tr h="13704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5.088.632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31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462" y="764704"/>
            <a:ext cx="801734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04. PROGRAMA 01: SERVICIO NACIONAL DE ADUANAS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4651EE7-B0E8-4C8E-B0B9-8C90887A51E7}"/>
              </a:ext>
            </a:extLst>
          </p:cNvPr>
          <p:cNvSpPr txBox="1">
            <a:spLocks/>
          </p:cNvSpPr>
          <p:nvPr/>
        </p:nvSpPr>
        <p:spPr>
          <a:xfrm>
            <a:off x="547890" y="1461070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A7B0D561-1BC8-4C02-8A47-5439129AD2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153805"/>
              </p:ext>
            </p:extLst>
          </p:nvPr>
        </p:nvGraphicFramePr>
        <p:xfrm>
          <a:off x="547886" y="1772394"/>
          <a:ext cx="8017350" cy="3013651"/>
        </p:xfrm>
        <a:graphic>
          <a:graphicData uri="http://schemas.openxmlformats.org/drawingml/2006/table">
            <a:tbl>
              <a:tblPr/>
              <a:tblGrid>
                <a:gridCol w="268678">
                  <a:extLst>
                    <a:ext uri="{9D8B030D-6E8A-4147-A177-3AD203B41FA5}">
                      <a16:colId xmlns:a16="http://schemas.microsoft.com/office/drawing/2014/main" val="3521635956"/>
                    </a:ext>
                  </a:extLst>
                </a:gridCol>
                <a:gridCol w="268678">
                  <a:extLst>
                    <a:ext uri="{9D8B030D-6E8A-4147-A177-3AD203B41FA5}">
                      <a16:colId xmlns:a16="http://schemas.microsoft.com/office/drawing/2014/main" val="4140506787"/>
                    </a:ext>
                  </a:extLst>
                </a:gridCol>
                <a:gridCol w="268678">
                  <a:extLst>
                    <a:ext uri="{9D8B030D-6E8A-4147-A177-3AD203B41FA5}">
                      <a16:colId xmlns:a16="http://schemas.microsoft.com/office/drawing/2014/main" val="2590041394"/>
                    </a:ext>
                  </a:extLst>
                </a:gridCol>
                <a:gridCol w="3030687">
                  <a:extLst>
                    <a:ext uri="{9D8B030D-6E8A-4147-A177-3AD203B41FA5}">
                      <a16:colId xmlns:a16="http://schemas.microsoft.com/office/drawing/2014/main" val="224774520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1056792109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270156765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2037733744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1634744978"/>
                    </a:ext>
                  </a:extLst>
                </a:gridCol>
                <a:gridCol w="655574">
                  <a:extLst>
                    <a:ext uri="{9D8B030D-6E8A-4147-A177-3AD203B41FA5}">
                      <a16:colId xmlns:a16="http://schemas.microsoft.com/office/drawing/2014/main" val="2692314196"/>
                    </a:ext>
                  </a:extLst>
                </a:gridCol>
                <a:gridCol w="644827">
                  <a:extLst>
                    <a:ext uri="{9D8B030D-6E8A-4147-A177-3AD203B41FA5}">
                      <a16:colId xmlns:a16="http://schemas.microsoft.com/office/drawing/2014/main" val="2711498061"/>
                    </a:ext>
                  </a:extLst>
                </a:gridCol>
              </a:tblGrid>
              <a:tr h="12984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7152556"/>
                  </a:ext>
                </a:extLst>
              </a:tr>
              <a:tr h="3825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526680"/>
                  </a:ext>
                </a:extLst>
              </a:tr>
              <a:tr h="1639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73.746.535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71.638.812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-2.107.723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56.916.825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019916"/>
                  </a:ext>
                </a:extLst>
              </a:tr>
              <a:tr h="129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62.843.832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59.938.306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-2.905.526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48.188.004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343063"/>
                  </a:ext>
                </a:extLst>
              </a:tr>
              <a:tr h="129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8.561.928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8.288.561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-273.367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5.928.436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6094"/>
                  </a:ext>
                </a:extLst>
              </a:tr>
              <a:tr h="129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035809"/>
                  </a:ext>
                </a:extLst>
              </a:tr>
              <a:tr h="129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8665928"/>
                  </a:ext>
                </a:extLst>
              </a:tr>
              <a:tr h="129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 Aduanas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498735"/>
                  </a:ext>
                </a:extLst>
              </a:tr>
              <a:tr h="129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2.074.836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-1.258.887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479.626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8489843"/>
                  </a:ext>
                </a:extLst>
              </a:tr>
              <a:tr h="129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107.730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66.271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090528"/>
                  </a:ext>
                </a:extLst>
              </a:tr>
              <a:tr h="129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-77.594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10.828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138897"/>
                  </a:ext>
                </a:extLst>
              </a:tr>
              <a:tr h="129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187.758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-120.418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921195"/>
                  </a:ext>
                </a:extLst>
              </a:tr>
              <a:tr h="129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599894"/>
                  </a:ext>
                </a:extLst>
              </a:tr>
              <a:tr h="129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1.623.785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-1.020.330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370.598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9020198"/>
                  </a:ext>
                </a:extLst>
              </a:tr>
              <a:tr h="129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4059609"/>
                  </a:ext>
                </a:extLst>
              </a:tr>
              <a:tr h="129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2577986"/>
                  </a:ext>
                </a:extLst>
              </a:tr>
              <a:tr h="129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559055"/>
                  </a:ext>
                </a:extLst>
              </a:tr>
              <a:tr h="129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4772736"/>
                  </a:ext>
                </a:extLst>
              </a:tr>
              <a:tr h="129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Concesiones de Obras Públicas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553722"/>
                  </a:ext>
                </a:extLst>
              </a:tr>
              <a:tr h="129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838529"/>
                  </a:ext>
                </a:extLst>
              </a:tr>
              <a:tr h="12984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2107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6050" y="792516"/>
            <a:ext cx="7956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05. PROGRAMA 01: SERVICIO DE TESORERÍAS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89551D65-1049-4C1D-A98A-F3C73A33C893}"/>
              </a:ext>
            </a:extLst>
          </p:cNvPr>
          <p:cNvSpPr txBox="1">
            <a:spLocks/>
          </p:cNvSpPr>
          <p:nvPr/>
        </p:nvSpPr>
        <p:spPr>
          <a:xfrm>
            <a:off x="576049" y="1468421"/>
            <a:ext cx="7825252" cy="24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4FB0BCC-67D4-47E4-BC60-BD313166E1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023765"/>
              </p:ext>
            </p:extLst>
          </p:nvPr>
        </p:nvGraphicFramePr>
        <p:xfrm>
          <a:off x="576049" y="1801768"/>
          <a:ext cx="7956389" cy="2249319"/>
        </p:xfrm>
        <a:graphic>
          <a:graphicData uri="http://schemas.openxmlformats.org/drawingml/2006/table">
            <a:tbl>
              <a:tblPr/>
              <a:tblGrid>
                <a:gridCol w="266635">
                  <a:extLst>
                    <a:ext uri="{9D8B030D-6E8A-4147-A177-3AD203B41FA5}">
                      <a16:colId xmlns:a16="http://schemas.microsoft.com/office/drawing/2014/main" val="3996436555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3877754126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1096631877"/>
                    </a:ext>
                  </a:extLst>
                </a:gridCol>
                <a:gridCol w="3007643">
                  <a:extLst>
                    <a:ext uri="{9D8B030D-6E8A-4147-A177-3AD203B41FA5}">
                      <a16:colId xmlns:a16="http://schemas.microsoft.com/office/drawing/2014/main" val="1904186053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836097928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2060322079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270889537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3770307195"/>
                    </a:ext>
                  </a:extLst>
                </a:gridCol>
                <a:gridCol w="650589">
                  <a:extLst>
                    <a:ext uri="{9D8B030D-6E8A-4147-A177-3AD203B41FA5}">
                      <a16:colId xmlns:a16="http://schemas.microsoft.com/office/drawing/2014/main" val="1583187239"/>
                    </a:ext>
                  </a:extLst>
                </a:gridCol>
                <a:gridCol w="639924">
                  <a:extLst>
                    <a:ext uri="{9D8B030D-6E8A-4147-A177-3AD203B41FA5}">
                      <a16:colId xmlns:a16="http://schemas.microsoft.com/office/drawing/2014/main" val="2148026289"/>
                    </a:ext>
                  </a:extLst>
                </a:gridCol>
              </a:tblGrid>
              <a:tr h="13021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0257"/>
                  </a:ext>
                </a:extLst>
              </a:tr>
              <a:tr h="38960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856228"/>
                  </a:ext>
                </a:extLst>
              </a:tr>
              <a:tr h="16697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60.936.154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56.919.892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-4.016.262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54.205.346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720820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44.288.394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44.050.734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-237.660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45.870.838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5324839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11.765.591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10.165.549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-1.600.042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6.235.854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980811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2.619.255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1798354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2.619.255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5862583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4.882.169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2.614.292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-2.267.877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2.089.978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374715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130.923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52.140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-78.783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8670767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-56.721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030225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71.012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12.462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5276893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2.137.591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712.802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-1.424.789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699.348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2307889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2.470.571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1.794.342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-676.229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1.357.063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120817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67869"/>
                  </a:ext>
                </a:extLst>
              </a:tr>
              <a:tr h="13021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80774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65431" y="764252"/>
            <a:ext cx="796701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07. PROGRAMA 01: DIRECCIÓN DE COMPRAS Y CONTRATACIÓN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15AE962-81AF-499D-8529-5F6E44A3C2CB}"/>
              </a:ext>
            </a:extLst>
          </p:cNvPr>
          <p:cNvSpPr txBox="1">
            <a:spLocks/>
          </p:cNvSpPr>
          <p:nvPr/>
        </p:nvSpPr>
        <p:spPr>
          <a:xfrm>
            <a:off x="552963" y="1654103"/>
            <a:ext cx="8070314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B015782-9996-45E2-99BD-CABCE969B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308054"/>
              </p:ext>
            </p:extLst>
          </p:nvPr>
        </p:nvGraphicFramePr>
        <p:xfrm>
          <a:off x="552962" y="1994672"/>
          <a:ext cx="7979479" cy="2622166"/>
        </p:xfrm>
        <a:graphic>
          <a:graphicData uri="http://schemas.openxmlformats.org/drawingml/2006/table">
            <a:tbl>
              <a:tblPr/>
              <a:tblGrid>
                <a:gridCol w="267409">
                  <a:extLst>
                    <a:ext uri="{9D8B030D-6E8A-4147-A177-3AD203B41FA5}">
                      <a16:colId xmlns:a16="http://schemas.microsoft.com/office/drawing/2014/main" val="3707549994"/>
                    </a:ext>
                  </a:extLst>
                </a:gridCol>
                <a:gridCol w="267409">
                  <a:extLst>
                    <a:ext uri="{9D8B030D-6E8A-4147-A177-3AD203B41FA5}">
                      <a16:colId xmlns:a16="http://schemas.microsoft.com/office/drawing/2014/main" val="1611940644"/>
                    </a:ext>
                  </a:extLst>
                </a:gridCol>
                <a:gridCol w="267409">
                  <a:extLst>
                    <a:ext uri="{9D8B030D-6E8A-4147-A177-3AD203B41FA5}">
                      <a16:colId xmlns:a16="http://schemas.microsoft.com/office/drawing/2014/main" val="81363511"/>
                    </a:ext>
                  </a:extLst>
                </a:gridCol>
                <a:gridCol w="3016370">
                  <a:extLst>
                    <a:ext uri="{9D8B030D-6E8A-4147-A177-3AD203B41FA5}">
                      <a16:colId xmlns:a16="http://schemas.microsoft.com/office/drawing/2014/main" val="272904757"/>
                    </a:ext>
                  </a:extLst>
                </a:gridCol>
                <a:gridCol w="716656">
                  <a:extLst>
                    <a:ext uri="{9D8B030D-6E8A-4147-A177-3AD203B41FA5}">
                      <a16:colId xmlns:a16="http://schemas.microsoft.com/office/drawing/2014/main" val="2388094496"/>
                    </a:ext>
                  </a:extLst>
                </a:gridCol>
                <a:gridCol w="716656">
                  <a:extLst>
                    <a:ext uri="{9D8B030D-6E8A-4147-A177-3AD203B41FA5}">
                      <a16:colId xmlns:a16="http://schemas.microsoft.com/office/drawing/2014/main" val="1366866875"/>
                    </a:ext>
                  </a:extLst>
                </a:gridCol>
                <a:gridCol w="716656">
                  <a:extLst>
                    <a:ext uri="{9D8B030D-6E8A-4147-A177-3AD203B41FA5}">
                      <a16:colId xmlns:a16="http://schemas.microsoft.com/office/drawing/2014/main" val="1666214313"/>
                    </a:ext>
                  </a:extLst>
                </a:gridCol>
                <a:gridCol w="716656">
                  <a:extLst>
                    <a:ext uri="{9D8B030D-6E8A-4147-A177-3AD203B41FA5}">
                      <a16:colId xmlns:a16="http://schemas.microsoft.com/office/drawing/2014/main" val="1399158148"/>
                    </a:ext>
                  </a:extLst>
                </a:gridCol>
                <a:gridCol w="652477">
                  <a:extLst>
                    <a:ext uri="{9D8B030D-6E8A-4147-A177-3AD203B41FA5}">
                      <a16:colId xmlns:a16="http://schemas.microsoft.com/office/drawing/2014/main" val="1858207198"/>
                    </a:ext>
                  </a:extLst>
                </a:gridCol>
                <a:gridCol w="641781">
                  <a:extLst>
                    <a:ext uri="{9D8B030D-6E8A-4147-A177-3AD203B41FA5}">
                      <a16:colId xmlns:a16="http://schemas.microsoft.com/office/drawing/2014/main" val="814017372"/>
                    </a:ext>
                  </a:extLst>
                </a:gridCol>
              </a:tblGrid>
              <a:tr h="127405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7178945"/>
                  </a:ext>
                </a:extLst>
              </a:tr>
              <a:tr h="3812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93076"/>
                  </a:ext>
                </a:extLst>
              </a:tr>
              <a:tr h="16337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9.780.525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8.997.195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-783.330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6.450.074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8113260"/>
                  </a:ext>
                </a:extLst>
              </a:tr>
              <a:tr h="1274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4.774.347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4.661.282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-113.065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3.457.885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670459"/>
                  </a:ext>
                </a:extLst>
              </a:tr>
              <a:tr h="1274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3.732.647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3.064.175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-668.472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2.050.948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0357805"/>
                  </a:ext>
                </a:extLst>
              </a:tr>
              <a:tr h="1274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2811386"/>
                  </a:ext>
                </a:extLst>
              </a:tr>
              <a:tr h="1274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563020"/>
                  </a:ext>
                </a:extLst>
              </a:tr>
              <a:tr h="1274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959.729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-214.144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540.502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812376"/>
                  </a:ext>
                </a:extLst>
              </a:tr>
              <a:tr h="1274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959.729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-214.144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540.502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752224"/>
                  </a:ext>
                </a:extLst>
              </a:tr>
              <a:tr h="1274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de Compras Públicas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414.836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278814"/>
                  </a:ext>
                </a:extLst>
              </a:tr>
              <a:tr h="1274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Devolución Boletas de Garantía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8690294"/>
                  </a:ext>
                </a:extLst>
              </a:tr>
              <a:tr h="1274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del Estado-BID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113.666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449278"/>
                  </a:ext>
                </a:extLst>
              </a:tr>
              <a:tr h="1274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8455043"/>
                  </a:ext>
                </a:extLst>
              </a:tr>
              <a:tr h="1274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734334"/>
                  </a:ext>
                </a:extLst>
              </a:tr>
              <a:tr h="1274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79403"/>
                  </a:ext>
                </a:extLst>
              </a:tr>
              <a:tr h="1274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823669"/>
                  </a:ext>
                </a:extLst>
              </a:tr>
              <a:tr h="1274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881756"/>
                  </a:ext>
                </a:extLst>
              </a:tr>
              <a:tr h="127405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1606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912" y="747294"/>
            <a:ext cx="805119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15. PROGRAMA 01: DIRECCIÓN NACIONAL DEL SERVICIO CIVIL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49894F1-6B63-4BEF-BBF9-A996AC8372B8}"/>
              </a:ext>
            </a:extLst>
          </p:cNvPr>
          <p:cNvSpPr txBox="1">
            <a:spLocks/>
          </p:cNvSpPr>
          <p:nvPr/>
        </p:nvSpPr>
        <p:spPr>
          <a:xfrm>
            <a:off x="548571" y="1403425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78DE8DE-55E4-4A3C-BF34-BCBEBAE09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836953"/>
              </p:ext>
            </p:extLst>
          </p:nvPr>
        </p:nvGraphicFramePr>
        <p:xfrm>
          <a:off x="539551" y="1749100"/>
          <a:ext cx="8060217" cy="1973017"/>
        </p:xfrm>
        <a:graphic>
          <a:graphicData uri="http://schemas.openxmlformats.org/drawingml/2006/table">
            <a:tbl>
              <a:tblPr/>
              <a:tblGrid>
                <a:gridCol w="270115">
                  <a:extLst>
                    <a:ext uri="{9D8B030D-6E8A-4147-A177-3AD203B41FA5}">
                      <a16:colId xmlns:a16="http://schemas.microsoft.com/office/drawing/2014/main" val="2907626973"/>
                    </a:ext>
                  </a:extLst>
                </a:gridCol>
                <a:gridCol w="270115">
                  <a:extLst>
                    <a:ext uri="{9D8B030D-6E8A-4147-A177-3AD203B41FA5}">
                      <a16:colId xmlns:a16="http://schemas.microsoft.com/office/drawing/2014/main" val="3780860513"/>
                    </a:ext>
                  </a:extLst>
                </a:gridCol>
                <a:gridCol w="270115">
                  <a:extLst>
                    <a:ext uri="{9D8B030D-6E8A-4147-A177-3AD203B41FA5}">
                      <a16:colId xmlns:a16="http://schemas.microsoft.com/office/drawing/2014/main" val="344192732"/>
                    </a:ext>
                  </a:extLst>
                </a:gridCol>
                <a:gridCol w="3046890">
                  <a:extLst>
                    <a:ext uri="{9D8B030D-6E8A-4147-A177-3AD203B41FA5}">
                      <a16:colId xmlns:a16="http://schemas.microsoft.com/office/drawing/2014/main" val="929167680"/>
                    </a:ext>
                  </a:extLst>
                </a:gridCol>
                <a:gridCol w="723907">
                  <a:extLst>
                    <a:ext uri="{9D8B030D-6E8A-4147-A177-3AD203B41FA5}">
                      <a16:colId xmlns:a16="http://schemas.microsoft.com/office/drawing/2014/main" val="2107448475"/>
                    </a:ext>
                  </a:extLst>
                </a:gridCol>
                <a:gridCol w="723907">
                  <a:extLst>
                    <a:ext uri="{9D8B030D-6E8A-4147-A177-3AD203B41FA5}">
                      <a16:colId xmlns:a16="http://schemas.microsoft.com/office/drawing/2014/main" val="2667599580"/>
                    </a:ext>
                  </a:extLst>
                </a:gridCol>
                <a:gridCol w="723907">
                  <a:extLst>
                    <a:ext uri="{9D8B030D-6E8A-4147-A177-3AD203B41FA5}">
                      <a16:colId xmlns:a16="http://schemas.microsoft.com/office/drawing/2014/main" val="2378321660"/>
                    </a:ext>
                  </a:extLst>
                </a:gridCol>
                <a:gridCol w="723907">
                  <a:extLst>
                    <a:ext uri="{9D8B030D-6E8A-4147-A177-3AD203B41FA5}">
                      <a16:colId xmlns:a16="http://schemas.microsoft.com/office/drawing/2014/main" val="2139007468"/>
                    </a:ext>
                  </a:extLst>
                </a:gridCol>
                <a:gridCol w="659079">
                  <a:extLst>
                    <a:ext uri="{9D8B030D-6E8A-4147-A177-3AD203B41FA5}">
                      <a16:colId xmlns:a16="http://schemas.microsoft.com/office/drawing/2014/main" val="1123723687"/>
                    </a:ext>
                  </a:extLst>
                </a:gridCol>
                <a:gridCol w="648275">
                  <a:extLst>
                    <a:ext uri="{9D8B030D-6E8A-4147-A177-3AD203B41FA5}">
                      <a16:colId xmlns:a16="http://schemas.microsoft.com/office/drawing/2014/main" val="2683222486"/>
                    </a:ext>
                  </a:extLst>
                </a:gridCol>
              </a:tblGrid>
              <a:tr h="1244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634002"/>
                  </a:ext>
                </a:extLst>
              </a:tr>
              <a:tr h="3812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315967"/>
                  </a:ext>
                </a:extLst>
              </a:tr>
              <a:tr h="163404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11.908.334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11.331.617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-576.717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8.949.953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3526963"/>
                  </a:ext>
                </a:extLst>
              </a:tr>
              <a:tr h="1244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5.561.610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5.664.853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103.243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4.875.662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279986"/>
                  </a:ext>
                </a:extLst>
              </a:tr>
              <a:tr h="1244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5.456.631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-678.113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3.887.778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1985607"/>
                  </a:ext>
                </a:extLst>
              </a:tr>
              <a:tr h="1244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60.823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4576079"/>
                  </a:ext>
                </a:extLst>
              </a:tr>
              <a:tr h="1244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8741359"/>
                  </a:ext>
                </a:extLst>
              </a:tr>
              <a:tr h="1244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618128"/>
                  </a:ext>
                </a:extLst>
              </a:tr>
              <a:tr h="1244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2928591"/>
                  </a:ext>
                </a:extLst>
              </a:tr>
              <a:tr h="1244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56.430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51.409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8299268"/>
                  </a:ext>
                </a:extLst>
              </a:tr>
              <a:tr h="1244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128.874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128.874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125.690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476570"/>
                  </a:ext>
                </a:extLst>
              </a:tr>
              <a:tr h="1244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406740"/>
                  </a:ext>
                </a:extLst>
              </a:tr>
              <a:tr h="12449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16.705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0103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1919" y="744089"/>
            <a:ext cx="798051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16. PROGRAMA 01: UNIDAD DE ANÁLISIS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9FCD0311-64A0-469F-B52E-143ADA19682A}"/>
              </a:ext>
            </a:extLst>
          </p:cNvPr>
          <p:cNvSpPr txBox="1">
            <a:spLocks/>
          </p:cNvSpPr>
          <p:nvPr/>
        </p:nvSpPr>
        <p:spPr>
          <a:xfrm>
            <a:off x="551915" y="1412776"/>
            <a:ext cx="7819055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24710E7-E19B-4E07-A38A-0090345612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400223"/>
              </p:ext>
            </p:extLst>
          </p:nvPr>
        </p:nvGraphicFramePr>
        <p:xfrm>
          <a:off x="551915" y="1793062"/>
          <a:ext cx="7980518" cy="1884742"/>
        </p:xfrm>
        <a:graphic>
          <a:graphicData uri="http://schemas.openxmlformats.org/drawingml/2006/table">
            <a:tbl>
              <a:tblPr/>
              <a:tblGrid>
                <a:gridCol w="267444">
                  <a:extLst>
                    <a:ext uri="{9D8B030D-6E8A-4147-A177-3AD203B41FA5}">
                      <a16:colId xmlns:a16="http://schemas.microsoft.com/office/drawing/2014/main" val="2154809074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4252950161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2975292653"/>
                    </a:ext>
                  </a:extLst>
                </a:gridCol>
                <a:gridCol w="3016763">
                  <a:extLst>
                    <a:ext uri="{9D8B030D-6E8A-4147-A177-3AD203B41FA5}">
                      <a16:colId xmlns:a16="http://schemas.microsoft.com/office/drawing/2014/main" val="3072089215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1273500471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1236856695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3431470087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3913158482"/>
                    </a:ext>
                  </a:extLst>
                </a:gridCol>
                <a:gridCol w="652562">
                  <a:extLst>
                    <a:ext uri="{9D8B030D-6E8A-4147-A177-3AD203B41FA5}">
                      <a16:colId xmlns:a16="http://schemas.microsoft.com/office/drawing/2014/main" val="2691593467"/>
                    </a:ext>
                  </a:extLst>
                </a:gridCol>
                <a:gridCol w="641865">
                  <a:extLst>
                    <a:ext uri="{9D8B030D-6E8A-4147-A177-3AD203B41FA5}">
                      <a16:colId xmlns:a16="http://schemas.microsoft.com/office/drawing/2014/main" val="2037018108"/>
                    </a:ext>
                  </a:extLst>
                </a:gridCol>
              </a:tblGrid>
              <a:tr h="1300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122420"/>
                  </a:ext>
                </a:extLst>
              </a:tr>
              <a:tr h="38903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9566459"/>
                  </a:ext>
                </a:extLst>
              </a:tr>
              <a:tr h="1667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3.633.636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3.814.182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180.546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2.798.538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2775907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2.775.060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2.781.905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6.845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2.076.218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9644661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853.591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808.728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-44.863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498.772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217045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7470063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0911790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Grupo Egmont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5.798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553832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3913414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3683702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982926"/>
                  </a:ext>
                </a:extLst>
              </a:tr>
              <a:tr h="1587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1736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31151" y="851066"/>
            <a:ext cx="829721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 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638B1B6-7326-4F82-8D27-BAAD51B68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7353162"/>
              </p:ext>
            </p:extLst>
          </p:nvPr>
        </p:nvGraphicFramePr>
        <p:xfrm>
          <a:off x="474351" y="1916831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F9447E1-57BE-42B8-936F-F62875437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206889"/>
              </p:ext>
            </p:extLst>
          </p:nvPr>
        </p:nvGraphicFramePr>
        <p:xfrm>
          <a:off x="4605761" y="1916831"/>
          <a:ext cx="4071600" cy="24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427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8330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17. PROGRAMA 01: SUPERINTENDENCIA DE CASINOS DE JUEGO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473E4DA-A5EF-4545-AFFE-2728384F2679}"/>
              </a:ext>
            </a:extLst>
          </p:cNvPr>
          <p:cNvSpPr txBox="1">
            <a:spLocks/>
          </p:cNvSpPr>
          <p:nvPr/>
        </p:nvSpPr>
        <p:spPr>
          <a:xfrm>
            <a:off x="516143" y="1422103"/>
            <a:ext cx="7807042" cy="263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0A81481-E1E3-4227-98DF-F2D602807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901983"/>
              </p:ext>
            </p:extLst>
          </p:nvPr>
        </p:nvGraphicFramePr>
        <p:xfrm>
          <a:off x="539552" y="1763653"/>
          <a:ext cx="7987346" cy="1479282"/>
        </p:xfrm>
        <a:graphic>
          <a:graphicData uri="http://schemas.openxmlformats.org/drawingml/2006/table">
            <a:tbl>
              <a:tblPr/>
              <a:tblGrid>
                <a:gridCol w="267673">
                  <a:extLst>
                    <a:ext uri="{9D8B030D-6E8A-4147-A177-3AD203B41FA5}">
                      <a16:colId xmlns:a16="http://schemas.microsoft.com/office/drawing/2014/main" val="393561284"/>
                    </a:ext>
                  </a:extLst>
                </a:gridCol>
                <a:gridCol w="267673">
                  <a:extLst>
                    <a:ext uri="{9D8B030D-6E8A-4147-A177-3AD203B41FA5}">
                      <a16:colId xmlns:a16="http://schemas.microsoft.com/office/drawing/2014/main" val="3993599434"/>
                    </a:ext>
                  </a:extLst>
                </a:gridCol>
                <a:gridCol w="267673">
                  <a:extLst>
                    <a:ext uri="{9D8B030D-6E8A-4147-A177-3AD203B41FA5}">
                      <a16:colId xmlns:a16="http://schemas.microsoft.com/office/drawing/2014/main" val="2068438709"/>
                    </a:ext>
                  </a:extLst>
                </a:gridCol>
                <a:gridCol w="3019344">
                  <a:extLst>
                    <a:ext uri="{9D8B030D-6E8A-4147-A177-3AD203B41FA5}">
                      <a16:colId xmlns:a16="http://schemas.microsoft.com/office/drawing/2014/main" val="4132024293"/>
                    </a:ext>
                  </a:extLst>
                </a:gridCol>
                <a:gridCol w="717362">
                  <a:extLst>
                    <a:ext uri="{9D8B030D-6E8A-4147-A177-3AD203B41FA5}">
                      <a16:colId xmlns:a16="http://schemas.microsoft.com/office/drawing/2014/main" val="269622990"/>
                    </a:ext>
                  </a:extLst>
                </a:gridCol>
                <a:gridCol w="717362">
                  <a:extLst>
                    <a:ext uri="{9D8B030D-6E8A-4147-A177-3AD203B41FA5}">
                      <a16:colId xmlns:a16="http://schemas.microsoft.com/office/drawing/2014/main" val="2307450707"/>
                    </a:ext>
                  </a:extLst>
                </a:gridCol>
                <a:gridCol w="717362">
                  <a:extLst>
                    <a:ext uri="{9D8B030D-6E8A-4147-A177-3AD203B41FA5}">
                      <a16:colId xmlns:a16="http://schemas.microsoft.com/office/drawing/2014/main" val="1518016061"/>
                    </a:ext>
                  </a:extLst>
                </a:gridCol>
                <a:gridCol w="717362">
                  <a:extLst>
                    <a:ext uri="{9D8B030D-6E8A-4147-A177-3AD203B41FA5}">
                      <a16:colId xmlns:a16="http://schemas.microsoft.com/office/drawing/2014/main" val="3931604475"/>
                    </a:ext>
                  </a:extLst>
                </a:gridCol>
                <a:gridCol w="653121">
                  <a:extLst>
                    <a:ext uri="{9D8B030D-6E8A-4147-A177-3AD203B41FA5}">
                      <a16:colId xmlns:a16="http://schemas.microsoft.com/office/drawing/2014/main" val="16182290"/>
                    </a:ext>
                  </a:extLst>
                </a:gridCol>
                <a:gridCol w="642414">
                  <a:extLst>
                    <a:ext uri="{9D8B030D-6E8A-4147-A177-3AD203B41FA5}">
                      <a16:colId xmlns:a16="http://schemas.microsoft.com/office/drawing/2014/main" val="435840482"/>
                    </a:ext>
                  </a:extLst>
                </a:gridCol>
              </a:tblGrid>
              <a:tr h="1312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5886120"/>
                  </a:ext>
                </a:extLst>
              </a:tr>
              <a:tr h="3925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5386392"/>
                  </a:ext>
                </a:extLst>
              </a:tr>
              <a:tr h="1682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4.050.075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3.725.831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-324.244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3.105.691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6336466"/>
                  </a:ext>
                </a:extLst>
              </a:tr>
              <a:tr h="1312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2.718.526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2.384.364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-334.162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2.043.646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2544"/>
                  </a:ext>
                </a:extLst>
              </a:tr>
              <a:tr h="1312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1.185.973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1.093.107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-92.866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793.468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4495172"/>
                  </a:ext>
                </a:extLst>
              </a:tr>
              <a:tr h="1312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962517"/>
                  </a:ext>
                </a:extLst>
              </a:tr>
              <a:tr h="1312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46.855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538687"/>
                  </a:ext>
                </a:extLst>
              </a:tr>
              <a:tr h="1312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585042"/>
                  </a:ext>
                </a:extLst>
              </a:tr>
              <a:tr h="1312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4499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7773" y="818208"/>
            <a:ext cx="7946627" cy="60503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30. PROGRAMA 01: CONSEJO DE DEFENSA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394C1928-39F8-43FD-85C6-D283A8E2328D}"/>
              </a:ext>
            </a:extLst>
          </p:cNvPr>
          <p:cNvSpPr txBox="1">
            <a:spLocks/>
          </p:cNvSpPr>
          <p:nvPr/>
        </p:nvSpPr>
        <p:spPr>
          <a:xfrm>
            <a:off x="587773" y="1484784"/>
            <a:ext cx="7767148" cy="249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E6FEBC4-C60A-4830-AD1E-7296C12C35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1477354"/>
              </p:ext>
            </p:extLst>
          </p:nvPr>
        </p:nvGraphicFramePr>
        <p:xfrm>
          <a:off x="582481" y="1835870"/>
          <a:ext cx="7927577" cy="3186260"/>
        </p:xfrm>
        <a:graphic>
          <a:graphicData uri="http://schemas.openxmlformats.org/drawingml/2006/table">
            <a:tbl>
              <a:tblPr/>
              <a:tblGrid>
                <a:gridCol w="265670">
                  <a:extLst>
                    <a:ext uri="{9D8B030D-6E8A-4147-A177-3AD203B41FA5}">
                      <a16:colId xmlns:a16="http://schemas.microsoft.com/office/drawing/2014/main" val="3551975113"/>
                    </a:ext>
                  </a:extLst>
                </a:gridCol>
                <a:gridCol w="265670">
                  <a:extLst>
                    <a:ext uri="{9D8B030D-6E8A-4147-A177-3AD203B41FA5}">
                      <a16:colId xmlns:a16="http://schemas.microsoft.com/office/drawing/2014/main" val="1508650059"/>
                    </a:ext>
                  </a:extLst>
                </a:gridCol>
                <a:gridCol w="265670">
                  <a:extLst>
                    <a:ext uri="{9D8B030D-6E8A-4147-A177-3AD203B41FA5}">
                      <a16:colId xmlns:a16="http://schemas.microsoft.com/office/drawing/2014/main" val="3345506912"/>
                    </a:ext>
                  </a:extLst>
                </a:gridCol>
                <a:gridCol w="2996751">
                  <a:extLst>
                    <a:ext uri="{9D8B030D-6E8A-4147-A177-3AD203B41FA5}">
                      <a16:colId xmlns:a16="http://schemas.microsoft.com/office/drawing/2014/main" val="1012288941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2366941012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1995661551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1186416944"/>
                    </a:ext>
                  </a:extLst>
                </a:gridCol>
                <a:gridCol w="711994">
                  <a:extLst>
                    <a:ext uri="{9D8B030D-6E8A-4147-A177-3AD203B41FA5}">
                      <a16:colId xmlns:a16="http://schemas.microsoft.com/office/drawing/2014/main" val="2222664732"/>
                    </a:ext>
                  </a:extLst>
                </a:gridCol>
                <a:gridCol w="648233">
                  <a:extLst>
                    <a:ext uri="{9D8B030D-6E8A-4147-A177-3AD203B41FA5}">
                      <a16:colId xmlns:a16="http://schemas.microsoft.com/office/drawing/2014/main" val="4057241628"/>
                    </a:ext>
                  </a:extLst>
                </a:gridCol>
                <a:gridCol w="637607">
                  <a:extLst>
                    <a:ext uri="{9D8B030D-6E8A-4147-A177-3AD203B41FA5}">
                      <a16:colId xmlns:a16="http://schemas.microsoft.com/office/drawing/2014/main" val="2339478761"/>
                    </a:ext>
                  </a:extLst>
                </a:gridCol>
              </a:tblGrid>
              <a:tr h="1312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7938651"/>
                  </a:ext>
                </a:extLst>
              </a:tr>
              <a:tr h="39274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4030150"/>
                  </a:ext>
                </a:extLst>
              </a:tr>
              <a:tr h="16831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24.795.976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24.186.941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-609.035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19.310.424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1829092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19.677.888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20.194.323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516.435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17.425.484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412202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3.770.068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2.641.107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-1.128.961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1.279.514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3570982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114.823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7501848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114.824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114.823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3233130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356251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9194475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en Juicios Laborales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1588117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3375114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765.000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5353384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9567754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21046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1.071.787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908.099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-163.688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4172698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96574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192.993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207.007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481179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188.887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-178.887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198313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654010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662.228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498.099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-164.129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230.303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9673784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9326159"/>
                  </a:ext>
                </a:extLst>
              </a:tr>
              <a:tr h="1312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12840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4704"/>
            <a:ext cx="7987364" cy="5883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01: COMISIÓN PARA EL MERCADO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24869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54B3F5A-A5A8-46D3-81EC-6D5509170F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1361277"/>
              </p:ext>
            </p:extLst>
          </p:nvPr>
        </p:nvGraphicFramePr>
        <p:xfrm>
          <a:off x="544209" y="1771571"/>
          <a:ext cx="7988231" cy="2635269"/>
        </p:xfrm>
        <a:graphic>
          <a:graphicData uri="http://schemas.openxmlformats.org/drawingml/2006/table">
            <a:tbl>
              <a:tblPr/>
              <a:tblGrid>
                <a:gridCol w="267702">
                  <a:extLst>
                    <a:ext uri="{9D8B030D-6E8A-4147-A177-3AD203B41FA5}">
                      <a16:colId xmlns:a16="http://schemas.microsoft.com/office/drawing/2014/main" val="3647487733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3023599021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2711816205"/>
                    </a:ext>
                  </a:extLst>
                </a:gridCol>
                <a:gridCol w="3019679">
                  <a:extLst>
                    <a:ext uri="{9D8B030D-6E8A-4147-A177-3AD203B41FA5}">
                      <a16:colId xmlns:a16="http://schemas.microsoft.com/office/drawing/2014/main" val="196685632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3664019777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3984584576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397682679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2544397857"/>
                    </a:ext>
                  </a:extLst>
                </a:gridCol>
                <a:gridCol w="653193">
                  <a:extLst>
                    <a:ext uri="{9D8B030D-6E8A-4147-A177-3AD203B41FA5}">
                      <a16:colId xmlns:a16="http://schemas.microsoft.com/office/drawing/2014/main" val="3321913440"/>
                    </a:ext>
                  </a:extLst>
                </a:gridCol>
                <a:gridCol w="642485">
                  <a:extLst>
                    <a:ext uri="{9D8B030D-6E8A-4147-A177-3AD203B41FA5}">
                      <a16:colId xmlns:a16="http://schemas.microsoft.com/office/drawing/2014/main" val="3519017631"/>
                    </a:ext>
                  </a:extLst>
                </a:gridCol>
              </a:tblGrid>
              <a:tr h="1299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500954"/>
                  </a:ext>
                </a:extLst>
              </a:tr>
              <a:tr h="38891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271824"/>
                  </a:ext>
                </a:extLst>
              </a:tr>
              <a:tr h="166677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19.958.359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19.386.903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-571.456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14.021.491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711034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16.414.205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16.580.463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166.258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12.286.351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388397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3.208.479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2.400.198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-808.281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1.341.445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92446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3272855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614559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89.512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223383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745707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de Seguros de América Latina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6072758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3279588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Comisiones de Valores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1913461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Supervisores de Seguros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69.632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7933586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061400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080119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179.767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357683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124.652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128.067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871210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9767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3331"/>
            <a:ext cx="798736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02: BANCOS E INSTITUCIONES FINANCIERAS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19604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DDE2D23-5FA2-444F-B8E2-4A39EF516A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4279570"/>
              </p:ext>
            </p:extLst>
          </p:nvPr>
        </p:nvGraphicFramePr>
        <p:xfrm>
          <a:off x="544209" y="1756784"/>
          <a:ext cx="7988231" cy="2634521"/>
        </p:xfrm>
        <a:graphic>
          <a:graphicData uri="http://schemas.openxmlformats.org/drawingml/2006/table">
            <a:tbl>
              <a:tblPr/>
              <a:tblGrid>
                <a:gridCol w="267702">
                  <a:extLst>
                    <a:ext uri="{9D8B030D-6E8A-4147-A177-3AD203B41FA5}">
                      <a16:colId xmlns:a16="http://schemas.microsoft.com/office/drawing/2014/main" val="1136615150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3220935296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418776510"/>
                    </a:ext>
                  </a:extLst>
                </a:gridCol>
                <a:gridCol w="3019679">
                  <a:extLst>
                    <a:ext uri="{9D8B030D-6E8A-4147-A177-3AD203B41FA5}">
                      <a16:colId xmlns:a16="http://schemas.microsoft.com/office/drawing/2014/main" val="2487764603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3148665343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2098779905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3215969432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3542318571"/>
                    </a:ext>
                  </a:extLst>
                </a:gridCol>
                <a:gridCol w="653193">
                  <a:extLst>
                    <a:ext uri="{9D8B030D-6E8A-4147-A177-3AD203B41FA5}">
                      <a16:colId xmlns:a16="http://schemas.microsoft.com/office/drawing/2014/main" val="1079026213"/>
                    </a:ext>
                  </a:extLst>
                </a:gridCol>
                <a:gridCol w="642485">
                  <a:extLst>
                    <a:ext uri="{9D8B030D-6E8A-4147-A177-3AD203B41FA5}">
                      <a16:colId xmlns:a16="http://schemas.microsoft.com/office/drawing/2014/main" val="2099446645"/>
                    </a:ext>
                  </a:extLst>
                </a:gridCol>
              </a:tblGrid>
              <a:tr h="12730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0100487"/>
                  </a:ext>
                </a:extLst>
              </a:tr>
              <a:tr h="38985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6624857"/>
                  </a:ext>
                </a:extLst>
              </a:tr>
              <a:tr h="167081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77.079.757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76.460.252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-619.505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69.496.530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3733468"/>
                  </a:ext>
                </a:extLst>
              </a:tr>
              <a:tr h="1273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14.488.963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14.114.241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-374.722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10.392.123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045284"/>
                  </a:ext>
                </a:extLst>
              </a:tr>
              <a:tr h="1273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4.743.498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4.498.715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-244.783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2.602.113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610585"/>
                  </a:ext>
                </a:extLst>
              </a:tr>
              <a:tr h="1273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1214331"/>
                  </a:ext>
                </a:extLst>
              </a:tr>
              <a:tr h="1273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394305"/>
                  </a:ext>
                </a:extLst>
              </a:tr>
              <a:tr h="1273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5906512"/>
                  </a:ext>
                </a:extLst>
              </a:tr>
              <a:tr h="1273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1838229"/>
                  </a:ext>
                </a:extLst>
              </a:tr>
              <a:tr h="1273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Estudios Bancarios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2.294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395245"/>
                  </a:ext>
                </a:extLst>
              </a:tr>
              <a:tr h="1273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7653734"/>
                  </a:ext>
                </a:extLst>
              </a:tr>
              <a:tr h="1273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308814"/>
                  </a:ext>
                </a:extLst>
              </a:tr>
              <a:tr h="1273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1109062"/>
                  </a:ext>
                </a:extLst>
              </a:tr>
              <a:tr h="1273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1671012"/>
                  </a:ext>
                </a:extLst>
              </a:tr>
              <a:tr h="1273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03304"/>
                  </a:ext>
                </a:extLst>
              </a:tr>
              <a:tr h="1273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57.809.662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57.809.662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1246417"/>
                  </a:ext>
                </a:extLst>
              </a:tr>
              <a:tr h="1273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2921199"/>
                  </a:ext>
                </a:extLst>
              </a:tr>
              <a:tr h="12730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Excedentes de Caja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57.809.588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57.809.588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56.500.000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34841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5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1" y="908720"/>
            <a:ext cx="799288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SEPTIEMBRE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764047"/>
              </p:ext>
            </p:extLst>
          </p:nvPr>
        </p:nvGraphicFramePr>
        <p:xfrm>
          <a:off x="863588" y="2090679"/>
          <a:ext cx="7416824" cy="3627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2" y="736883"/>
            <a:ext cx="792088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SEPTIEMBRE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6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38468"/>
              </p:ext>
            </p:extLst>
          </p:nvPr>
        </p:nvGraphicFramePr>
        <p:xfrm>
          <a:off x="683567" y="1916832"/>
          <a:ext cx="7560841" cy="36039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07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2875" y="874108"/>
            <a:ext cx="80710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7711" y="1549721"/>
            <a:ext cx="7770208" cy="299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33AB305-8332-4DEA-95C3-D8A60417C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982531"/>
              </p:ext>
            </p:extLst>
          </p:nvPr>
        </p:nvGraphicFramePr>
        <p:xfrm>
          <a:off x="572875" y="1955980"/>
          <a:ext cx="8066581" cy="2058076"/>
        </p:xfrm>
        <a:graphic>
          <a:graphicData uri="http://schemas.openxmlformats.org/drawingml/2006/table">
            <a:tbl>
              <a:tblPr/>
              <a:tblGrid>
                <a:gridCol w="289332">
                  <a:extLst>
                    <a:ext uri="{9D8B030D-6E8A-4147-A177-3AD203B41FA5}">
                      <a16:colId xmlns:a16="http://schemas.microsoft.com/office/drawing/2014/main" val="3038622118"/>
                    </a:ext>
                  </a:extLst>
                </a:gridCol>
                <a:gridCol w="3263667">
                  <a:extLst>
                    <a:ext uri="{9D8B030D-6E8A-4147-A177-3AD203B41FA5}">
                      <a16:colId xmlns:a16="http://schemas.microsoft.com/office/drawing/2014/main" val="283090019"/>
                    </a:ext>
                  </a:extLst>
                </a:gridCol>
                <a:gridCol w="775410">
                  <a:extLst>
                    <a:ext uri="{9D8B030D-6E8A-4147-A177-3AD203B41FA5}">
                      <a16:colId xmlns:a16="http://schemas.microsoft.com/office/drawing/2014/main" val="3026039242"/>
                    </a:ext>
                  </a:extLst>
                </a:gridCol>
                <a:gridCol w="775410">
                  <a:extLst>
                    <a:ext uri="{9D8B030D-6E8A-4147-A177-3AD203B41FA5}">
                      <a16:colId xmlns:a16="http://schemas.microsoft.com/office/drawing/2014/main" val="1054691532"/>
                    </a:ext>
                  </a:extLst>
                </a:gridCol>
                <a:gridCol w="775410">
                  <a:extLst>
                    <a:ext uri="{9D8B030D-6E8A-4147-A177-3AD203B41FA5}">
                      <a16:colId xmlns:a16="http://schemas.microsoft.com/office/drawing/2014/main" val="3625195681"/>
                    </a:ext>
                  </a:extLst>
                </a:gridCol>
                <a:gridCol w="775410">
                  <a:extLst>
                    <a:ext uri="{9D8B030D-6E8A-4147-A177-3AD203B41FA5}">
                      <a16:colId xmlns:a16="http://schemas.microsoft.com/office/drawing/2014/main" val="3376151890"/>
                    </a:ext>
                  </a:extLst>
                </a:gridCol>
                <a:gridCol w="705971">
                  <a:extLst>
                    <a:ext uri="{9D8B030D-6E8A-4147-A177-3AD203B41FA5}">
                      <a16:colId xmlns:a16="http://schemas.microsoft.com/office/drawing/2014/main" val="3310299503"/>
                    </a:ext>
                  </a:extLst>
                </a:gridCol>
                <a:gridCol w="705971">
                  <a:extLst>
                    <a:ext uri="{9D8B030D-6E8A-4147-A177-3AD203B41FA5}">
                      <a16:colId xmlns:a16="http://schemas.microsoft.com/office/drawing/2014/main" val="1516834026"/>
                    </a:ext>
                  </a:extLst>
                </a:gridCol>
              </a:tblGrid>
              <a:tr h="1360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106317"/>
                  </a:ext>
                </a:extLst>
              </a:tr>
              <a:tr h="4167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4704333"/>
                  </a:ext>
                </a:extLst>
              </a:tr>
              <a:tr h="1445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538.221.700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530.257.121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-7.964.579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449.999.585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2715510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369.001.464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366.108.405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-2.893.059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317.147.548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5030206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73.451.699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67.448.175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-6.003.524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45.095.264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7935263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358.309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358.309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1.271.927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355,0%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9433181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18.891.658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18.684.138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-207.520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11.191.904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9698380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57.810.662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58.016.715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206.053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66.349.468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181777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50.920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339,5%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1538104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15.056.202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11.953.628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-3.102.574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8.042.462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147358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1.219.562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-838.520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6658552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298796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1.685.994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6.187.250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4.501.256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10.683.308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5601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6388" y="692441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6387" y="1340768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9A96EEA-82B4-41FE-B87D-8C7B5E5DCB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901115"/>
              </p:ext>
            </p:extLst>
          </p:nvPr>
        </p:nvGraphicFramePr>
        <p:xfrm>
          <a:off x="582779" y="1652092"/>
          <a:ext cx="7980428" cy="4022929"/>
        </p:xfrm>
        <a:graphic>
          <a:graphicData uri="http://schemas.openxmlformats.org/drawingml/2006/table">
            <a:tbl>
              <a:tblPr/>
              <a:tblGrid>
                <a:gridCol w="276714">
                  <a:extLst>
                    <a:ext uri="{9D8B030D-6E8A-4147-A177-3AD203B41FA5}">
                      <a16:colId xmlns:a16="http://schemas.microsoft.com/office/drawing/2014/main" val="126053473"/>
                    </a:ext>
                  </a:extLst>
                </a:gridCol>
                <a:gridCol w="276714">
                  <a:extLst>
                    <a:ext uri="{9D8B030D-6E8A-4147-A177-3AD203B41FA5}">
                      <a16:colId xmlns:a16="http://schemas.microsoft.com/office/drawing/2014/main" val="906300951"/>
                    </a:ext>
                  </a:extLst>
                </a:gridCol>
                <a:gridCol w="3121333">
                  <a:extLst>
                    <a:ext uri="{9D8B030D-6E8A-4147-A177-3AD203B41FA5}">
                      <a16:colId xmlns:a16="http://schemas.microsoft.com/office/drawing/2014/main" val="1221356825"/>
                    </a:ext>
                  </a:extLst>
                </a:gridCol>
                <a:gridCol w="741593">
                  <a:extLst>
                    <a:ext uri="{9D8B030D-6E8A-4147-A177-3AD203B41FA5}">
                      <a16:colId xmlns:a16="http://schemas.microsoft.com/office/drawing/2014/main" val="1123636631"/>
                    </a:ext>
                  </a:extLst>
                </a:gridCol>
                <a:gridCol w="741593">
                  <a:extLst>
                    <a:ext uri="{9D8B030D-6E8A-4147-A177-3AD203B41FA5}">
                      <a16:colId xmlns:a16="http://schemas.microsoft.com/office/drawing/2014/main" val="2712562332"/>
                    </a:ext>
                  </a:extLst>
                </a:gridCol>
                <a:gridCol w="741593">
                  <a:extLst>
                    <a:ext uri="{9D8B030D-6E8A-4147-A177-3AD203B41FA5}">
                      <a16:colId xmlns:a16="http://schemas.microsoft.com/office/drawing/2014/main" val="3094140801"/>
                    </a:ext>
                  </a:extLst>
                </a:gridCol>
                <a:gridCol w="741593">
                  <a:extLst>
                    <a:ext uri="{9D8B030D-6E8A-4147-A177-3AD203B41FA5}">
                      <a16:colId xmlns:a16="http://schemas.microsoft.com/office/drawing/2014/main" val="3991269654"/>
                    </a:ext>
                  </a:extLst>
                </a:gridCol>
                <a:gridCol w="675182">
                  <a:extLst>
                    <a:ext uri="{9D8B030D-6E8A-4147-A177-3AD203B41FA5}">
                      <a16:colId xmlns:a16="http://schemas.microsoft.com/office/drawing/2014/main" val="2619082418"/>
                    </a:ext>
                  </a:extLst>
                </a:gridCol>
                <a:gridCol w="664113">
                  <a:extLst>
                    <a:ext uri="{9D8B030D-6E8A-4147-A177-3AD203B41FA5}">
                      <a16:colId xmlns:a16="http://schemas.microsoft.com/office/drawing/2014/main" val="3347270423"/>
                    </a:ext>
                  </a:extLst>
                </a:gridCol>
              </a:tblGrid>
              <a:tr h="13136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204" marR="8204" marT="820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2366258"/>
                  </a:ext>
                </a:extLst>
              </a:tr>
              <a:tr h="40229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5716970"/>
                  </a:ext>
                </a:extLst>
              </a:tr>
              <a:tr h="17241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32.544.957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32.801.518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256.561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20.903.312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475001"/>
                  </a:ext>
                </a:extLst>
              </a:tr>
              <a:tr h="19704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9.957.788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10.244.768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286.980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7.298.074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3010996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Administradora de los Tribunales Tributarios y Aduaneros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9.903.788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9.997.081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93.293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7.799.855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7767903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Comercio Exterior (SICEX)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2.321.073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2.205.354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-115.719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1.397.572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976207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Sector Público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5.048.931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5.041.304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-7.627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2.441.362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9915619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Exportación de Servicios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5.313.377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5.313.011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-366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1.966.449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5887144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21.331.968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21.945.338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613.370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18.013.360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243256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16.630.720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17.104.793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474.073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14.458.893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84,5%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9894907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Gestión Financiera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4.701.248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4.840.545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139.297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3.554.467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0850870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Impuestos Internos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198.740.568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199.215.640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475.072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175.995.041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88,6%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3458238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73.746.535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71.638.812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-2.107.723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56.916.825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5775767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Tesorerías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60.936.154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56.919.892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-4.016.262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54.205.346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1470875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Contratación Pública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9.780.525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8.997.195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-783.330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6.450.074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9396699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67805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Nacional del Servicio Civil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11.908.334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11.331.617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-576.717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8.949.953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008347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Análisis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3.633.636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3.814.182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180.546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2.798.538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77,0%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7221199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Casinos de Juego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4.050.075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3.725.831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-324.244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3.105.691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76,7%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83,4%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642089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Defensa del Estado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24.795.976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24.186.941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-609.035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19.310.424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79,8%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7558949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97.038.116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95.847.155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-1.190.961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83.518.021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9644262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19.958.359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19.386.903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-571.456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14.021.491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72,3%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9798978"/>
                  </a:ext>
                </a:extLst>
              </a:tr>
              <a:tr h="16420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Bancos e Instituciones Financieras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77.079.757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76.460.252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-619.505 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69.496.530 </a:t>
                      </a:r>
                    </a:p>
                  </a:txBody>
                  <a:tcPr marL="8204" marR="8204" marT="8204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90,2%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90,9%</a:t>
                      </a:r>
                    </a:p>
                  </a:txBody>
                  <a:tcPr marL="8204" marR="8204" marT="8204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89976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76386" y="733054"/>
            <a:ext cx="795605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01: SECRETARÍA Y ADMINISTRACIÓN GENERAL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949D303E-6BFB-4F82-92BB-5268593EEE12}"/>
              </a:ext>
            </a:extLst>
          </p:cNvPr>
          <p:cNvSpPr txBox="1">
            <a:spLocks/>
          </p:cNvSpPr>
          <p:nvPr/>
        </p:nvSpPr>
        <p:spPr>
          <a:xfrm>
            <a:off x="576388" y="1340768"/>
            <a:ext cx="7886698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03CCC55D-0D92-482E-8FF9-28EB87DBF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9695251"/>
              </p:ext>
            </p:extLst>
          </p:nvPr>
        </p:nvGraphicFramePr>
        <p:xfrm>
          <a:off x="576384" y="1668713"/>
          <a:ext cx="7956054" cy="3384177"/>
        </p:xfrm>
        <a:graphic>
          <a:graphicData uri="http://schemas.openxmlformats.org/drawingml/2006/table">
            <a:tbl>
              <a:tblPr/>
              <a:tblGrid>
                <a:gridCol w="260598">
                  <a:extLst>
                    <a:ext uri="{9D8B030D-6E8A-4147-A177-3AD203B41FA5}">
                      <a16:colId xmlns:a16="http://schemas.microsoft.com/office/drawing/2014/main" val="4132576569"/>
                    </a:ext>
                  </a:extLst>
                </a:gridCol>
                <a:gridCol w="260598">
                  <a:extLst>
                    <a:ext uri="{9D8B030D-6E8A-4147-A177-3AD203B41FA5}">
                      <a16:colId xmlns:a16="http://schemas.microsoft.com/office/drawing/2014/main" val="3600899112"/>
                    </a:ext>
                  </a:extLst>
                </a:gridCol>
                <a:gridCol w="260598">
                  <a:extLst>
                    <a:ext uri="{9D8B030D-6E8A-4147-A177-3AD203B41FA5}">
                      <a16:colId xmlns:a16="http://schemas.microsoft.com/office/drawing/2014/main" val="1241537231"/>
                    </a:ext>
                  </a:extLst>
                </a:gridCol>
                <a:gridCol w="3119358">
                  <a:extLst>
                    <a:ext uri="{9D8B030D-6E8A-4147-A177-3AD203B41FA5}">
                      <a16:colId xmlns:a16="http://schemas.microsoft.com/office/drawing/2014/main" val="1856319838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2688568475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2590879811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2465612571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2678119512"/>
                    </a:ext>
                  </a:extLst>
                </a:gridCol>
                <a:gridCol w="635859">
                  <a:extLst>
                    <a:ext uri="{9D8B030D-6E8A-4147-A177-3AD203B41FA5}">
                      <a16:colId xmlns:a16="http://schemas.microsoft.com/office/drawing/2014/main" val="183280654"/>
                    </a:ext>
                  </a:extLst>
                </a:gridCol>
                <a:gridCol w="625435">
                  <a:extLst>
                    <a:ext uri="{9D8B030D-6E8A-4147-A177-3AD203B41FA5}">
                      <a16:colId xmlns:a16="http://schemas.microsoft.com/office/drawing/2014/main" val="3918715180"/>
                    </a:ext>
                  </a:extLst>
                </a:gridCol>
              </a:tblGrid>
              <a:tr h="12403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517470"/>
                  </a:ext>
                </a:extLst>
              </a:tr>
              <a:tr h="379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5082487"/>
                  </a:ext>
                </a:extLst>
              </a:tr>
              <a:tr h="16279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9.957.788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10.244.768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286.980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7.298.074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71,2%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5893210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6.274.259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6.188.947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-85.312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4.659.954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452322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2.389.263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2.377.753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-11.510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1.248.512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576170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7390827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3318917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1.113.990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1.100.083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-13.907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912.498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6280521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76.950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4868847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Superior de la Hípica Nacional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76.950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8027227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573.300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8431413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y Servicio Exterior - RREE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573.300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702819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377.241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-13.907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215.306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6821143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Fiscal Autónomo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377.241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-13.907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215.306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760582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46.942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46.942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46.942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128740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Acción Financiera de Sudamérica contra el Lavado de Activos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43.984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43.984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43.984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922199"/>
                  </a:ext>
                </a:extLst>
              </a:tr>
              <a:tr h="24807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sobre Asistencia Administrativa Mutua en Materia Fiscal-OCDE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2.958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2622521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180.276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144.704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-35.572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39.402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27,2%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5946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63.550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59.028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-4.522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7.090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11,2%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889181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38.680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6.948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-31.732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5831141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78.046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78.728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31.263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195695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433.281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433.281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437.708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335064"/>
                  </a:ext>
                </a:extLst>
              </a:tr>
              <a:tr h="12403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433.281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433.281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437.708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5430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609" y="831257"/>
            <a:ext cx="805083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06: UNIDAD ADMINISTRADORA DE LOS TRIBUNALES TRIBUTARIOS Y ADUANERO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E43D64F-667C-4C3B-BB5F-800E04B13461}"/>
              </a:ext>
            </a:extLst>
          </p:cNvPr>
          <p:cNvSpPr txBox="1">
            <a:spLocks/>
          </p:cNvSpPr>
          <p:nvPr/>
        </p:nvSpPr>
        <p:spPr>
          <a:xfrm>
            <a:off x="553609" y="1705684"/>
            <a:ext cx="794092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87992BA-B539-49C7-9242-3A32AA3EBE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6635405"/>
              </p:ext>
            </p:extLst>
          </p:nvPr>
        </p:nvGraphicFramePr>
        <p:xfrm>
          <a:off x="560636" y="2049087"/>
          <a:ext cx="8036783" cy="2116847"/>
        </p:xfrm>
        <a:graphic>
          <a:graphicData uri="http://schemas.openxmlformats.org/drawingml/2006/table">
            <a:tbl>
              <a:tblPr/>
              <a:tblGrid>
                <a:gridCol w="269330">
                  <a:extLst>
                    <a:ext uri="{9D8B030D-6E8A-4147-A177-3AD203B41FA5}">
                      <a16:colId xmlns:a16="http://schemas.microsoft.com/office/drawing/2014/main" val="3526334835"/>
                    </a:ext>
                  </a:extLst>
                </a:gridCol>
                <a:gridCol w="269330">
                  <a:extLst>
                    <a:ext uri="{9D8B030D-6E8A-4147-A177-3AD203B41FA5}">
                      <a16:colId xmlns:a16="http://schemas.microsoft.com/office/drawing/2014/main" val="3992339398"/>
                    </a:ext>
                  </a:extLst>
                </a:gridCol>
                <a:gridCol w="269330">
                  <a:extLst>
                    <a:ext uri="{9D8B030D-6E8A-4147-A177-3AD203B41FA5}">
                      <a16:colId xmlns:a16="http://schemas.microsoft.com/office/drawing/2014/main" val="1632671105"/>
                    </a:ext>
                  </a:extLst>
                </a:gridCol>
                <a:gridCol w="3038032">
                  <a:extLst>
                    <a:ext uri="{9D8B030D-6E8A-4147-A177-3AD203B41FA5}">
                      <a16:colId xmlns:a16="http://schemas.microsoft.com/office/drawing/2014/main" val="830467539"/>
                    </a:ext>
                  </a:extLst>
                </a:gridCol>
                <a:gridCol w="721802">
                  <a:extLst>
                    <a:ext uri="{9D8B030D-6E8A-4147-A177-3AD203B41FA5}">
                      <a16:colId xmlns:a16="http://schemas.microsoft.com/office/drawing/2014/main" val="3802315502"/>
                    </a:ext>
                  </a:extLst>
                </a:gridCol>
                <a:gridCol w="721802">
                  <a:extLst>
                    <a:ext uri="{9D8B030D-6E8A-4147-A177-3AD203B41FA5}">
                      <a16:colId xmlns:a16="http://schemas.microsoft.com/office/drawing/2014/main" val="2568342359"/>
                    </a:ext>
                  </a:extLst>
                </a:gridCol>
                <a:gridCol w="721802">
                  <a:extLst>
                    <a:ext uri="{9D8B030D-6E8A-4147-A177-3AD203B41FA5}">
                      <a16:colId xmlns:a16="http://schemas.microsoft.com/office/drawing/2014/main" val="2694606175"/>
                    </a:ext>
                  </a:extLst>
                </a:gridCol>
                <a:gridCol w="721802">
                  <a:extLst>
                    <a:ext uri="{9D8B030D-6E8A-4147-A177-3AD203B41FA5}">
                      <a16:colId xmlns:a16="http://schemas.microsoft.com/office/drawing/2014/main" val="3067076045"/>
                    </a:ext>
                  </a:extLst>
                </a:gridCol>
                <a:gridCol w="657163">
                  <a:extLst>
                    <a:ext uri="{9D8B030D-6E8A-4147-A177-3AD203B41FA5}">
                      <a16:colId xmlns:a16="http://schemas.microsoft.com/office/drawing/2014/main" val="1279782231"/>
                    </a:ext>
                  </a:extLst>
                </a:gridCol>
                <a:gridCol w="646390">
                  <a:extLst>
                    <a:ext uri="{9D8B030D-6E8A-4147-A177-3AD203B41FA5}">
                      <a16:colId xmlns:a16="http://schemas.microsoft.com/office/drawing/2014/main" val="3297432919"/>
                    </a:ext>
                  </a:extLst>
                </a:gridCol>
              </a:tblGrid>
              <a:tr h="1300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138024"/>
                  </a:ext>
                </a:extLst>
              </a:tr>
              <a:tr h="38918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0748667"/>
                  </a:ext>
                </a:extLst>
              </a:tr>
              <a:tr h="166795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9.903.788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9.997.081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7.799.855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680036"/>
                  </a:ext>
                </a:extLst>
              </a:tr>
              <a:tr h="130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1.596.473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1.637.975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1.382.418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6630181"/>
                  </a:ext>
                </a:extLst>
              </a:tr>
              <a:tr h="130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141.226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75.924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5917151"/>
                  </a:ext>
                </a:extLst>
              </a:tr>
              <a:tr h="130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8.114.229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6.228.589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4621100"/>
                  </a:ext>
                </a:extLst>
              </a:tr>
              <a:tr h="130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8.114.229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6.228.589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5118982"/>
                  </a:ext>
                </a:extLst>
              </a:tr>
              <a:tr h="130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Tribunales Tributarios y Aduaneros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8.114.229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6.228.589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712205"/>
                  </a:ext>
                </a:extLst>
              </a:tr>
              <a:tr h="130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6972099"/>
                  </a:ext>
                </a:extLst>
              </a:tr>
              <a:tr h="130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84786"/>
                  </a:ext>
                </a:extLst>
              </a:tr>
              <a:tr h="130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2857734"/>
                  </a:ext>
                </a:extLst>
              </a:tr>
              <a:tr h="130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697132"/>
                  </a:ext>
                </a:extLst>
              </a:tr>
              <a:tr h="130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1266386"/>
                  </a:ext>
                </a:extLst>
              </a:tr>
              <a:tr h="13007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9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4259" y="741953"/>
            <a:ext cx="799426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SEPTIEMBRE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07: SISTEMA INTEGRADO DE COMERCIO EXTERIOR (SICEX)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391D0F3-1EAE-4F72-A168-90A7AD7987BB}"/>
              </a:ext>
            </a:extLst>
          </p:cNvPr>
          <p:cNvSpPr txBox="1">
            <a:spLocks/>
          </p:cNvSpPr>
          <p:nvPr/>
        </p:nvSpPr>
        <p:spPr>
          <a:xfrm>
            <a:off x="574259" y="1610173"/>
            <a:ext cx="7861205" cy="290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D84CB71-F0C5-4C70-9D8E-E70E8BC701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1249248"/>
              </p:ext>
            </p:extLst>
          </p:nvPr>
        </p:nvGraphicFramePr>
        <p:xfrm>
          <a:off x="574258" y="1988840"/>
          <a:ext cx="7994265" cy="1593398"/>
        </p:xfrm>
        <a:graphic>
          <a:graphicData uri="http://schemas.openxmlformats.org/drawingml/2006/table">
            <a:tbl>
              <a:tblPr/>
              <a:tblGrid>
                <a:gridCol w="267905">
                  <a:extLst>
                    <a:ext uri="{9D8B030D-6E8A-4147-A177-3AD203B41FA5}">
                      <a16:colId xmlns:a16="http://schemas.microsoft.com/office/drawing/2014/main" val="3468079341"/>
                    </a:ext>
                  </a:extLst>
                </a:gridCol>
                <a:gridCol w="267905">
                  <a:extLst>
                    <a:ext uri="{9D8B030D-6E8A-4147-A177-3AD203B41FA5}">
                      <a16:colId xmlns:a16="http://schemas.microsoft.com/office/drawing/2014/main" val="1256244768"/>
                    </a:ext>
                  </a:extLst>
                </a:gridCol>
                <a:gridCol w="267905">
                  <a:extLst>
                    <a:ext uri="{9D8B030D-6E8A-4147-A177-3AD203B41FA5}">
                      <a16:colId xmlns:a16="http://schemas.microsoft.com/office/drawing/2014/main" val="1803809853"/>
                    </a:ext>
                  </a:extLst>
                </a:gridCol>
                <a:gridCol w="3021958">
                  <a:extLst>
                    <a:ext uri="{9D8B030D-6E8A-4147-A177-3AD203B41FA5}">
                      <a16:colId xmlns:a16="http://schemas.microsoft.com/office/drawing/2014/main" val="1625173516"/>
                    </a:ext>
                  </a:extLst>
                </a:gridCol>
                <a:gridCol w="717984">
                  <a:extLst>
                    <a:ext uri="{9D8B030D-6E8A-4147-A177-3AD203B41FA5}">
                      <a16:colId xmlns:a16="http://schemas.microsoft.com/office/drawing/2014/main" val="3871066721"/>
                    </a:ext>
                  </a:extLst>
                </a:gridCol>
                <a:gridCol w="717984">
                  <a:extLst>
                    <a:ext uri="{9D8B030D-6E8A-4147-A177-3AD203B41FA5}">
                      <a16:colId xmlns:a16="http://schemas.microsoft.com/office/drawing/2014/main" val="120436835"/>
                    </a:ext>
                  </a:extLst>
                </a:gridCol>
                <a:gridCol w="717984">
                  <a:extLst>
                    <a:ext uri="{9D8B030D-6E8A-4147-A177-3AD203B41FA5}">
                      <a16:colId xmlns:a16="http://schemas.microsoft.com/office/drawing/2014/main" val="2893939647"/>
                    </a:ext>
                  </a:extLst>
                </a:gridCol>
                <a:gridCol w="717984">
                  <a:extLst>
                    <a:ext uri="{9D8B030D-6E8A-4147-A177-3AD203B41FA5}">
                      <a16:colId xmlns:a16="http://schemas.microsoft.com/office/drawing/2014/main" val="2498688675"/>
                    </a:ext>
                  </a:extLst>
                </a:gridCol>
                <a:gridCol w="653686">
                  <a:extLst>
                    <a:ext uri="{9D8B030D-6E8A-4147-A177-3AD203B41FA5}">
                      <a16:colId xmlns:a16="http://schemas.microsoft.com/office/drawing/2014/main" val="2995556263"/>
                    </a:ext>
                  </a:extLst>
                </a:gridCol>
                <a:gridCol w="642970">
                  <a:extLst>
                    <a:ext uri="{9D8B030D-6E8A-4147-A177-3AD203B41FA5}">
                      <a16:colId xmlns:a16="http://schemas.microsoft.com/office/drawing/2014/main" val="1316418989"/>
                    </a:ext>
                  </a:extLst>
                </a:gridCol>
              </a:tblGrid>
              <a:tr h="1297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7146700"/>
                  </a:ext>
                </a:extLst>
              </a:tr>
              <a:tr h="38822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026381"/>
                  </a:ext>
                </a:extLst>
              </a:tr>
              <a:tr h="166382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2.205.354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1.397.572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828121"/>
                  </a:ext>
                </a:extLst>
              </a:tr>
              <a:tr h="129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374.130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362.993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247.378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045112"/>
                  </a:ext>
                </a:extLst>
              </a:tr>
              <a:tr h="129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1.660.234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1.530.232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-130.002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838.065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468458"/>
                  </a:ext>
                </a:extLst>
              </a:tr>
              <a:tr h="129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800807"/>
                  </a:ext>
                </a:extLst>
              </a:tr>
              <a:tr h="129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6387594"/>
                  </a:ext>
                </a:extLst>
              </a:tr>
              <a:tr h="129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049075"/>
                  </a:ext>
                </a:extLst>
              </a:tr>
              <a:tr h="129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6064004"/>
                  </a:ext>
                </a:extLst>
              </a:tr>
              <a:tr h="12975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763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5100</TotalTime>
  <Words>5526</Words>
  <Application>Microsoft Office PowerPoint</Application>
  <PresentationFormat>Presentación en pantalla (4:3)</PresentationFormat>
  <Paragraphs>3277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2_Tema de Office</vt:lpstr>
      <vt:lpstr>EJECUCIÓN ACUMULADA DE GASTOS PRESUPUESTARIOS AL MES DE SEPTIEMBRE DE 2020 PARTIDA 08: MINISTERIO DE HACIENDA</vt:lpstr>
      <vt:lpstr>DISTRIBUCIÓN POR SUBTÍTULO DE GASTO Y CÁPITULO   PARTIDA 08 MINISTERIO DE HACIENDA</vt:lpstr>
      <vt:lpstr>Presentación de PowerPoint</vt:lpstr>
      <vt:lpstr>Presentación de PowerPoint</vt:lpstr>
      <vt:lpstr>EJECUCIÓN ACUMULADA DE GASTOS A SEPTIEMBRE DE 2020  PARTIDA 08 MINISTERIO DE HACIENDA</vt:lpstr>
      <vt:lpstr>EJECUCIÓN ACUMULADA DE GASTOS A SEPTIEMBRE DE 2020  PARTIDA 08 RESUMEN POR CAPÍTULOS</vt:lpstr>
      <vt:lpstr>EJECUCIÓN ACUMULADA DE GASTOS A SEPTIEMBRE DE 2020  PARTIDA 08. CAPÍTULO 01. PROGRAMA 01: SECRETARÍA Y ADMINISTRACIÓN GENERAL</vt:lpstr>
      <vt:lpstr>EJECUCIÓN ACUMULADA DE GASTOS A SEPTIEMBRE DE 2020  PARTIDA 08. CAPÍTULO 01. PROGRAMA 06: UNIDAD ADMINISTRADORA DE LOS TRIBUNALES TRIBUTARIOS Y ADUANERO</vt:lpstr>
      <vt:lpstr>EJECUCIÓN ACUMULADA DE GASTOS A SEPTIEMBRE DE 2020  PARTIDA 08. CAPÍTULO 01. PROGRAMA 07: SISTEMA INTEGRADO DE COMERCIO EXTERIOR (SICEX)</vt:lpstr>
      <vt:lpstr>EJECUCIÓN ACUMULADA DE GASTOS A SEPTIEMBRE DE 2020  PARTIDA 08. CAPÍTULO 01. PROGRAMA 08: PROGRAMA DE MODERNIZACIÓN SECTOR PÚBLICO</vt:lpstr>
      <vt:lpstr>EJECUCIÓN ACUMULADA DE GASTOS A SEPTIEMBRE DE 2020  PARTIDA 08. CAPÍTULO 01. PROGRAMA 09: PROGRAMA EXPORTACIÓN DE SERVICIOS</vt:lpstr>
      <vt:lpstr>EJECUCIÓN ACUMULADA DE GASTOS A SEPTIEMBRE DE 2020  PARTIDA 08. CAPÍTULO 02. PROGRAMA 01: DIRECCIÓN DE PRESUPUESTOS</vt:lpstr>
      <vt:lpstr>EJECUCIÓN ACUMULADA DE GASTOS A SEPTIEMBRE DE 2020  PARTIDA 08. CAPÍTULO 02. PROGRAMA 02: SISTEMA DE GESTIÓN FINANCIERA DEL ESTADO</vt:lpstr>
      <vt:lpstr>EJECUCIÓN ACUMULADA DE GASTOS A SEPTIEMBRE DE 2020  PARTIDA 08. CAPÍTULO 03. PROGRAMA 01: SERVICIO DE IMPUESTOS INTERNOS</vt:lpstr>
      <vt:lpstr>EJECUCIÓN ACUMULADA DE GASTOS A SEPTIEMBRE DE 2020  PARTIDA 08. CAPÍTULO 04. PROGRAMA 01: SERVICIO NACIONAL DE ADUANAS</vt:lpstr>
      <vt:lpstr>EJECUCIÓN ACUMULADA DE GASTOS A SEPTIEMBRE DE 2020  PARTIDA 08. CAPÍTULO 05. PROGRAMA 01: SERVICIO DE TESORERÍAS</vt:lpstr>
      <vt:lpstr>EJECUCIÓN ACUMULADA DE GASTOS A SEPTIEMBRE DE 2020  PARTIDA 08. CAPÍTULO 07. PROGRAMA 01: DIRECCIÓN DE COMPRAS Y CONTRATACIÓN PÚBLICA</vt:lpstr>
      <vt:lpstr>EJECUCIÓN ACUMULADA DE GASTOS A SEPTIEMBRE DE 2020  PARTIDA 08. CAPÍTULO 15. PROGRAMA 01: DIRECCIÓN NACIONAL DEL SERVICIO CIVIL</vt:lpstr>
      <vt:lpstr>EJECUCIÓN ACUMULADA DE GASTOS A SEPTIEMBRE DE 2020  PARTIDA 08. CAPÍTULO 16. PROGRAMA 01: UNIDAD DE ANÁLISIS FINANCIERO</vt:lpstr>
      <vt:lpstr>EJECUCIÓN ACUMULADA DE GASTOS A SEPTIEMBRE DE 2020  PARTIDA 08. CAPÍTULO 17. PROGRAMA 01: SUPERINTENDENCIA DE CASINOS DE JUEGO</vt:lpstr>
      <vt:lpstr>EJECUCIÓN ACUMULADA DE GASTOS A SEPTIEMBRE DE 2020  PARTIDA 08. CAPÍTULO 30. PROGRAMA 01: CONSEJO DE DEFENSA DEL ESTADO</vt:lpstr>
      <vt:lpstr>EJECUCIÓN ACUMULADA DE GASTOS A SEPTIEMBRE DE 2020  PARTIDA 08. CAPÍTULO 31. PROGRAMA 01: COMISIÓN PARA EL MERCADO FINANCIERO</vt:lpstr>
      <vt:lpstr>EJECUCIÓN ACUMULADA DE GASTOS A SEPTIEMBRE DE 2020  PARTIDA 08. CAPÍTULO 31. PROGRAMA 02: BANCOS E INSTITUCIONES FINANCIERAS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Presupuesto</cp:lastModifiedBy>
  <cp:revision>399</cp:revision>
  <cp:lastPrinted>2019-10-12T13:02:40Z</cp:lastPrinted>
  <dcterms:created xsi:type="dcterms:W3CDTF">2016-06-23T13:38:47Z</dcterms:created>
  <dcterms:modified xsi:type="dcterms:W3CDTF">2020-12-15T14:53:14Z</dcterms:modified>
</cp:coreProperties>
</file>