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6" r:id="rId4"/>
    <p:sldId id="301" r:id="rId5"/>
    <p:sldId id="305" r:id="rId6"/>
    <p:sldId id="264" r:id="rId7"/>
    <p:sldId id="263" r:id="rId8"/>
    <p:sldId id="265" r:id="rId9"/>
    <p:sldId id="304" r:id="rId10"/>
    <p:sldId id="269" r:id="rId11"/>
    <p:sldId id="271" r:id="rId12"/>
    <p:sldId id="273" r:id="rId13"/>
    <p:sldId id="274" r:id="rId14"/>
    <p:sldId id="275" r:id="rId15"/>
    <p:sldId id="276" r:id="rId16"/>
    <p:sldId id="278" r:id="rId17"/>
    <p:sldId id="272" r:id="rId18"/>
    <p:sldId id="280" r:id="rId19"/>
    <p:sldId id="281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1" r:id="rId28"/>
    <p:sldId id="292" r:id="rId29"/>
    <p:sldId id="293" r:id="rId30"/>
    <p:sldId id="297" r:id="rId31"/>
    <p:sldId id="303" r:id="rId32"/>
    <p:sldId id="307" r:id="rId33"/>
    <p:sldId id="295" r:id="rId34"/>
    <p:sldId id="296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1" autoAdjust="0"/>
    <p:restoredTop sz="94660"/>
  </p:normalViewPr>
  <p:slideViewPr>
    <p:cSldViewPr>
      <p:cViewPr varScale="1">
        <p:scale>
          <a:sx n="111" d="100"/>
          <a:sy n="111" d="100"/>
        </p:scale>
        <p:origin x="15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Distribución Presupuesto Inicial por Subtítulos de Gasto</a:t>
            </a:r>
            <a:endParaRPr lang="es-CL" sz="900" b="1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DC-4442-B016-B14CAA013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BDC-4442-B016-B14CAA013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BDC-4442-B016-B14CAA013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BDC-4442-B016-B14CAA0135C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BDC-4442-B016-B14CAA0135C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BDC-4442-B016-B14CAA0135CC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05'!$C$62:$C$67</c:f>
              <c:strCache>
                <c:ptCount val="6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Otros</c:v>
                </c:pt>
              </c:strCache>
            </c:strRef>
          </c:cat>
          <c:val>
            <c:numRef>
              <c:f>'Partida 05'!$D$62:$D$67</c:f>
              <c:numCache>
                <c:formatCode>#,##0</c:formatCode>
                <c:ptCount val="6"/>
                <c:pt idx="0">
                  <c:v>1406730279</c:v>
                </c:pt>
                <c:pt idx="1">
                  <c:v>287471313</c:v>
                </c:pt>
                <c:pt idx="2">
                  <c:v>330055551</c:v>
                </c:pt>
                <c:pt idx="3">
                  <c:v>713527960</c:v>
                </c:pt>
                <c:pt idx="4">
                  <c:v>696047583</c:v>
                </c:pt>
                <c:pt idx="5">
                  <c:v>171424338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BDC-4442-B016-B14CAA0135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620743599103092E-2"/>
          <c:y val="0.86688859014574393"/>
          <c:w val="0.97600337209504462"/>
          <c:h val="0.11143119305208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2018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3.3194445686387172E-2</c:v>
                </c:pt>
                <c:pt idx="1">
                  <c:v>8.968810930755762E-2</c:v>
                </c:pt>
                <c:pt idx="2">
                  <c:v>0.18531766613312942</c:v>
                </c:pt>
                <c:pt idx="3">
                  <c:v>0.25934489425831819</c:v>
                </c:pt>
                <c:pt idx="4">
                  <c:v>0.33618935325793442</c:v>
                </c:pt>
                <c:pt idx="5">
                  <c:v>0.4491385623638976</c:v>
                </c:pt>
                <c:pt idx="6">
                  <c:v>0.50039674712825388</c:v>
                </c:pt>
                <c:pt idx="7">
                  <c:v>0.56360554601913559</c:v>
                </c:pt>
                <c:pt idx="8">
                  <c:v>0.61761515610098883</c:v>
                </c:pt>
                <c:pt idx="9">
                  <c:v>0.68527605290264126</c:v>
                </c:pt>
                <c:pt idx="10">
                  <c:v>0.77422835607541274</c:v>
                </c:pt>
                <c:pt idx="11">
                  <c:v>0.96342465422204049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87-409C-B3A9-C0297F3EE6A0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87-409C-B3A9-C0297F3EE6A0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3363050766989563E-2"/>
                  <c:y val="-2.330854665342644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7-409C-B3A9-C0297F3EE6A0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87-409C-B3A9-C0297F3EE6A0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87-409C-B3A9-C0297F3EE6A0}"/>
                </c:ext>
              </c:extLst>
            </c:dLbl>
            <c:dLbl>
              <c:idx val="9"/>
              <c:layout>
                <c:manualLayout>
                  <c:x val="-5.542959572310005E-2"/>
                  <c:y val="-5.8079830374893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87-409C-B3A9-C0297F3EE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Gores!$D$78:$L$78</c:f>
              <c:numCache>
                <c:formatCode>0.0%</c:formatCode>
                <c:ptCount val="9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E87-409C-B3A9-C0297F3EE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Distribución Presupuesto Inicial por Capítulo</a:t>
            </a:r>
          </a:p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(en millones de $)</a:t>
            </a:r>
            <a:endParaRPr lang="es-CL" sz="900" b="1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75543028000</c:v>
                </c:pt>
                <c:pt idx="1">
                  <c:v>16660147000</c:v>
                </c:pt>
                <c:pt idx="2">
                  <c:v>642714199000</c:v>
                </c:pt>
                <c:pt idx="3">
                  <c:v>7065223000</c:v>
                </c:pt>
                <c:pt idx="4">
                  <c:v>45145948000</c:v>
                </c:pt>
                <c:pt idx="5">
                  <c:v>72510114000</c:v>
                </c:pt>
                <c:pt idx="6">
                  <c:v>100992063000</c:v>
                </c:pt>
                <c:pt idx="7">
                  <c:v>1181555677000</c:v>
                </c:pt>
                <c:pt idx="8">
                  <c:v>31595756000</c:v>
                </c:pt>
                <c:pt idx="9">
                  <c:v>354753508000</c:v>
                </c:pt>
                <c:pt idx="10">
                  <c:v>1258155603000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F-4A0A-9C2A-3B356460BC5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2018- 2019 - 2020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05'!$C$28</c:f>
              <c:strCache>
                <c:ptCount val="1"/>
                <c:pt idx="0">
                  <c:v>% Ejecución Ppto. Vigente 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05'!$D$28:$O$28</c:f>
              <c:numCache>
                <c:formatCode>0.0%</c:formatCode>
                <c:ptCount val="12"/>
                <c:pt idx="0">
                  <c:v>6.8002751993340618E-2</c:v>
                </c:pt>
                <c:pt idx="1">
                  <c:v>7.787865817884658E-2</c:v>
                </c:pt>
                <c:pt idx="2">
                  <c:v>8.4609214959838239E-2</c:v>
                </c:pt>
                <c:pt idx="3">
                  <c:v>6.8645557984620034E-2</c:v>
                </c:pt>
                <c:pt idx="4">
                  <c:v>7.9563605614239863E-2</c:v>
                </c:pt>
                <c:pt idx="5">
                  <c:v>8.8579415658615643E-2</c:v>
                </c:pt>
                <c:pt idx="6">
                  <c:v>6.4702703671925405E-2</c:v>
                </c:pt>
                <c:pt idx="7">
                  <c:v>7.04104140123607E-2</c:v>
                </c:pt>
                <c:pt idx="8">
                  <c:v>7.7608417722304507E-2</c:v>
                </c:pt>
                <c:pt idx="9">
                  <c:v>7.8347874315037799E-2</c:v>
                </c:pt>
                <c:pt idx="10">
                  <c:v>7.9298421350696716E-2</c:v>
                </c:pt>
                <c:pt idx="11">
                  <c:v>0.15194698534571929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17-4FB2-9446-96306F4163BE}"/>
            </c:ext>
          </c:extLst>
        </c:ser>
        <c:ser>
          <c:idx val="0"/>
          <c:order val="1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17-4FB2-9446-96306F4163BE}"/>
            </c:ext>
          </c:extLst>
        </c:ser>
        <c:ser>
          <c:idx val="1"/>
          <c:order val="2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17-4FB2-9446-96306F4163BE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17-4FB2-9446-96306F4163BE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17-4FB2-9446-96306F4163BE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17-4FB2-9446-96306F4163BE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17-4FB2-9446-96306F4163BE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17-4FB2-9446-96306F4163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05'!$D$30:$L$30</c:f>
              <c:numCache>
                <c:formatCode>0.0%</c:formatCode>
                <c:ptCount val="9"/>
                <c:pt idx="0">
                  <c:v>6.3699791574138825E-2</c:v>
                </c:pt>
                <c:pt idx="1">
                  <c:v>5.921268028321186E-2</c:v>
                </c:pt>
                <c:pt idx="2">
                  <c:v>8.6728948404786357E-2</c:v>
                </c:pt>
                <c:pt idx="3">
                  <c:v>8.512169738979769E-2</c:v>
                </c:pt>
                <c:pt idx="4">
                  <c:v>9.6740308815101719E-2</c:v>
                </c:pt>
                <c:pt idx="5">
                  <c:v>8.5180869536903056E-2</c:v>
                </c:pt>
                <c:pt idx="6">
                  <c:v>9.1805123143435682E-2</c:v>
                </c:pt>
                <c:pt idx="7">
                  <c:v>7.9017979724014711E-2</c:v>
                </c:pt>
                <c:pt idx="8">
                  <c:v>7.6403167185014817E-2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D17-4FB2-9446-96306F4163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2018 - 2019 - 2020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05'!$C$22</c:f>
              <c:strCache>
                <c:ptCount val="1"/>
                <c:pt idx="0">
                  <c:v>% Ejecución Ppto. Vigente 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05'!$D$22:$O$22</c:f>
              <c:numCache>
                <c:formatCode>0.0%</c:formatCode>
                <c:ptCount val="12"/>
                <c:pt idx="0">
                  <c:v>6.8002751993340618E-2</c:v>
                </c:pt>
                <c:pt idx="1">
                  <c:v>0.14558226812759609</c:v>
                </c:pt>
                <c:pt idx="2">
                  <c:v>0.22873401668672341</c:v>
                </c:pt>
                <c:pt idx="3">
                  <c:v>0.29676091191513121</c:v>
                </c:pt>
                <c:pt idx="4">
                  <c:v>0.37521359917218244</c:v>
                </c:pt>
                <c:pt idx="5">
                  <c:v>0.46371436749114986</c:v>
                </c:pt>
                <c:pt idx="6">
                  <c:v>0.53029825693349575</c:v>
                </c:pt>
                <c:pt idx="7">
                  <c:v>0.60068255158067652</c:v>
                </c:pt>
                <c:pt idx="8">
                  <c:v>0.67825207098994311</c:v>
                </c:pt>
                <c:pt idx="9">
                  <c:v>0.75615756850066584</c:v>
                </c:pt>
                <c:pt idx="10">
                  <c:v>0.83328169802683605</c:v>
                </c:pt>
                <c:pt idx="11">
                  <c:v>0.97435414143681764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C4-4B7E-9B2D-23058D7A3728}"/>
            </c:ext>
          </c:extLst>
        </c:ser>
        <c:ser>
          <c:idx val="0"/>
          <c:order val="1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DC4-4B7E-9B2D-23058D7A3728}"/>
            </c:ext>
          </c:extLst>
        </c:ser>
        <c:ser>
          <c:idx val="1"/>
          <c:order val="2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C4-4B7E-9B2D-23058D7A3728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C4-4B7E-9B2D-23058D7A3728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C4-4B7E-9B2D-23058D7A3728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C4-4B7E-9B2D-23058D7A3728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DC4-4B7E-9B2D-23058D7A3728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C4-4B7E-9B2D-23058D7A3728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DC4-4B7E-9B2D-23058D7A3728}"/>
                </c:ext>
              </c:extLst>
            </c:dLbl>
            <c:dLbl>
              <c:idx val="7"/>
              <c:layout>
                <c:manualLayout>
                  <c:x val="-7.707127089918861E-2"/>
                  <c:y val="-1.0884352186783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C4-4B7E-9B2D-23058D7A3728}"/>
                </c:ext>
              </c:extLst>
            </c:dLbl>
            <c:dLbl>
              <c:idx val="8"/>
              <c:layout>
                <c:manualLayout>
                  <c:x val="-6.3859053030756202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DC4-4B7E-9B2D-23058D7A3728}"/>
                </c:ext>
              </c:extLst>
            </c:dLbl>
            <c:dLbl>
              <c:idx val="9"/>
              <c:layout>
                <c:manualLayout>
                  <c:x val="-7.9273307210593905E-2"/>
                  <c:y val="7.25623479118895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DC4-4B7E-9B2D-23058D7A37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05'!$D$24:$L$24</c:f>
              <c:numCache>
                <c:formatCode>0.0%</c:formatCode>
                <c:ptCount val="9"/>
                <c:pt idx="0">
                  <c:v>6.3699791574138825E-2</c:v>
                </c:pt>
                <c:pt idx="1">
                  <c:v>0.12036474437146577</c:v>
                </c:pt>
                <c:pt idx="2">
                  <c:v>0.20788492863346253</c:v>
                </c:pt>
                <c:pt idx="3">
                  <c:v>0.29384321417506254</c:v>
                </c:pt>
                <c:pt idx="4">
                  <c:v>0.39547374833899557</c:v>
                </c:pt>
                <c:pt idx="5">
                  <c:v>0.47228614076712561</c:v>
                </c:pt>
                <c:pt idx="6">
                  <c:v>0.55322044822427741</c:v>
                </c:pt>
                <c:pt idx="7">
                  <c:v>0.62547206872464156</c:v>
                </c:pt>
                <c:pt idx="8">
                  <c:v>0.71190567526947357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4DC4-4B7E-9B2D-23058D7A3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2018 - 2019 - 2020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3.5424325098666207E-2</c:v>
                </c:pt>
                <c:pt idx="1">
                  <c:v>8.929477090068702E-2</c:v>
                </c:pt>
                <c:pt idx="2">
                  <c:v>9.915477405011193E-2</c:v>
                </c:pt>
                <c:pt idx="3">
                  <c:v>7.5242155994136223E-2</c:v>
                </c:pt>
                <c:pt idx="4">
                  <c:v>7.6517678266393899E-2</c:v>
                </c:pt>
                <c:pt idx="5">
                  <c:v>0.1163078781591772</c:v>
                </c:pt>
                <c:pt idx="6">
                  <c:v>5.0185000751434304E-2</c:v>
                </c:pt>
                <c:pt idx="7">
                  <c:v>6.9232006640127033E-2</c:v>
                </c:pt>
                <c:pt idx="8">
                  <c:v>6.6178905417689463E-2</c:v>
                </c:pt>
                <c:pt idx="9">
                  <c:v>7.057057421639977E-2</c:v>
                </c:pt>
                <c:pt idx="10">
                  <c:v>8.4709159453156199E-2</c:v>
                </c:pt>
                <c:pt idx="11">
                  <c:v>0.19315197509176199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B2-4A8D-A8AA-EEB789E1FA26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2019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B2-4A8D-A8AA-EEB789E1FA26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1.102829949241314E-2"/>
                  <c:y val="-2.2633698084451179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B2-4A8D-A8AA-EEB789E1FA26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B2-4A8D-A8AA-EEB789E1FA26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B2-4A8D-A8AA-EEB789E1FA26}"/>
                </c:ext>
              </c:extLst>
            </c:dLbl>
            <c:dLbl>
              <c:idx val="3"/>
              <c:layout>
                <c:manualLayout>
                  <c:x val="1.3877573142459517E-2"/>
                  <c:y val="-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B2-4A8D-A8AA-EEB789E1FA26}"/>
                </c:ext>
              </c:extLst>
            </c:dLbl>
            <c:dLbl>
              <c:idx val="4"/>
              <c:layout>
                <c:manualLayout>
                  <c:x val="1.1102058513967613E-2"/>
                  <c:y val="-3.2510112480972138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B2-4A8D-A8AA-EEB789E1FA26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B2-4A8D-A8AA-EEB789E1FA26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2B2-4A8D-A8AA-EEB789E1FA26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2B2-4A8D-A8AA-EEB789E1FA26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2B2-4A8D-A8AA-EEB789E1FA26}"/>
                </c:ext>
              </c:extLst>
            </c:dLbl>
            <c:dLbl>
              <c:idx val="9"/>
              <c:layout>
                <c:manualLayout>
                  <c:x val="5.5510292569838065E-3"/>
                  <c:y val="-4.2592596042950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2B2-4A8D-A8AA-EEB789E1FA26}"/>
                </c:ext>
              </c:extLst>
            </c:dLbl>
            <c:dLbl>
              <c:idx val="10"/>
              <c:layout>
                <c:manualLayout>
                  <c:x val="5.5510292569838065E-3"/>
                  <c:y val="-7.4177074153225331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2B2-4A8D-A8AA-EEB789E1FA26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7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Gores!$D$134:$L$134</c:f>
              <c:numCache>
                <c:formatCode>0.0%</c:formatCode>
                <c:ptCount val="9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2B2-4A8D-A8AA-EEB789E1F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3.5424325098666207E-2</c:v>
                </c:pt>
                <c:pt idx="1">
                  <c:v>9.2636977771635293E-2</c:v>
                </c:pt>
                <c:pt idx="2">
                  <c:v>0.18947943772829348</c:v>
                </c:pt>
                <c:pt idx="3">
                  <c:v>0.26329616248573096</c:v>
                </c:pt>
                <c:pt idx="4">
                  <c:v>0.33979095565987705</c:v>
                </c:pt>
                <c:pt idx="5">
                  <c:v>0.45192641398063915</c:v>
                </c:pt>
                <c:pt idx="6">
                  <c:v>0.50525748541397075</c:v>
                </c:pt>
                <c:pt idx="7">
                  <c:v>0.56897039207805533</c:v>
                </c:pt>
                <c:pt idx="8">
                  <c:v>0.62500080073103037</c:v>
                </c:pt>
                <c:pt idx="9">
                  <c:v>0.69300566469982039</c:v>
                </c:pt>
                <c:pt idx="10">
                  <c:v>0.78084245372177241</c:v>
                </c:pt>
                <c:pt idx="11">
                  <c:v>0.96453382423216483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50-476E-B604-2588BC9ED6E9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450-476E-B604-2588BC9ED6E9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50-476E-B604-2588BC9ED6E9}"/>
                </c:ext>
              </c:extLst>
            </c:dLbl>
            <c:dLbl>
              <c:idx val="1"/>
              <c:layout>
                <c:manualLayout>
                  <c:x val="-3.826500690943783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50-476E-B604-2588BC9ED6E9}"/>
                </c:ext>
              </c:extLst>
            </c:dLbl>
            <c:dLbl>
              <c:idx val="2"/>
              <c:layout>
                <c:manualLayout>
                  <c:x val="-3.5531792130192322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50-476E-B604-2588BC9ED6E9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50-476E-B604-2588BC9ED6E9}"/>
                </c:ext>
              </c:extLst>
            </c:dLbl>
            <c:dLbl>
              <c:idx val="4"/>
              <c:layout>
                <c:manualLayout>
                  <c:x val="-1.9132503454718917E-2"/>
                  <c:y val="2.8395064028633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50-476E-B604-2588BC9ED6E9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50-476E-B604-2588BC9ED6E9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50-476E-B604-2588BC9ED6E9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50-476E-B604-2588BC9ED6E9}"/>
                </c:ext>
              </c:extLst>
            </c:dLbl>
            <c:dLbl>
              <c:idx val="8"/>
              <c:layout>
                <c:manualLayout>
                  <c:x val="-3.0065362571701153E-2"/>
                  <c:y val="3.786008537151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50-476E-B604-2588BC9ED6E9}"/>
                </c:ext>
              </c:extLst>
            </c:dLbl>
            <c:dLbl>
              <c:idx val="9"/>
              <c:layout>
                <c:manualLayout>
                  <c:x val="-3.2798577350946816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50-476E-B604-2588BC9ED6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Gores!$D$130:$L$130</c:f>
              <c:numCache>
                <c:formatCode>0.0%</c:formatCode>
                <c:ptCount val="9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8450-476E-B604-2588BC9ED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6.8926764995905707E-2</c:v>
                </c:pt>
                <c:pt idx="1">
                  <c:v>7.1221174776949767E-2</c:v>
                </c:pt>
                <c:pt idx="2">
                  <c:v>0.11806635926637575</c:v>
                </c:pt>
                <c:pt idx="3">
                  <c:v>7.1303121146471929E-2</c:v>
                </c:pt>
                <c:pt idx="4">
                  <c:v>7.1044361299612863E-2</c:v>
                </c:pt>
                <c:pt idx="5">
                  <c:v>9.9925783130885334E-2</c:v>
                </c:pt>
                <c:pt idx="6">
                  <c:v>7.4087377941188373E-2</c:v>
                </c:pt>
                <c:pt idx="7">
                  <c:v>7.3644937560554388E-2</c:v>
                </c:pt>
                <c:pt idx="8">
                  <c:v>0.10215562138260106</c:v>
                </c:pt>
                <c:pt idx="9">
                  <c:v>7.4007515548335664E-2</c:v>
                </c:pt>
                <c:pt idx="10">
                  <c:v>7.3847175572294949E-2</c:v>
                </c:pt>
                <c:pt idx="11">
                  <c:v>0.12949948958892535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40-4175-A8AD-B5C39926F0B7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40-4175-A8AD-B5C39926F0B7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40-4175-A8AD-B5C39926F0B7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40-4175-A8AD-B5C39926F0B7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40-4175-A8AD-B5C39926F0B7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40-4175-A8AD-B5C39926F0B7}"/>
                </c:ext>
              </c:extLst>
            </c:dLbl>
            <c:dLbl>
              <c:idx val="4"/>
              <c:layout>
                <c:manualLayout>
                  <c:x val="1.093480766684999E-2"/>
                  <c:y val="-1.89886595090385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040-4175-A8AD-B5C39926F0B7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040-4175-A8AD-B5C39926F0B7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040-4175-A8AD-B5C39926F0B7}"/>
                </c:ext>
              </c:extLst>
            </c:dLbl>
            <c:dLbl>
              <c:idx val="7"/>
              <c:layout>
                <c:manualLayout>
                  <c:x val="0"/>
                  <c:y val="-6.64603082816347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40-4175-A8AD-B5C39926F0B7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040-4175-A8AD-B5C39926F0B7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40-4175-A8AD-B5C39926F0B7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040-4175-A8AD-B5C39926F0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Gores!$D$31:$L$31</c:f>
              <c:numCache>
                <c:formatCode>0.0%</c:formatCode>
                <c:ptCount val="9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040-4175-A8AD-B5C39926F0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2018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6.8926764995905707E-2</c:v>
                </c:pt>
                <c:pt idx="1">
                  <c:v>0.13873552336211706</c:v>
                </c:pt>
                <c:pt idx="2">
                  <c:v>0.25579636211767598</c:v>
                </c:pt>
                <c:pt idx="3">
                  <c:v>0.32664659226202808</c:v>
                </c:pt>
                <c:pt idx="4">
                  <c:v>0.3975057660488181</c:v>
                </c:pt>
                <c:pt idx="5">
                  <c:v>0.49715805846736405</c:v>
                </c:pt>
                <c:pt idx="6">
                  <c:v>0.58601146059899822</c:v>
                </c:pt>
                <c:pt idx="7">
                  <c:v>0.65904294934907115</c:v>
                </c:pt>
                <c:pt idx="8">
                  <c:v>0.74888875950852385</c:v>
                </c:pt>
                <c:pt idx="9">
                  <c:v>0.82330499027193149</c:v>
                </c:pt>
                <c:pt idx="10">
                  <c:v>0.89091614555477627</c:v>
                </c:pt>
                <c:pt idx="11">
                  <c:v>0.98238743738027123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97-44C6-9243-A73F9949D754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B97-44C6-9243-A73F9949D754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97-44C6-9243-A73F9949D754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97-44C6-9243-A73F9949D754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97-44C6-9243-A73F9949D754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97-44C6-9243-A73F9949D754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97-44C6-9243-A73F9949D754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97-44C6-9243-A73F9949D754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B97-44C6-9243-A73F9949D754}"/>
                </c:ext>
              </c:extLst>
            </c:dLbl>
            <c:dLbl>
              <c:idx val="7"/>
              <c:layout>
                <c:manualLayout>
                  <c:x val="-6.5540471394083102E-2"/>
                  <c:y val="-1.8929895695926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B97-44C6-9243-A73F9949D754}"/>
                </c:ext>
              </c:extLst>
            </c:dLbl>
            <c:dLbl>
              <c:idx val="8"/>
              <c:layout>
                <c:manualLayout>
                  <c:x val="0"/>
                  <c:y val="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B97-44C6-9243-A73F9949D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Gores!$D$26:$L$26</c:f>
              <c:numCache>
                <c:formatCode>0.0%</c:formatCode>
                <c:ptCount val="9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B97-44C6-9243-A73F9949D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2018 - 2019 - 2020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3.3194445686387172E-2</c:v>
                </c:pt>
                <c:pt idx="1">
                  <c:v>5.8439057577326446E-2</c:v>
                </c:pt>
                <c:pt idx="2">
                  <c:v>9.7967962404408207E-2</c:v>
                </c:pt>
                <c:pt idx="3">
                  <c:v>7.5487839934958847E-2</c:v>
                </c:pt>
                <c:pt idx="4">
                  <c:v>7.6859232044380998E-2</c:v>
                </c:pt>
                <c:pt idx="5">
                  <c:v>0.11731758829968826</c:v>
                </c:pt>
                <c:pt idx="6">
                  <c:v>4.8746270340210833E-2</c:v>
                </c:pt>
                <c:pt idx="7">
                  <c:v>6.8969166372524704E-2</c:v>
                </c:pt>
                <c:pt idx="8">
                  <c:v>6.4034134919452368E-2</c:v>
                </c:pt>
                <c:pt idx="9">
                  <c:v>7.0366688109170142E-2</c:v>
                </c:pt>
                <c:pt idx="10">
                  <c:v>8.5361833319407499E-2</c:v>
                </c:pt>
                <c:pt idx="11">
                  <c:v>0.19710643671272035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9A-4DAC-B728-7F84302C5AD3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2019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9A-4DAC-B728-7F84302C5AD3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1.3877573142459517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9A-4DAC-B728-7F84302C5AD3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9A-4DAC-B728-7F84302C5AD3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9A-4DAC-B728-7F84302C5AD3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9A-4DAC-B728-7F84302C5AD3}"/>
                </c:ext>
              </c:extLst>
            </c:dLbl>
            <c:dLbl>
              <c:idx val="4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9A-4DAC-B728-7F84302C5AD3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9A-4DAC-B728-7F84302C5AD3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79A-4DAC-B728-7F84302C5AD3}"/>
                </c:ext>
              </c:extLst>
            </c:dLbl>
            <c:dLbl>
              <c:idx val="7"/>
              <c:layout>
                <c:manualLayout>
                  <c:x val="1.9428602399443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79A-4DAC-B728-7F84302C5AD3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79A-4DAC-B728-7F84302C5AD3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79A-4DAC-B728-7F84302C5AD3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79A-4DAC-B728-7F84302C5A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Gores!$D$83:$L$83</c:f>
              <c:numCache>
                <c:formatCode>0.0%</c:formatCode>
                <c:ptCount val="9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79A-4DAC-B728-7F84302C5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10-12-2020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10-12-2020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10-12-2020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10-12-2020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10-12-2020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10-12-2020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5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8C7A60-81BC-40FA-8F4A-BA8BB4E7CF4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1520" y="136800"/>
            <a:ext cx="1951200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SEPTIEMBRE DE 2020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octubre 2020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704856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603920"/>
            <a:ext cx="7632849" cy="229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678366D2-89C6-4FBD-AAC9-8D90A9EC15C3}"/>
              </a:ext>
            </a:extLst>
          </p:cNvPr>
          <p:cNvSpPr txBox="1">
            <a:spLocks/>
          </p:cNvSpPr>
          <p:nvPr/>
        </p:nvSpPr>
        <p:spPr>
          <a:xfrm>
            <a:off x="561170" y="6126999"/>
            <a:ext cx="7704856" cy="440157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B07CA78-A3F9-4079-A2F4-CBE160191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815155"/>
              </p:ext>
            </p:extLst>
          </p:nvPr>
        </p:nvGraphicFramePr>
        <p:xfrm>
          <a:off x="561170" y="1853066"/>
          <a:ext cx="7683238" cy="4304144"/>
        </p:xfrm>
        <a:graphic>
          <a:graphicData uri="http://schemas.openxmlformats.org/drawingml/2006/table">
            <a:tbl>
              <a:tblPr/>
              <a:tblGrid>
                <a:gridCol w="257480">
                  <a:extLst>
                    <a:ext uri="{9D8B030D-6E8A-4147-A177-3AD203B41FA5}">
                      <a16:colId xmlns:a16="http://schemas.microsoft.com/office/drawing/2014/main" val="2749042485"/>
                    </a:ext>
                  </a:extLst>
                </a:gridCol>
                <a:gridCol w="257480">
                  <a:extLst>
                    <a:ext uri="{9D8B030D-6E8A-4147-A177-3AD203B41FA5}">
                      <a16:colId xmlns:a16="http://schemas.microsoft.com/office/drawing/2014/main" val="2284827161"/>
                    </a:ext>
                  </a:extLst>
                </a:gridCol>
                <a:gridCol w="257480">
                  <a:extLst>
                    <a:ext uri="{9D8B030D-6E8A-4147-A177-3AD203B41FA5}">
                      <a16:colId xmlns:a16="http://schemas.microsoft.com/office/drawing/2014/main" val="1352973331"/>
                    </a:ext>
                  </a:extLst>
                </a:gridCol>
                <a:gridCol w="2904389">
                  <a:extLst>
                    <a:ext uri="{9D8B030D-6E8A-4147-A177-3AD203B41FA5}">
                      <a16:colId xmlns:a16="http://schemas.microsoft.com/office/drawing/2014/main" val="2870795757"/>
                    </a:ext>
                  </a:extLst>
                </a:gridCol>
                <a:gridCol w="690050">
                  <a:extLst>
                    <a:ext uri="{9D8B030D-6E8A-4147-A177-3AD203B41FA5}">
                      <a16:colId xmlns:a16="http://schemas.microsoft.com/office/drawing/2014/main" val="370017726"/>
                    </a:ext>
                  </a:extLst>
                </a:gridCol>
                <a:gridCol w="690050">
                  <a:extLst>
                    <a:ext uri="{9D8B030D-6E8A-4147-A177-3AD203B41FA5}">
                      <a16:colId xmlns:a16="http://schemas.microsoft.com/office/drawing/2014/main" val="2620127627"/>
                    </a:ext>
                  </a:extLst>
                </a:gridCol>
                <a:gridCol w="690050">
                  <a:extLst>
                    <a:ext uri="{9D8B030D-6E8A-4147-A177-3AD203B41FA5}">
                      <a16:colId xmlns:a16="http://schemas.microsoft.com/office/drawing/2014/main" val="1513179648"/>
                    </a:ext>
                  </a:extLst>
                </a:gridCol>
                <a:gridCol w="690050">
                  <a:extLst>
                    <a:ext uri="{9D8B030D-6E8A-4147-A177-3AD203B41FA5}">
                      <a16:colId xmlns:a16="http://schemas.microsoft.com/office/drawing/2014/main" val="489787236"/>
                    </a:ext>
                  </a:extLst>
                </a:gridCol>
                <a:gridCol w="628254">
                  <a:extLst>
                    <a:ext uri="{9D8B030D-6E8A-4147-A177-3AD203B41FA5}">
                      <a16:colId xmlns:a16="http://schemas.microsoft.com/office/drawing/2014/main" val="900665522"/>
                    </a:ext>
                  </a:extLst>
                </a:gridCol>
                <a:gridCol w="617955">
                  <a:extLst>
                    <a:ext uri="{9D8B030D-6E8A-4147-A177-3AD203B41FA5}">
                      <a16:colId xmlns:a16="http://schemas.microsoft.com/office/drawing/2014/main" val="1233700564"/>
                    </a:ext>
                  </a:extLst>
                </a:gridCol>
              </a:tblGrid>
              <a:tr h="126221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6380" marR="6380" marT="6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6380" marR="6380" marT="6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154000"/>
                  </a:ext>
                </a:extLst>
              </a:tr>
              <a:tr h="3092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010621"/>
                  </a:ext>
                </a:extLst>
              </a:tr>
              <a:tr h="1325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37.314.801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38.283.767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968.966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32.648.253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218539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14.570.895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14.464.690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-106.205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11.124.691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76,3%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966926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2.623.155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3.168.909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545.754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1.368.466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52,2%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43,2%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04600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15.971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15.971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725417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174472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15.971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15.971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919086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378.924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496.258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117.334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228.849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46,1%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723714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432807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266036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064463"/>
                  </a:ext>
                </a:extLst>
              </a:tr>
              <a:tr h="2019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decisiones.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338479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378.924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418.924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191.515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50,5%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45,7%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566520"/>
                  </a:ext>
                </a:extLst>
              </a:tr>
              <a:tr h="2019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Regionales en Materia de Atracción de Inversiones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235432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40.010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007948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317.354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317.354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191.515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60,3%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60,3%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278673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61.560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61.560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252462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970622"/>
                  </a:ext>
                </a:extLst>
              </a:tr>
              <a:tr h="2019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557899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395433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827388"/>
                  </a:ext>
                </a:extLst>
              </a:tr>
              <a:tr h="2019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522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520.806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65939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520.806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182950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287.321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213.437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-73.884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72.711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34,1%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83180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35.910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35.910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29.215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923834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5.294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5.294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1.907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86077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5.130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5.130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1.859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150321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46.683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31.090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-15.593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9.355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583061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194.304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136.013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-58.291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30.375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880960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19.454.506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19.924.502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469.996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19.837.566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840508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15.671.383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15.671.383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15.671.383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729858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3.548.939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3.548.939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3.548.940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679497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233.184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233.184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146.249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433784"/>
                  </a:ext>
                </a:extLst>
              </a:tr>
              <a:tr h="1009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470.996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469.996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470.994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47099,4%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758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8649" y="748747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28648" y="1744262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3AADABE3-2407-4644-8E04-93D10A681B3B}"/>
              </a:ext>
            </a:extLst>
          </p:cNvPr>
          <p:cNvSpPr txBox="1">
            <a:spLocks/>
          </p:cNvSpPr>
          <p:nvPr/>
        </p:nvSpPr>
        <p:spPr>
          <a:xfrm>
            <a:off x="628648" y="4730269"/>
            <a:ext cx="7886701" cy="522082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197AE63-5ED9-476D-933F-A6246F7CC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243127"/>
              </p:ext>
            </p:extLst>
          </p:nvPr>
        </p:nvGraphicFramePr>
        <p:xfrm>
          <a:off x="628647" y="2106393"/>
          <a:ext cx="7886701" cy="261656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80821427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6251797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27980519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51334083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6180196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32200809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064923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2756546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49986153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068087899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04685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97839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9.696.436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6.629.590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-3.066.846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2.267.406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470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8.392.964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5.697.267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-2.695.697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1.853.436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3230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8.392.964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5.697.267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-2.695.697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1.853.436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261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1.713.267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1.382.806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-330.461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627.212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044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2.837.010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2.837.010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576.164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147911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132.444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132.444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0640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366.882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66.882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59.001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9338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3.343.361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1.278.125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-2.065.236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581.730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588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122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911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318.290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18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318.290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3148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318.290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5767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10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028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822" y="77873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0822" y="1455538"/>
            <a:ext cx="812506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8310A48-E6A7-41FA-A863-E0EE2396B63D}"/>
              </a:ext>
            </a:extLst>
          </p:cNvPr>
          <p:cNvSpPr txBox="1">
            <a:spLocks/>
          </p:cNvSpPr>
          <p:nvPr/>
        </p:nvSpPr>
        <p:spPr>
          <a:xfrm>
            <a:off x="540822" y="5300141"/>
            <a:ext cx="7886701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DB534AE-1B30-48A8-8ECE-9706A145A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246837"/>
              </p:ext>
            </p:extLst>
          </p:nvPr>
        </p:nvGraphicFramePr>
        <p:xfrm>
          <a:off x="540822" y="1820664"/>
          <a:ext cx="7886701" cy="3467433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2108929450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374965287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51431804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3338112544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372537974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3237096851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4125301286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3903756066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1450583085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2565362037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897482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217463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198.236.611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260.186.571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61.949.960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203.421.582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53228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71.344.485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70.544.485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-800.000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69.164.669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11381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71.344.485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70.544.485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-800.000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69.164.669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11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65.984.184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65.984.184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65.984.171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345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5.360.301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4.560.301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-800.000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3.180.498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54620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6543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81776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5.511.072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58235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5.511.072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2946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5.511.072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85247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116.174.468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178.286.209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62.111.741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128.106.623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31154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116.174.468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178.286.209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62.111.741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128.106.623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953472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Mejoramiento Urbano y Equipamiento Comunal)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45.528.855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81.768.274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36.239.419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64.125.817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51849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Mejoramiento de Barrios)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29.619.106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57.915.929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28.296.823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40.867.943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70541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Recuperación de Ciudades)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16.144.712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13.720.211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-2.424.501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3.685.395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43683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15.709.107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15.709.107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15.709.107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30805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9.172.688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9.172.688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3.718.361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04495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63921,8%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30960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63921,8%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1660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604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3564" y="735261"/>
            <a:ext cx="7416824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4513" y="1619547"/>
            <a:ext cx="7200801" cy="3850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F133C1C-0AA1-4315-9F37-9C2DCBBC699C}"/>
              </a:ext>
            </a:extLst>
          </p:cNvPr>
          <p:cNvSpPr txBox="1">
            <a:spLocks/>
          </p:cNvSpPr>
          <p:nvPr/>
        </p:nvSpPr>
        <p:spPr>
          <a:xfrm>
            <a:off x="457200" y="6131410"/>
            <a:ext cx="7409592" cy="236577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3C119CE-C8B8-4E1F-808F-190A55E42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44710"/>
              </p:ext>
            </p:extLst>
          </p:nvPr>
        </p:nvGraphicFramePr>
        <p:xfrm>
          <a:off x="523564" y="1929192"/>
          <a:ext cx="7387562" cy="4264054"/>
        </p:xfrm>
        <a:graphic>
          <a:graphicData uri="http://schemas.openxmlformats.org/drawingml/2006/table">
            <a:tbl>
              <a:tblPr/>
              <a:tblGrid>
                <a:gridCol w="243975">
                  <a:extLst>
                    <a:ext uri="{9D8B030D-6E8A-4147-A177-3AD203B41FA5}">
                      <a16:colId xmlns:a16="http://schemas.microsoft.com/office/drawing/2014/main" val="561803163"/>
                    </a:ext>
                  </a:extLst>
                </a:gridCol>
                <a:gridCol w="243975">
                  <a:extLst>
                    <a:ext uri="{9D8B030D-6E8A-4147-A177-3AD203B41FA5}">
                      <a16:colId xmlns:a16="http://schemas.microsoft.com/office/drawing/2014/main" val="2500439200"/>
                    </a:ext>
                  </a:extLst>
                </a:gridCol>
                <a:gridCol w="243975">
                  <a:extLst>
                    <a:ext uri="{9D8B030D-6E8A-4147-A177-3AD203B41FA5}">
                      <a16:colId xmlns:a16="http://schemas.microsoft.com/office/drawing/2014/main" val="3755365223"/>
                    </a:ext>
                  </a:extLst>
                </a:gridCol>
                <a:gridCol w="2752037">
                  <a:extLst>
                    <a:ext uri="{9D8B030D-6E8A-4147-A177-3AD203B41FA5}">
                      <a16:colId xmlns:a16="http://schemas.microsoft.com/office/drawing/2014/main" val="3749192079"/>
                    </a:ext>
                  </a:extLst>
                </a:gridCol>
                <a:gridCol w="653853">
                  <a:extLst>
                    <a:ext uri="{9D8B030D-6E8A-4147-A177-3AD203B41FA5}">
                      <a16:colId xmlns:a16="http://schemas.microsoft.com/office/drawing/2014/main" val="1586729010"/>
                    </a:ext>
                  </a:extLst>
                </a:gridCol>
                <a:gridCol w="653853">
                  <a:extLst>
                    <a:ext uri="{9D8B030D-6E8A-4147-A177-3AD203B41FA5}">
                      <a16:colId xmlns:a16="http://schemas.microsoft.com/office/drawing/2014/main" val="1744642535"/>
                    </a:ext>
                  </a:extLst>
                </a:gridCol>
                <a:gridCol w="653853">
                  <a:extLst>
                    <a:ext uri="{9D8B030D-6E8A-4147-A177-3AD203B41FA5}">
                      <a16:colId xmlns:a16="http://schemas.microsoft.com/office/drawing/2014/main" val="1490517799"/>
                    </a:ext>
                  </a:extLst>
                </a:gridCol>
                <a:gridCol w="653853">
                  <a:extLst>
                    <a:ext uri="{9D8B030D-6E8A-4147-A177-3AD203B41FA5}">
                      <a16:colId xmlns:a16="http://schemas.microsoft.com/office/drawing/2014/main" val="4225906471"/>
                    </a:ext>
                  </a:extLst>
                </a:gridCol>
                <a:gridCol w="605058">
                  <a:extLst>
                    <a:ext uri="{9D8B030D-6E8A-4147-A177-3AD203B41FA5}">
                      <a16:colId xmlns:a16="http://schemas.microsoft.com/office/drawing/2014/main" val="2157175119"/>
                    </a:ext>
                  </a:extLst>
                </a:gridCol>
                <a:gridCol w="683130">
                  <a:extLst>
                    <a:ext uri="{9D8B030D-6E8A-4147-A177-3AD203B41FA5}">
                      <a16:colId xmlns:a16="http://schemas.microsoft.com/office/drawing/2014/main" val="3913408791"/>
                    </a:ext>
                  </a:extLst>
                </a:gridCol>
              </a:tblGrid>
              <a:tr h="1245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799564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08792"/>
                  </a:ext>
                </a:extLst>
              </a:tr>
              <a:tr h="1307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227.379.629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30.326.584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176.406.953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933461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3.861.909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3.861.909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2.114.135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134567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3.861.909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3.861.909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2.114.135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773000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228.995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228.995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228.995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176216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19773"/>
                  </a:ext>
                </a:extLst>
              </a:tr>
              <a:tr h="1992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01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986.452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986.452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91.540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146284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Funcionamiento Región de Coquimbo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02517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50.100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62780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Antofagasta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99.357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99.357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368156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982697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146.441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008543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243.895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243.895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243.895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481477"/>
                  </a:ext>
                </a:extLst>
              </a:tr>
              <a:tr h="21936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849085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202.230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202.230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154.684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561485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410715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864665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183.080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183.080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183.080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024502"/>
                  </a:ext>
                </a:extLst>
              </a:tr>
              <a:tr h="21936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686737"/>
                  </a:ext>
                </a:extLst>
              </a:tr>
              <a:tr h="21936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27893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190996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103905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134635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243870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41530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Corporación de Fomento de la Producción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187538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5.214.007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76431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5.214.007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683727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223.517.720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26.464.675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174.292.818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88,4%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121624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58.385.769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196.519.724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138.133.955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174.292.818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011785"/>
                  </a:ext>
                </a:extLst>
              </a:tr>
              <a:tr h="1131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495.658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8.302.473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7.806.815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949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694350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39552" y="764704"/>
            <a:ext cx="788669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ECC47CD-742B-45A3-81F6-EF3F1294E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588637"/>
              </p:ext>
            </p:extLst>
          </p:nvPr>
        </p:nvGraphicFramePr>
        <p:xfrm>
          <a:off x="539552" y="2074411"/>
          <a:ext cx="7886698" cy="4281939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821703480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1477497937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969982780"/>
                    </a:ext>
                  </a:extLst>
                </a:gridCol>
                <a:gridCol w="2937978">
                  <a:extLst>
                    <a:ext uri="{9D8B030D-6E8A-4147-A177-3AD203B41FA5}">
                      <a16:colId xmlns:a16="http://schemas.microsoft.com/office/drawing/2014/main" val="2600577024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635594490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796417597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285510263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622280189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3333293729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3892142504"/>
                    </a:ext>
                  </a:extLst>
                </a:gridCol>
              </a:tblGrid>
              <a:tr h="1562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713144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65248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5.975.669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10.865.139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4.889.470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10.865.139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16811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3.198.503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18.168.032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14.969.529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17.498.158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547,1%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135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2.500.382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11.542.151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9.041.769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7.800.000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09807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13.265.621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29.346.146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16.080.525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26.346.146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752930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3.874.923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7.917.868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4.042.945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7.917.868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3413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4.573.479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20.345.092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15.771.613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20.345.092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8904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12.811.532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12.811.532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11.215.410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8735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5.573.306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11.084.581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5.511.275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7.765.340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91991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3.846.959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8.655.172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4.808.213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8.585.172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440959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2.432.983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13.738.732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11.305.749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13.257.170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875695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2.749.267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9.012.821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6.263.554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9.012.821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98052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1.866.417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16.525.894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14.659.477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16.525.894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02199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6.016.877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9.829.684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3.812.807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9.829.684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66864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306.175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1.070.983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764.808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3141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1.709.550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7.197.364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5.487.814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7.197.364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28150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2366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69001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138.667.276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26.997.996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-111.669.280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21910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53.589.893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-53.589.893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7785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7.711.975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2.814.964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-4.897.011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27245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9.159.447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4.118.826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-5.040.621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81478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3.461.909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136.229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-3.325.680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63728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8.875.452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5.769.044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-3.106.408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57622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5.701.891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2.757.363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-2.944.528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91236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9.211.295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9.211.295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86204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4.516.354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413.346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-4.103.008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19652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5.659.060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1.776.929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-3.882.131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56869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30.780.000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-30.780.000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498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3" y="834160"/>
            <a:ext cx="764637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75349" y="1523861"/>
            <a:ext cx="7652906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AEC24C0-6BDC-48A0-81A3-BA10D775B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93980"/>
              </p:ext>
            </p:extLst>
          </p:nvPr>
        </p:nvGraphicFramePr>
        <p:xfrm>
          <a:off x="546083" y="1888986"/>
          <a:ext cx="7646371" cy="4370659"/>
        </p:xfrm>
        <a:graphic>
          <a:graphicData uri="http://schemas.openxmlformats.org/drawingml/2006/table">
            <a:tbl>
              <a:tblPr/>
              <a:tblGrid>
                <a:gridCol w="251443">
                  <a:extLst>
                    <a:ext uri="{9D8B030D-6E8A-4147-A177-3AD203B41FA5}">
                      <a16:colId xmlns:a16="http://schemas.microsoft.com/office/drawing/2014/main" val="4191851791"/>
                    </a:ext>
                  </a:extLst>
                </a:gridCol>
                <a:gridCol w="251443">
                  <a:extLst>
                    <a:ext uri="{9D8B030D-6E8A-4147-A177-3AD203B41FA5}">
                      <a16:colId xmlns:a16="http://schemas.microsoft.com/office/drawing/2014/main" val="3003564125"/>
                    </a:ext>
                  </a:extLst>
                </a:gridCol>
                <a:gridCol w="251443">
                  <a:extLst>
                    <a:ext uri="{9D8B030D-6E8A-4147-A177-3AD203B41FA5}">
                      <a16:colId xmlns:a16="http://schemas.microsoft.com/office/drawing/2014/main" val="1058571195"/>
                    </a:ext>
                  </a:extLst>
                </a:gridCol>
                <a:gridCol w="2979596">
                  <a:extLst>
                    <a:ext uri="{9D8B030D-6E8A-4147-A177-3AD203B41FA5}">
                      <a16:colId xmlns:a16="http://schemas.microsoft.com/office/drawing/2014/main" val="1259355298"/>
                    </a:ext>
                  </a:extLst>
                </a:gridCol>
                <a:gridCol w="673866">
                  <a:extLst>
                    <a:ext uri="{9D8B030D-6E8A-4147-A177-3AD203B41FA5}">
                      <a16:colId xmlns:a16="http://schemas.microsoft.com/office/drawing/2014/main" val="1118273403"/>
                    </a:ext>
                  </a:extLst>
                </a:gridCol>
                <a:gridCol w="673866">
                  <a:extLst>
                    <a:ext uri="{9D8B030D-6E8A-4147-A177-3AD203B41FA5}">
                      <a16:colId xmlns:a16="http://schemas.microsoft.com/office/drawing/2014/main" val="584944045"/>
                    </a:ext>
                  </a:extLst>
                </a:gridCol>
                <a:gridCol w="673866">
                  <a:extLst>
                    <a:ext uri="{9D8B030D-6E8A-4147-A177-3AD203B41FA5}">
                      <a16:colId xmlns:a16="http://schemas.microsoft.com/office/drawing/2014/main" val="1667514382"/>
                    </a:ext>
                  </a:extLst>
                </a:gridCol>
                <a:gridCol w="673866">
                  <a:extLst>
                    <a:ext uri="{9D8B030D-6E8A-4147-A177-3AD203B41FA5}">
                      <a16:colId xmlns:a16="http://schemas.microsoft.com/office/drawing/2014/main" val="3065433199"/>
                    </a:ext>
                  </a:extLst>
                </a:gridCol>
                <a:gridCol w="613520">
                  <a:extLst>
                    <a:ext uri="{9D8B030D-6E8A-4147-A177-3AD203B41FA5}">
                      <a16:colId xmlns:a16="http://schemas.microsoft.com/office/drawing/2014/main" val="26638672"/>
                    </a:ext>
                  </a:extLst>
                </a:gridCol>
                <a:gridCol w="603462">
                  <a:extLst>
                    <a:ext uri="{9D8B030D-6E8A-4147-A177-3AD203B41FA5}">
                      <a16:colId xmlns:a16="http://schemas.microsoft.com/office/drawing/2014/main" val="1660531696"/>
                    </a:ext>
                  </a:extLst>
                </a:gridCol>
              </a:tblGrid>
              <a:tr h="13980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250229"/>
                  </a:ext>
                </a:extLst>
              </a:tr>
              <a:tr h="34252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388539"/>
                  </a:ext>
                </a:extLst>
              </a:tr>
              <a:tr h="146796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180.733.252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-19.680.054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90.257.194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210433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67286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504276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01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832322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595107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16405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266622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783329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507064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577216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180.457.831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-19.955.475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90.251.194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2194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109.448.473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158.594.481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49.146.008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90.251.194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039074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4.550.692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4.550.692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2.643.823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301345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14.316.840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14.316.840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663433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1.344.077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2.816.212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1.472.135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808335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3.078.000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4.851.614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1.773.614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4.851.614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290053"/>
                  </a:ext>
                </a:extLst>
              </a:tr>
              <a:tr h="22368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27045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2.565.000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885834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966.388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966.388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56620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27.936.867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27.936.867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26.812.598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652364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5.403.198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10.400.687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4.997.489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7.846.241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337279"/>
                  </a:ext>
                </a:extLst>
              </a:tr>
              <a:tr h="22368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12.164.852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16.436.595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4.271.743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4.783.922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987583"/>
                  </a:ext>
                </a:extLst>
              </a:tr>
              <a:tr h="22368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7.798.646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30.876.313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23.077.667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19.889.970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64,4%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223411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19.366.084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19.366.084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14.341.637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94514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1.492.042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1.492.042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1.492.042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91335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7.613.570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18.440.542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10.826.972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2.695.742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8663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1.818.605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1.818.605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1.818.605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00866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90.964.833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21.863.350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-69.101.483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473295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66.837.203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9.739.064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-57.098.139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553079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7.746.390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5.032.446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-2.713.944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327455"/>
                  </a:ext>
                </a:extLst>
              </a:tr>
              <a:tr h="1129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16.381.240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7.091.840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-9.289.400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936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780057"/>
            <a:ext cx="7892530" cy="9437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F6EA3B7-6F2A-45E7-80AF-FA15F98D0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840831"/>
              </p:ext>
            </p:extLst>
          </p:nvPr>
        </p:nvGraphicFramePr>
        <p:xfrm>
          <a:off x="467544" y="2100034"/>
          <a:ext cx="7886701" cy="172852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76835352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76337863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2120272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77713128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5193157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5134140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5339739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6011672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78531591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957541835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29096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31729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7.065.223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10.168.223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7.144.144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8344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5.167.691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6.344.858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1.177.167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4.632.482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557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1.059.176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1.604.176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1.437.382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1115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838.356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2.219.189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1.074.280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1209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347.354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342.354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253.232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7474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4341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9.077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44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114.083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110.483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1440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354.676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1.740.509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1.385.833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698.705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67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6770" y="782966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712613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65FA922-67F0-44B5-9DB9-C9C07B7A3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879061"/>
              </p:ext>
            </p:extLst>
          </p:nvPr>
        </p:nvGraphicFramePr>
        <p:xfrm>
          <a:off x="550172" y="2037668"/>
          <a:ext cx="7913298" cy="3568049"/>
        </p:xfrm>
        <a:graphic>
          <a:graphicData uri="http://schemas.openxmlformats.org/drawingml/2006/table">
            <a:tbl>
              <a:tblPr/>
              <a:tblGrid>
                <a:gridCol w="265191">
                  <a:extLst>
                    <a:ext uri="{9D8B030D-6E8A-4147-A177-3AD203B41FA5}">
                      <a16:colId xmlns:a16="http://schemas.microsoft.com/office/drawing/2014/main" val="2301006394"/>
                    </a:ext>
                  </a:extLst>
                </a:gridCol>
                <a:gridCol w="265191">
                  <a:extLst>
                    <a:ext uri="{9D8B030D-6E8A-4147-A177-3AD203B41FA5}">
                      <a16:colId xmlns:a16="http://schemas.microsoft.com/office/drawing/2014/main" val="3397313210"/>
                    </a:ext>
                  </a:extLst>
                </a:gridCol>
                <a:gridCol w="265191">
                  <a:extLst>
                    <a:ext uri="{9D8B030D-6E8A-4147-A177-3AD203B41FA5}">
                      <a16:colId xmlns:a16="http://schemas.microsoft.com/office/drawing/2014/main" val="231449450"/>
                    </a:ext>
                  </a:extLst>
                </a:gridCol>
                <a:gridCol w="2991353">
                  <a:extLst>
                    <a:ext uri="{9D8B030D-6E8A-4147-A177-3AD203B41FA5}">
                      <a16:colId xmlns:a16="http://schemas.microsoft.com/office/drawing/2014/main" val="1286652558"/>
                    </a:ext>
                  </a:extLst>
                </a:gridCol>
                <a:gridCol w="710712">
                  <a:extLst>
                    <a:ext uri="{9D8B030D-6E8A-4147-A177-3AD203B41FA5}">
                      <a16:colId xmlns:a16="http://schemas.microsoft.com/office/drawing/2014/main" val="906477871"/>
                    </a:ext>
                  </a:extLst>
                </a:gridCol>
                <a:gridCol w="710712">
                  <a:extLst>
                    <a:ext uri="{9D8B030D-6E8A-4147-A177-3AD203B41FA5}">
                      <a16:colId xmlns:a16="http://schemas.microsoft.com/office/drawing/2014/main" val="2577221340"/>
                    </a:ext>
                  </a:extLst>
                </a:gridCol>
                <a:gridCol w="710712">
                  <a:extLst>
                    <a:ext uri="{9D8B030D-6E8A-4147-A177-3AD203B41FA5}">
                      <a16:colId xmlns:a16="http://schemas.microsoft.com/office/drawing/2014/main" val="4285243684"/>
                    </a:ext>
                  </a:extLst>
                </a:gridCol>
                <a:gridCol w="710712">
                  <a:extLst>
                    <a:ext uri="{9D8B030D-6E8A-4147-A177-3AD203B41FA5}">
                      <a16:colId xmlns:a16="http://schemas.microsoft.com/office/drawing/2014/main" val="2226512900"/>
                    </a:ext>
                  </a:extLst>
                </a:gridCol>
                <a:gridCol w="647066">
                  <a:extLst>
                    <a:ext uri="{9D8B030D-6E8A-4147-A177-3AD203B41FA5}">
                      <a16:colId xmlns:a16="http://schemas.microsoft.com/office/drawing/2014/main" val="1693174123"/>
                    </a:ext>
                  </a:extLst>
                </a:gridCol>
                <a:gridCol w="636458">
                  <a:extLst>
                    <a:ext uri="{9D8B030D-6E8A-4147-A177-3AD203B41FA5}">
                      <a16:colId xmlns:a16="http://schemas.microsoft.com/office/drawing/2014/main" val="3080374725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01975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53594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42.271.137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40.926.090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-1.345.047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30.084.326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5690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10.782.020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11.156.089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374.069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8.600.384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8728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1.880.877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1.551.994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-328.883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867.254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8764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28.976.911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27.303.187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-1.673.724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19.914.363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9438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4713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1199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28.016.511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26.342.787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-1.673.724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18.953.963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499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3.259.705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3.141.894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-117.811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2.728.734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1462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3.809.224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3.532.061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-277.163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3.255.495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459474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1.841.583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1.467.002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-374.581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572.601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2728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5.893.951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6.259.009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365.058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2.204.443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2852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6.092.483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4.937.736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-1.154.747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4.074.368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6480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6.712.531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6.598.051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-114.480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5.877.392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62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407.034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407.034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240.930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4661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260.179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221.179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138.132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841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14.364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187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6406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167.903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128.903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72.640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1892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76.322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76.322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9382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371.150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693.641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564.193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3642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329.941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329.941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217.939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3949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41.209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24.139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3595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44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2914" y="799066"/>
            <a:ext cx="787739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765772"/>
            <a:ext cx="804883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2F08F0D-AB3D-41B3-8CAD-6A9A31384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873394"/>
              </p:ext>
            </p:extLst>
          </p:nvPr>
        </p:nvGraphicFramePr>
        <p:xfrm>
          <a:off x="562914" y="2130897"/>
          <a:ext cx="7899602" cy="1994716"/>
        </p:xfrm>
        <a:graphic>
          <a:graphicData uri="http://schemas.openxmlformats.org/drawingml/2006/table">
            <a:tbl>
              <a:tblPr/>
              <a:tblGrid>
                <a:gridCol w="286946">
                  <a:extLst>
                    <a:ext uri="{9D8B030D-6E8A-4147-A177-3AD203B41FA5}">
                      <a16:colId xmlns:a16="http://schemas.microsoft.com/office/drawing/2014/main" val="2835879395"/>
                    </a:ext>
                  </a:extLst>
                </a:gridCol>
                <a:gridCol w="286946">
                  <a:extLst>
                    <a:ext uri="{9D8B030D-6E8A-4147-A177-3AD203B41FA5}">
                      <a16:colId xmlns:a16="http://schemas.microsoft.com/office/drawing/2014/main" val="1901388530"/>
                    </a:ext>
                  </a:extLst>
                </a:gridCol>
                <a:gridCol w="286946">
                  <a:extLst>
                    <a:ext uri="{9D8B030D-6E8A-4147-A177-3AD203B41FA5}">
                      <a16:colId xmlns:a16="http://schemas.microsoft.com/office/drawing/2014/main" val="2862968278"/>
                    </a:ext>
                  </a:extLst>
                </a:gridCol>
                <a:gridCol w="2573898">
                  <a:extLst>
                    <a:ext uri="{9D8B030D-6E8A-4147-A177-3AD203B41FA5}">
                      <a16:colId xmlns:a16="http://schemas.microsoft.com/office/drawing/2014/main" val="1561223987"/>
                    </a:ext>
                  </a:extLst>
                </a:gridCol>
                <a:gridCol w="769013">
                  <a:extLst>
                    <a:ext uri="{9D8B030D-6E8A-4147-A177-3AD203B41FA5}">
                      <a16:colId xmlns:a16="http://schemas.microsoft.com/office/drawing/2014/main" val="1998871708"/>
                    </a:ext>
                  </a:extLst>
                </a:gridCol>
                <a:gridCol w="769013">
                  <a:extLst>
                    <a:ext uri="{9D8B030D-6E8A-4147-A177-3AD203B41FA5}">
                      <a16:colId xmlns:a16="http://schemas.microsoft.com/office/drawing/2014/main" val="104440711"/>
                    </a:ext>
                  </a:extLst>
                </a:gridCol>
                <a:gridCol w="769013">
                  <a:extLst>
                    <a:ext uri="{9D8B030D-6E8A-4147-A177-3AD203B41FA5}">
                      <a16:colId xmlns:a16="http://schemas.microsoft.com/office/drawing/2014/main" val="3708647179"/>
                    </a:ext>
                  </a:extLst>
                </a:gridCol>
                <a:gridCol w="769013">
                  <a:extLst>
                    <a:ext uri="{9D8B030D-6E8A-4147-A177-3AD203B41FA5}">
                      <a16:colId xmlns:a16="http://schemas.microsoft.com/office/drawing/2014/main" val="3026910818"/>
                    </a:ext>
                  </a:extLst>
                </a:gridCol>
                <a:gridCol w="700146">
                  <a:extLst>
                    <a:ext uri="{9D8B030D-6E8A-4147-A177-3AD203B41FA5}">
                      <a16:colId xmlns:a16="http://schemas.microsoft.com/office/drawing/2014/main" val="427358223"/>
                    </a:ext>
                  </a:extLst>
                </a:gridCol>
                <a:gridCol w="688668">
                  <a:extLst>
                    <a:ext uri="{9D8B030D-6E8A-4147-A177-3AD203B41FA5}">
                      <a16:colId xmlns:a16="http://schemas.microsoft.com/office/drawing/2014/main" val="1340890669"/>
                    </a:ext>
                  </a:extLst>
                </a:gridCol>
              </a:tblGrid>
              <a:tr h="17048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2793"/>
                  </a:ext>
                </a:extLst>
              </a:tr>
              <a:tr h="417696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9611"/>
                  </a:ext>
                </a:extLst>
              </a:tr>
              <a:tr h="1790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2.874.811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2.800.192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-74.619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1.998.154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333780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1.576.341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1.533.903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-42.438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1.130.654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112447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1.226.030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1.226.030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850.668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559732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72.440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38.100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-34.340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14.299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815190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6.617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2.547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5905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6.804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48723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43.275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8.935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-34.340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8.078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21442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15.744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15.744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07747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852106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668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5471" y="781772"/>
            <a:ext cx="7886702" cy="12066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0063" y="2010037"/>
            <a:ext cx="8015287" cy="194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D4CFE873-3D9E-492C-9150-549DF27AE4F1}"/>
              </a:ext>
            </a:extLst>
          </p:cNvPr>
          <p:cNvSpPr txBox="1">
            <a:spLocks/>
          </p:cNvSpPr>
          <p:nvPr/>
        </p:nvSpPr>
        <p:spPr>
          <a:xfrm>
            <a:off x="517491" y="5599769"/>
            <a:ext cx="7886701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5E8D8E1-E83E-4D00-B269-AC9E4680E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60316"/>
              </p:ext>
            </p:extLst>
          </p:nvPr>
        </p:nvGraphicFramePr>
        <p:xfrm>
          <a:off x="535471" y="2309698"/>
          <a:ext cx="7886701" cy="325088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86744632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5365541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56895940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0487606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1764118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6138336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0475056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7601017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53519331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46532932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22220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01917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72.510.114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71.377.717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-1.132.397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51.350.882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1737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8.940.741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8.785.086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-155.655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7.596.842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0504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3.256.006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3.058.108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-197.898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1.815.472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7129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60.241.316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59.467.997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-773.319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41.900.663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1868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9900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 Población General-INE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580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59.964.296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59.190.977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-773.319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41.832.787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7223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45.308.608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45.072.402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-236.206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29.575.403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295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3.337.149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3.337.149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3.247.358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7986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1.260.188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700.450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-559.738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252.619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1312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6.148.616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6.097.432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-51.184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6.122.629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1778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1.128.819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977.628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-151.191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536.101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164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1.754.916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1.979.916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1.429.252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0508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1.026.000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669.425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6987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1.936.138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6380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1.936.138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436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0537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8699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61.777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56.252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-5.525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36.138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6690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43.359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-5.525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35.676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2037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18.418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618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025645"/>
              </p:ext>
            </p:extLst>
          </p:nvPr>
        </p:nvGraphicFramePr>
        <p:xfrm>
          <a:off x="486000" y="2163229"/>
          <a:ext cx="4086000" cy="25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84131"/>
              </p:ext>
            </p:extLst>
          </p:nvPr>
        </p:nvGraphicFramePr>
        <p:xfrm>
          <a:off x="4606782" y="2167906"/>
          <a:ext cx="4086000" cy="25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710698"/>
            <a:ext cx="792087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7026" y="1463222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 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B20DE26-A9CA-4CFA-8CED-41428574E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435797"/>
              </p:ext>
            </p:extLst>
          </p:nvPr>
        </p:nvGraphicFramePr>
        <p:xfrm>
          <a:off x="527026" y="1844824"/>
          <a:ext cx="7920879" cy="3818662"/>
        </p:xfrm>
        <a:graphic>
          <a:graphicData uri="http://schemas.openxmlformats.org/drawingml/2006/table">
            <a:tbl>
              <a:tblPr/>
              <a:tblGrid>
                <a:gridCol w="260899">
                  <a:extLst>
                    <a:ext uri="{9D8B030D-6E8A-4147-A177-3AD203B41FA5}">
                      <a16:colId xmlns:a16="http://schemas.microsoft.com/office/drawing/2014/main" val="4289610636"/>
                    </a:ext>
                  </a:extLst>
                </a:gridCol>
                <a:gridCol w="260899">
                  <a:extLst>
                    <a:ext uri="{9D8B030D-6E8A-4147-A177-3AD203B41FA5}">
                      <a16:colId xmlns:a16="http://schemas.microsoft.com/office/drawing/2014/main" val="3325877993"/>
                    </a:ext>
                  </a:extLst>
                </a:gridCol>
                <a:gridCol w="260899">
                  <a:extLst>
                    <a:ext uri="{9D8B030D-6E8A-4147-A177-3AD203B41FA5}">
                      <a16:colId xmlns:a16="http://schemas.microsoft.com/office/drawing/2014/main" val="1966616226"/>
                    </a:ext>
                  </a:extLst>
                </a:gridCol>
                <a:gridCol w="2942934">
                  <a:extLst>
                    <a:ext uri="{9D8B030D-6E8A-4147-A177-3AD203B41FA5}">
                      <a16:colId xmlns:a16="http://schemas.microsoft.com/office/drawing/2014/main" val="1388123039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4085658241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1552420902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151797305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746681201"/>
                    </a:ext>
                  </a:extLst>
                </a:gridCol>
                <a:gridCol w="772259">
                  <a:extLst>
                    <a:ext uri="{9D8B030D-6E8A-4147-A177-3AD203B41FA5}">
                      <a16:colId xmlns:a16="http://schemas.microsoft.com/office/drawing/2014/main" val="3699444022"/>
                    </a:ext>
                  </a:extLst>
                </a:gridCol>
                <a:gridCol w="626157">
                  <a:extLst>
                    <a:ext uri="{9D8B030D-6E8A-4147-A177-3AD203B41FA5}">
                      <a16:colId xmlns:a16="http://schemas.microsoft.com/office/drawing/2014/main" val="3611870693"/>
                    </a:ext>
                  </a:extLst>
                </a:gridCol>
              </a:tblGrid>
              <a:tr h="155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32902"/>
                  </a:ext>
                </a:extLst>
              </a:tr>
              <a:tr h="3818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41169"/>
                  </a:ext>
                </a:extLst>
              </a:tr>
              <a:tr h="163657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42.802.452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385.998.170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343.195.718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404.275.472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944,5%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41457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15.400.101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15.128.980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-271.121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11.442.176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93630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2.649.031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2.642.633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-6.398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1.589.185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60626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20.820.990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361.965.157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341.144.167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386.220.231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1855,0%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17867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3.448.608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4.278.067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829.459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3.418.443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61005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2.767.531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3.596.990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829.459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3.087.028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26785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681.067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681.067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331.415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04566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Atención de Daños y Damnificados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023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16.963.994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357.687.090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340.723.096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382.801.788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26443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346.769.092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346.769.082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376.021.706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3760217060,0%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54680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716.672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610.686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-105.986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261.881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53953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1.091.776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991.776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632.367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873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4.021.135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3.951.135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2.581.364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08101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702.883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502.883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297.846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32533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228.661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228.661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141.588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79960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3.252.769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3.150.769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-102.000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2.775.769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29563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6.700.000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1.302.000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-5.398.000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7445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250.088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180.088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89.267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7094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408.388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-408.388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37841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408.388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-408.388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11480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2.349.566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41945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329.718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30175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2.019.848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63511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76.862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-37.826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9.503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95202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19.098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19.098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41637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16.724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28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C419A5E-28AB-4771-AE11-85610DF8C026}"/>
              </a:ext>
            </a:extLst>
          </p:cNvPr>
          <p:cNvSpPr txBox="1">
            <a:spLocks/>
          </p:cNvSpPr>
          <p:nvPr/>
        </p:nvSpPr>
        <p:spPr>
          <a:xfrm>
            <a:off x="447675" y="764576"/>
            <a:ext cx="79199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7B5DBC4F-610A-413E-8ECC-417BEB6BCAFE}"/>
              </a:ext>
            </a:extLst>
          </p:cNvPr>
          <p:cNvSpPr txBox="1">
            <a:spLocks/>
          </p:cNvSpPr>
          <p:nvPr/>
        </p:nvSpPr>
        <p:spPr>
          <a:xfrm>
            <a:off x="446756" y="1556473"/>
            <a:ext cx="791994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A5E4EEE-F05E-46D8-9FC7-B6025FF4D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517709"/>
              </p:ext>
            </p:extLst>
          </p:nvPr>
        </p:nvGraphicFramePr>
        <p:xfrm>
          <a:off x="446756" y="1921599"/>
          <a:ext cx="7919948" cy="1620983"/>
        </p:xfrm>
        <a:graphic>
          <a:graphicData uri="http://schemas.openxmlformats.org/drawingml/2006/table">
            <a:tbl>
              <a:tblPr/>
              <a:tblGrid>
                <a:gridCol w="260868">
                  <a:extLst>
                    <a:ext uri="{9D8B030D-6E8A-4147-A177-3AD203B41FA5}">
                      <a16:colId xmlns:a16="http://schemas.microsoft.com/office/drawing/2014/main" val="2556436732"/>
                    </a:ext>
                  </a:extLst>
                </a:gridCol>
                <a:gridCol w="260868">
                  <a:extLst>
                    <a:ext uri="{9D8B030D-6E8A-4147-A177-3AD203B41FA5}">
                      <a16:colId xmlns:a16="http://schemas.microsoft.com/office/drawing/2014/main" val="3169673003"/>
                    </a:ext>
                  </a:extLst>
                </a:gridCol>
                <a:gridCol w="260868">
                  <a:extLst>
                    <a:ext uri="{9D8B030D-6E8A-4147-A177-3AD203B41FA5}">
                      <a16:colId xmlns:a16="http://schemas.microsoft.com/office/drawing/2014/main" val="2395267709"/>
                    </a:ext>
                  </a:extLst>
                </a:gridCol>
                <a:gridCol w="2942589">
                  <a:extLst>
                    <a:ext uri="{9D8B030D-6E8A-4147-A177-3AD203B41FA5}">
                      <a16:colId xmlns:a16="http://schemas.microsoft.com/office/drawing/2014/main" val="2840857834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2852082733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3277527734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1356356478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2711768959"/>
                    </a:ext>
                  </a:extLst>
                </a:gridCol>
                <a:gridCol w="772168">
                  <a:extLst>
                    <a:ext uri="{9D8B030D-6E8A-4147-A177-3AD203B41FA5}">
                      <a16:colId xmlns:a16="http://schemas.microsoft.com/office/drawing/2014/main" val="2686419033"/>
                    </a:ext>
                  </a:extLst>
                </a:gridCol>
                <a:gridCol w="626083">
                  <a:extLst>
                    <a:ext uri="{9D8B030D-6E8A-4147-A177-3AD203B41FA5}">
                      <a16:colId xmlns:a16="http://schemas.microsoft.com/office/drawing/2014/main" val="303939881"/>
                    </a:ext>
                  </a:extLst>
                </a:gridCol>
              </a:tblGrid>
              <a:tr h="12469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378490"/>
                  </a:ext>
                </a:extLst>
              </a:tr>
              <a:tr h="24938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95092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30.780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-27.826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25145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10.260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10.260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76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3.214.868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5.554.826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2.339.958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4.657.721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4731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3.214.868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5.554.826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2.339.958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4.657.721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31320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3.039.968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3.039.958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3.039.968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30399680,0%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6410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3.214.858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2.514.858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1.617.753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66778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310.880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337.818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24853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126.630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126.630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28147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184.250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184.250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50018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660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403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6725" y="823897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5" y="1556792"/>
            <a:ext cx="7886701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5A58BC7-AA8F-41C2-ABFC-1CEFCFAA5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551774"/>
              </p:ext>
            </p:extLst>
          </p:nvPr>
        </p:nvGraphicFramePr>
        <p:xfrm>
          <a:off x="466725" y="1954207"/>
          <a:ext cx="7886701" cy="1474793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81408371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4238472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23500987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75968207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0750963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8109716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6082710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54101450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90009294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148663267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79136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4941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6.171.818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5.906.487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-265.331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2.752.663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7652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1.405.405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1.399.725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1.005.459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0264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4.570.941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4.405.705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-165.236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1.663.287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6342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7017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195.472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101.057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83.917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2683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143.981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35.877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48240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51.491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48.040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731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28078" y="746702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8" y="1506218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4C3FED8-713D-4F62-BF6A-8C8B8186C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814074"/>
              </p:ext>
            </p:extLst>
          </p:nvPr>
        </p:nvGraphicFramePr>
        <p:xfrm>
          <a:off x="428077" y="1847662"/>
          <a:ext cx="7886701" cy="156994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36000944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5440839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86671046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99963927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8516839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3217552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303748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6839655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358384124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56502842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90087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1744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4.213.520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3.363.520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860.781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308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370.393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7345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370.393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9736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370.393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0581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625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490.388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8546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490.388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7178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490.388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64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102" y="80626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0021" y="1509623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F2E5154-EB95-4A4E-8254-90C897B63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9155"/>
              </p:ext>
            </p:extLst>
          </p:nvPr>
        </p:nvGraphicFramePr>
        <p:xfrm>
          <a:off x="560020" y="1833395"/>
          <a:ext cx="7886701" cy="259278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88563184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35272353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75700150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88392768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4791212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42660434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7752985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91812754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14172141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000091070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85262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4505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47.804.273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46.404.273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37.578.970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99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31.616.276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30.216.276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23.888.263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9227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31.616.276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30.216.276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23.888.263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3628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23.587.397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23.587.397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18.227.421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82614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1.704.274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1.704.274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736.236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760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3.682.655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2.986.070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-696.585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2.986.070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2735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2.641.950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1.938.535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-703.415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1.938.536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4647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9.897.468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7367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13.690.707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681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13.690.707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2247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2.452.019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2.452.019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2.397.636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671339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8.850.165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8.850.165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8.850.165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3556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4.885.813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4.885.813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2.442.906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648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806346"/>
            <a:ext cx="788670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9843" y="1433000"/>
            <a:ext cx="7886700" cy="3264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3E8BC12-99F6-4560-8C4C-F26DBF2FF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300435"/>
              </p:ext>
            </p:extLst>
          </p:nvPr>
        </p:nvGraphicFramePr>
        <p:xfrm>
          <a:off x="519843" y="1759428"/>
          <a:ext cx="7886699" cy="4383904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04179265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32908634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881861221"/>
                    </a:ext>
                  </a:extLst>
                </a:gridCol>
                <a:gridCol w="2981300">
                  <a:extLst>
                    <a:ext uri="{9D8B030D-6E8A-4147-A177-3AD203B41FA5}">
                      <a16:colId xmlns:a16="http://schemas.microsoft.com/office/drawing/2014/main" val="1808762682"/>
                    </a:ext>
                  </a:extLst>
                </a:gridCol>
                <a:gridCol w="708322">
                  <a:extLst>
                    <a:ext uri="{9D8B030D-6E8A-4147-A177-3AD203B41FA5}">
                      <a16:colId xmlns:a16="http://schemas.microsoft.com/office/drawing/2014/main" val="638582706"/>
                    </a:ext>
                  </a:extLst>
                </a:gridCol>
                <a:gridCol w="708322">
                  <a:extLst>
                    <a:ext uri="{9D8B030D-6E8A-4147-A177-3AD203B41FA5}">
                      <a16:colId xmlns:a16="http://schemas.microsoft.com/office/drawing/2014/main" val="2107060884"/>
                    </a:ext>
                  </a:extLst>
                </a:gridCol>
                <a:gridCol w="708322">
                  <a:extLst>
                    <a:ext uri="{9D8B030D-6E8A-4147-A177-3AD203B41FA5}">
                      <a16:colId xmlns:a16="http://schemas.microsoft.com/office/drawing/2014/main" val="2660152291"/>
                    </a:ext>
                  </a:extLst>
                </a:gridCol>
                <a:gridCol w="708322">
                  <a:extLst>
                    <a:ext uri="{9D8B030D-6E8A-4147-A177-3AD203B41FA5}">
                      <a16:colId xmlns:a16="http://schemas.microsoft.com/office/drawing/2014/main" val="2445441903"/>
                    </a:ext>
                  </a:extLst>
                </a:gridCol>
                <a:gridCol w="644892">
                  <a:extLst>
                    <a:ext uri="{9D8B030D-6E8A-4147-A177-3AD203B41FA5}">
                      <a16:colId xmlns:a16="http://schemas.microsoft.com/office/drawing/2014/main" val="266035971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985717981"/>
                    </a:ext>
                  </a:extLst>
                </a:gridCol>
              </a:tblGrid>
              <a:tr h="1203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134193"/>
                  </a:ext>
                </a:extLst>
              </a:tr>
              <a:tr h="36845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82686"/>
                  </a:ext>
                </a:extLst>
              </a:tr>
              <a:tr h="157911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1.181.555.677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1.150.789.667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-30.766.010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824.595.818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91687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936.409.956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930.199.969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-6.209.987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700.897.566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75,3%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884253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194.241.863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169.405.359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-24.836.504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91.723.426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52683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10.658.675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9.161.963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-1.496.712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4.184.391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0020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10.658.675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9.160.963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-1.497.712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4.184.131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830779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046139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1.954.468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1.754.468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213.226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180856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35.306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920733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35.306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46893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1.736.524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1.536.524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177.920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64554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447.704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247.704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55.696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629058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1.288.800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1.288.800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122.224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264855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Fondo de Desahucio Carabineros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501551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6139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3.143.919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72798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3.143.919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73520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255.240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255.240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145.390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558161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22.015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601388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125.240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125.240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123.375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805736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655.327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10.394.250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9.738.923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8.593.547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1311,3%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66951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9.537.745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9.537.745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8.090.564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052585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2.487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18084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53.352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515.676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462.324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464.063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418250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3.899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31.467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27.568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31.354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804,2%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948145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417.927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218.044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-199.883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6.979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92845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177.662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88.831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-88.831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820018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29.880.160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21.863.190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-8.016.970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12.847.815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604019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29.880.160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21.863.190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-8.016.970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12.847.815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82539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625.342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559350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625.342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037012"/>
                  </a:ext>
                </a:extLst>
              </a:tr>
              <a:tr h="1278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2.221.196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250620"/>
                  </a:ext>
                </a:extLst>
              </a:tr>
              <a:tr h="1203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2.221.196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849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37220" y="855428"/>
            <a:ext cx="786955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37220" y="1647006"/>
            <a:ext cx="786955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dólares americanos</a:t>
            </a:r>
          </a:p>
        </p:txBody>
      </p:sp>
    </p:spTree>
    <p:extLst>
      <p:ext uri="{BB962C8B-B14F-4D97-AF65-F5344CB8AC3E}">
        <p14:creationId xmlns:p14="http://schemas.microsoft.com/office/powerpoint/2010/main" val="3938613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9294" y="79803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99294" y="1537569"/>
            <a:ext cx="8187506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6C99A39-759F-4EF7-9751-AF3A7CA8A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485845"/>
              </p:ext>
            </p:extLst>
          </p:nvPr>
        </p:nvGraphicFramePr>
        <p:xfrm>
          <a:off x="499294" y="1902695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95322266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81058749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6865644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92230568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6293868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239541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7136214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7137939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39594878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811969792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44525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16940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31.595.756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31.138.955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-456.801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26.189.239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662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22.943.023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22.943.023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18.053.888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0501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8.464.047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8.007.246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-456.801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4.434.040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456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178.686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178.686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3842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178.686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178.686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9612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3.529.385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660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3.529.385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29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3634" y="720340"/>
            <a:ext cx="788895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6" y="1730291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A4553C3-22BE-4951-AF23-819474C55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892581"/>
              </p:ext>
            </p:extLst>
          </p:nvPr>
        </p:nvGraphicFramePr>
        <p:xfrm>
          <a:off x="501375" y="2053140"/>
          <a:ext cx="7886701" cy="3219173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75340436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24625018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4130550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92771836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1131123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9976437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5780930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0111161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49151149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50435736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6749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408192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354.753.508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359.455.491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4.701.983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271.049.590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2294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287.752.425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287.752.425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226.909.802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8983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39.137.794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39.137.794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25.392.124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955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300.023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143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300.023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6469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2.930.760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2.816.550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-114.210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908.261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57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2.816.550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2.617.450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-199.100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723.085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5172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2.039.114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1.840.014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-199.100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533.513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3654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Bienestar Social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777.436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777.436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189.572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7363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114.210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199.100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84.890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580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Internacional de Policía Criminal - INTERPOL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114.210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199.100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84.890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6500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5.909.973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5.590.973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2.329.582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3182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2.115.992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1.796.992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1.796.693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0834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290.563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290.563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145.772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4987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1.739.583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1.739.583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198.711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9316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717.766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717.766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1311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1.046.069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1.046.069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159.203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7237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18.666.103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17.615.817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-1.050.286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9.045.543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808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18.666.103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17.615.817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-1.050.286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9.045.543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0929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6.164.255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3644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6.164.255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510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5447" y="920335"/>
            <a:ext cx="757901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2757" y="1641499"/>
            <a:ext cx="757463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BD7290A-B9B4-4085-BDE9-85CF6E7B4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13859"/>
              </p:ext>
            </p:extLst>
          </p:nvPr>
        </p:nvGraphicFramePr>
        <p:xfrm>
          <a:off x="512757" y="1988840"/>
          <a:ext cx="7574630" cy="3228258"/>
        </p:xfrm>
        <a:graphic>
          <a:graphicData uri="http://schemas.openxmlformats.org/drawingml/2006/table">
            <a:tbl>
              <a:tblPr/>
              <a:tblGrid>
                <a:gridCol w="797956">
                  <a:extLst>
                    <a:ext uri="{9D8B030D-6E8A-4147-A177-3AD203B41FA5}">
                      <a16:colId xmlns:a16="http://schemas.microsoft.com/office/drawing/2014/main" val="3119547613"/>
                    </a:ext>
                  </a:extLst>
                </a:gridCol>
                <a:gridCol w="2131854">
                  <a:extLst>
                    <a:ext uri="{9D8B030D-6E8A-4147-A177-3AD203B41FA5}">
                      <a16:colId xmlns:a16="http://schemas.microsoft.com/office/drawing/2014/main" val="2245127379"/>
                    </a:ext>
                  </a:extLst>
                </a:gridCol>
                <a:gridCol w="797956">
                  <a:extLst>
                    <a:ext uri="{9D8B030D-6E8A-4147-A177-3AD203B41FA5}">
                      <a16:colId xmlns:a16="http://schemas.microsoft.com/office/drawing/2014/main" val="1658348733"/>
                    </a:ext>
                  </a:extLst>
                </a:gridCol>
                <a:gridCol w="797956">
                  <a:extLst>
                    <a:ext uri="{9D8B030D-6E8A-4147-A177-3AD203B41FA5}">
                      <a16:colId xmlns:a16="http://schemas.microsoft.com/office/drawing/2014/main" val="2371288777"/>
                    </a:ext>
                  </a:extLst>
                </a:gridCol>
                <a:gridCol w="797956">
                  <a:extLst>
                    <a:ext uri="{9D8B030D-6E8A-4147-A177-3AD203B41FA5}">
                      <a16:colId xmlns:a16="http://schemas.microsoft.com/office/drawing/2014/main" val="3268476029"/>
                    </a:ext>
                  </a:extLst>
                </a:gridCol>
                <a:gridCol w="797956">
                  <a:extLst>
                    <a:ext uri="{9D8B030D-6E8A-4147-A177-3AD203B41FA5}">
                      <a16:colId xmlns:a16="http://schemas.microsoft.com/office/drawing/2014/main" val="997483275"/>
                    </a:ext>
                  </a:extLst>
                </a:gridCol>
                <a:gridCol w="726498">
                  <a:extLst>
                    <a:ext uri="{9D8B030D-6E8A-4147-A177-3AD203B41FA5}">
                      <a16:colId xmlns:a16="http://schemas.microsoft.com/office/drawing/2014/main" val="4132357794"/>
                    </a:ext>
                  </a:extLst>
                </a:gridCol>
                <a:gridCol w="726498">
                  <a:extLst>
                    <a:ext uri="{9D8B030D-6E8A-4147-A177-3AD203B41FA5}">
                      <a16:colId xmlns:a16="http://schemas.microsoft.com/office/drawing/2014/main" val="3863151372"/>
                    </a:ext>
                  </a:extLst>
                </a:gridCol>
              </a:tblGrid>
              <a:tr h="15281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427470"/>
                  </a:ext>
                </a:extLst>
              </a:tr>
              <a:tr h="468001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321771"/>
                  </a:ext>
                </a:extLst>
              </a:tr>
              <a:tr h="1623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78.692.157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79.481.962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55.070.260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579320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4.445.795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4.513.829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68.034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3.025.572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278802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4.304.894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4.407.686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102.792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3.058.155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146162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4.671.222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4.674.047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3.019.497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38611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4.454.615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4.392.363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-62.252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2.893.465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638901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5.180.942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5.284.686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103.744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3.385.200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950922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5.483.321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5.610.438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127.117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3.808.427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552860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7.605.478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7.896.371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290.893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5.710.655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020961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4.140.172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4.187.396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47.224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2.880.289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62611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4.660.236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4.831.442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171.206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3.361.426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417669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2.633.061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2.596.084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-36.977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1.899.128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033908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5.784.366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5.670.311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-114.055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4.046.209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370953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5.329.037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5.267.579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-61.458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4.020.762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021527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4.737.941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4.800.451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3.256.632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0931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5.038.764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5.229.706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190.942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3.699.213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625783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5.477.552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5.354.594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-122.958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3.931.971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426442"/>
                  </a:ext>
                </a:extLst>
              </a:tr>
              <a:tr h="15281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4.744.761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4.764.979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3.073.659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513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0362" y="817540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SEPTIEMBRE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165988"/>
              </p:ext>
            </p:extLst>
          </p:nvPr>
        </p:nvGraphicFramePr>
        <p:xfrm>
          <a:off x="630362" y="2204864"/>
          <a:ext cx="8004498" cy="3492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810920"/>
            <a:ext cx="72008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98438"/>
              </p:ext>
            </p:extLst>
          </p:nvPr>
        </p:nvGraphicFramePr>
        <p:xfrm>
          <a:off x="1612800" y="2204864"/>
          <a:ext cx="5918399" cy="349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232" y="916622"/>
            <a:ext cx="76328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9124890"/>
              </p:ext>
            </p:extLst>
          </p:nvPr>
        </p:nvGraphicFramePr>
        <p:xfrm>
          <a:off x="1612800" y="2348880"/>
          <a:ext cx="5918400" cy="3492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585" y="836712"/>
            <a:ext cx="810755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9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3909841"/>
              </p:ext>
            </p:extLst>
          </p:nvPr>
        </p:nvGraphicFramePr>
        <p:xfrm>
          <a:off x="4606418" y="2161806"/>
          <a:ext cx="3960221" cy="2670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826023"/>
              </p:ext>
            </p:extLst>
          </p:nvPr>
        </p:nvGraphicFramePr>
        <p:xfrm>
          <a:off x="577361" y="2161806"/>
          <a:ext cx="3937979" cy="2670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76001" y="959239"/>
            <a:ext cx="818207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7840296"/>
              </p:ext>
            </p:extLst>
          </p:nvPr>
        </p:nvGraphicFramePr>
        <p:xfrm>
          <a:off x="4669763" y="2104846"/>
          <a:ext cx="3960439" cy="2668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031674"/>
              </p:ext>
            </p:extLst>
          </p:nvPr>
        </p:nvGraphicFramePr>
        <p:xfrm>
          <a:off x="513798" y="2101710"/>
          <a:ext cx="3960440" cy="2668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9571" y="787407"/>
            <a:ext cx="770485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SEPTIEMBRE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999364"/>
              </p:ext>
            </p:extLst>
          </p:nvPr>
        </p:nvGraphicFramePr>
        <p:xfrm>
          <a:off x="719571" y="2276872"/>
          <a:ext cx="7704854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4469" y="866703"/>
            <a:ext cx="786024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178" y="1563585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3632DB60-84B3-4AED-A8CC-1D67F89ED1A3}"/>
              </a:ext>
            </a:extLst>
          </p:cNvPr>
          <p:cNvSpPr txBox="1">
            <a:spLocks/>
          </p:cNvSpPr>
          <p:nvPr/>
        </p:nvSpPr>
        <p:spPr>
          <a:xfrm>
            <a:off x="504834" y="4669374"/>
            <a:ext cx="7910043" cy="376799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E68FBFD-7EB0-441D-974E-3843429B7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754048"/>
              </p:ext>
            </p:extLst>
          </p:nvPr>
        </p:nvGraphicFramePr>
        <p:xfrm>
          <a:off x="528178" y="1921113"/>
          <a:ext cx="7886699" cy="2766568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2103393951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2933850377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3572579473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991930028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137692493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484607555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1317039809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4028567742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103630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64890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3.605.257.024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3.808.396.271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203.139.247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2.711.218.919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50346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1.406.730.279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1.399.226.700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-7.503.579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1.068.965.953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441500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287.471.313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263.082.391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-24.388.922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147.537.970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52505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11.193.984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9.838.751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-1.355.233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4.724.804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94226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330.055.551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697.238.073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367.182.522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608.172.248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03528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5.797.053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5.797.053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88.637.447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1529,0%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1529,0%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23934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718.673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708.399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396.579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14341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107.636.928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113.738.399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6.101.471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57.567.273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08769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713.527.960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566.741.533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-146.786.427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364.629.395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88330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26.552.663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26.552.663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7.085.295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21325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696.047.583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680.111.398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-15.936.185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401.718.430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31600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20.233.436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45.350.636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25.117.200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50.420.972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75262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43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48" y="730585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8648" y="1453734"/>
            <a:ext cx="7987175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1E147-F215-4E3E-9E6B-DC31B65B1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158912"/>
              </p:ext>
            </p:extLst>
          </p:nvPr>
        </p:nvGraphicFramePr>
        <p:xfrm>
          <a:off x="628647" y="1870793"/>
          <a:ext cx="7886698" cy="3884259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2466148148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1929260573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187216160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21442140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89722175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44565473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33563714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326330354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1319549378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801373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94725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75.543.028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70.823.282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-4.719.746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54.271.135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61180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16.660.147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15.910.959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-749.188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11.546.895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496218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642.714.199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711.968.936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69.254.737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504.909.848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89006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37.314.801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38.283.767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968.966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32.648.253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11444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9.696.436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6.629.590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-3.066.846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2.267.406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06017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198.236.611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260.186.571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61.949.960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203.421.582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57699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227.379.629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30.326.584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176.406.953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0150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180.733.252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-19.680.054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90.257.194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337023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7.065.223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10.168.223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3.103.000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7.144.144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59891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45.145.948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43.726.282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-1.419.666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32.082.480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35887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42.271.137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40.926.090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-1.345.047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30.084.326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49592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2.874.811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2.800.192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-74.619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1.998.154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83322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72.510.114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71.377.717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-1.132.397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51.350.882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856226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100.992.063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441.672.450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340.680.387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445.467.886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0051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42.802.452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385.998.170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343.195.718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404.275.472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944,5%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85442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6.171.818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5.906.487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-265.331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2.752.663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16590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4.213.520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3.363.520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860.781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0533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47.804.273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46.404.273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37.578.970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39901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1.181.555.677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1.150.789.667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-30.766.010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824.595.818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61389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31.595.756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31.138.955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-456.801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26.189.239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289832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354.753.508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359.455.491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4.701.983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271.049.590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3653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1.257.355.603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1.268.631.963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11.276.360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761.942.238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001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92057" y="818389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73572" y="1556791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859B962-D5A1-485F-A55D-AB5968D7A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460834"/>
              </p:ext>
            </p:extLst>
          </p:nvPr>
        </p:nvGraphicFramePr>
        <p:xfrm>
          <a:off x="473572" y="2020862"/>
          <a:ext cx="8073923" cy="3480830"/>
        </p:xfrm>
        <a:graphic>
          <a:graphicData uri="http://schemas.openxmlformats.org/drawingml/2006/table">
            <a:tbl>
              <a:tblPr/>
              <a:tblGrid>
                <a:gridCol w="270574">
                  <a:extLst>
                    <a:ext uri="{9D8B030D-6E8A-4147-A177-3AD203B41FA5}">
                      <a16:colId xmlns:a16="http://schemas.microsoft.com/office/drawing/2014/main" val="4222231407"/>
                    </a:ext>
                  </a:extLst>
                </a:gridCol>
                <a:gridCol w="270574">
                  <a:extLst>
                    <a:ext uri="{9D8B030D-6E8A-4147-A177-3AD203B41FA5}">
                      <a16:colId xmlns:a16="http://schemas.microsoft.com/office/drawing/2014/main" val="2262524797"/>
                    </a:ext>
                  </a:extLst>
                </a:gridCol>
                <a:gridCol w="270574">
                  <a:extLst>
                    <a:ext uri="{9D8B030D-6E8A-4147-A177-3AD203B41FA5}">
                      <a16:colId xmlns:a16="http://schemas.microsoft.com/office/drawing/2014/main" val="1906506027"/>
                    </a:ext>
                  </a:extLst>
                </a:gridCol>
                <a:gridCol w="3052072">
                  <a:extLst>
                    <a:ext uri="{9D8B030D-6E8A-4147-A177-3AD203B41FA5}">
                      <a16:colId xmlns:a16="http://schemas.microsoft.com/office/drawing/2014/main" val="2033941092"/>
                    </a:ext>
                  </a:extLst>
                </a:gridCol>
                <a:gridCol w="725138">
                  <a:extLst>
                    <a:ext uri="{9D8B030D-6E8A-4147-A177-3AD203B41FA5}">
                      <a16:colId xmlns:a16="http://schemas.microsoft.com/office/drawing/2014/main" val="4134090598"/>
                    </a:ext>
                  </a:extLst>
                </a:gridCol>
                <a:gridCol w="725138">
                  <a:extLst>
                    <a:ext uri="{9D8B030D-6E8A-4147-A177-3AD203B41FA5}">
                      <a16:colId xmlns:a16="http://schemas.microsoft.com/office/drawing/2014/main" val="1590596527"/>
                    </a:ext>
                  </a:extLst>
                </a:gridCol>
                <a:gridCol w="725138">
                  <a:extLst>
                    <a:ext uri="{9D8B030D-6E8A-4147-A177-3AD203B41FA5}">
                      <a16:colId xmlns:a16="http://schemas.microsoft.com/office/drawing/2014/main" val="205313176"/>
                    </a:ext>
                  </a:extLst>
                </a:gridCol>
                <a:gridCol w="725138">
                  <a:extLst>
                    <a:ext uri="{9D8B030D-6E8A-4147-A177-3AD203B41FA5}">
                      <a16:colId xmlns:a16="http://schemas.microsoft.com/office/drawing/2014/main" val="2204208038"/>
                    </a:ext>
                  </a:extLst>
                </a:gridCol>
                <a:gridCol w="660200">
                  <a:extLst>
                    <a:ext uri="{9D8B030D-6E8A-4147-A177-3AD203B41FA5}">
                      <a16:colId xmlns:a16="http://schemas.microsoft.com/office/drawing/2014/main" val="1553652332"/>
                    </a:ext>
                  </a:extLst>
                </a:gridCol>
                <a:gridCol w="649377">
                  <a:extLst>
                    <a:ext uri="{9D8B030D-6E8A-4147-A177-3AD203B41FA5}">
                      <a16:colId xmlns:a16="http://schemas.microsoft.com/office/drawing/2014/main" val="14885133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45913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42994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75.543.028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70.823.282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-4.719.746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54.271.135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0033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35.558.170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35.024.919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-533.251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27.419.139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7562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6.632.314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6.437.562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-194.752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4.011.331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191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417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881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11.759.190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11.759.190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6.956.472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9954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0509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Solidaridad Nacional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977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11.759.180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11.759.180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6.956.472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8594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Ley de Régimen  Interior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2006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8.900.173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8.900.173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4.982.759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2171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2.079.142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2.079.142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1.494.245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755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472.055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472.055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270.983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5586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307.800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307.800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208.485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6508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1.711.153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5835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482.743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195.703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-287.040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106.271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9583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82.932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-82.932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0458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456502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233.364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75.563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-157.801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66.417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8031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78.489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-21.307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659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57.928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57.928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5036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5.767.226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1.811.677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-3.955.549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944.268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080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5.767.226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1.811.677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-3.955.549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944.268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194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EB79CBAC-0C7C-4DD9-8F81-219D50B237FB}"/>
              </a:ext>
            </a:extLst>
          </p:cNvPr>
          <p:cNvSpPr txBox="1">
            <a:spLocks/>
          </p:cNvSpPr>
          <p:nvPr/>
        </p:nvSpPr>
        <p:spPr>
          <a:xfrm>
            <a:off x="559915" y="743906"/>
            <a:ext cx="797252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CB23C511-9738-4792-98D0-C7BD16810442}"/>
              </a:ext>
            </a:extLst>
          </p:cNvPr>
          <p:cNvSpPr txBox="1">
            <a:spLocks/>
          </p:cNvSpPr>
          <p:nvPr/>
        </p:nvSpPr>
        <p:spPr>
          <a:xfrm>
            <a:off x="497326" y="1502874"/>
            <a:ext cx="8035114" cy="3042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D330297-582A-402C-883D-C1B0A566D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112466"/>
              </p:ext>
            </p:extLst>
          </p:nvPr>
        </p:nvGraphicFramePr>
        <p:xfrm>
          <a:off x="559914" y="1913447"/>
          <a:ext cx="7972525" cy="1446895"/>
        </p:xfrm>
        <a:graphic>
          <a:graphicData uri="http://schemas.openxmlformats.org/drawingml/2006/table">
            <a:tbl>
              <a:tblPr/>
              <a:tblGrid>
                <a:gridCol w="267176">
                  <a:extLst>
                    <a:ext uri="{9D8B030D-6E8A-4147-A177-3AD203B41FA5}">
                      <a16:colId xmlns:a16="http://schemas.microsoft.com/office/drawing/2014/main" val="3266770307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3625456937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1281918738"/>
                    </a:ext>
                  </a:extLst>
                </a:gridCol>
                <a:gridCol w="3013742">
                  <a:extLst>
                    <a:ext uri="{9D8B030D-6E8A-4147-A177-3AD203B41FA5}">
                      <a16:colId xmlns:a16="http://schemas.microsoft.com/office/drawing/2014/main" val="2927323933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1601333150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3401229427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2623331240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2425044696"/>
                    </a:ext>
                  </a:extLst>
                </a:gridCol>
                <a:gridCol w="651909">
                  <a:extLst>
                    <a:ext uri="{9D8B030D-6E8A-4147-A177-3AD203B41FA5}">
                      <a16:colId xmlns:a16="http://schemas.microsoft.com/office/drawing/2014/main" val="3252131241"/>
                    </a:ext>
                  </a:extLst>
                </a:gridCol>
                <a:gridCol w="641222">
                  <a:extLst>
                    <a:ext uri="{9D8B030D-6E8A-4147-A177-3AD203B41FA5}">
                      <a16:colId xmlns:a16="http://schemas.microsoft.com/office/drawing/2014/main" val="2601627586"/>
                    </a:ext>
                  </a:extLst>
                </a:gridCol>
              </a:tblGrid>
              <a:tr h="13153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196659"/>
                  </a:ext>
                </a:extLst>
              </a:tr>
              <a:tr h="26307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468891"/>
                  </a:ext>
                </a:extLst>
              </a:tr>
              <a:tr h="1315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50010"/>
                  </a:ext>
                </a:extLst>
              </a:tr>
              <a:tr h="1315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4833"/>
                  </a:ext>
                </a:extLst>
              </a:tr>
              <a:tr h="1315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14.584.188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366975"/>
                  </a:ext>
                </a:extLst>
              </a:tr>
              <a:tr h="1315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14.584.188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885912"/>
                  </a:ext>
                </a:extLst>
              </a:tr>
              <a:tr h="1315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14.692.725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14.692.725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13.974.415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752714"/>
                  </a:ext>
                </a:extLst>
              </a:tr>
              <a:tr h="1315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650.640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650.640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609.773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067129"/>
                  </a:ext>
                </a:extLst>
              </a:tr>
              <a:tr h="1315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249.466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477759"/>
                  </a:ext>
                </a:extLst>
              </a:tr>
              <a:tr h="1315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249.466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498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67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729" y="70618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1729" y="1358828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E09F1E0-B8A7-4F4B-919A-65467147E0EE}"/>
              </a:ext>
            </a:extLst>
          </p:cNvPr>
          <p:cNvSpPr txBox="1">
            <a:spLocks/>
          </p:cNvSpPr>
          <p:nvPr/>
        </p:nvSpPr>
        <p:spPr>
          <a:xfrm>
            <a:off x="527437" y="5360315"/>
            <a:ext cx="7906864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DB01412-6CC1-4ED7-AF83-BEF83C296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817429"/>
              </p:ext>
            </p:extLst>
          </p:nvPr>
        </p:nvGraphicFramePr>
        <p:xfrm>
          <a:off x="571728" y="1734497"/>
          <a:ext cx="7886701" cy="363148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08521086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9159161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57808131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96624011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3641588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1866901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5223378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9554007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48793671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08614661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28566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4517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16.660.147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15.910.959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-749.188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11.546.895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8956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8.030.911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7.873.520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-157.391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6.869.480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9076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4.147.707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4.039.718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-107.989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2.476.832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8948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275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6466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3.963.020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3.503.926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1.794.811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0122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585.779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533.779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291.572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1987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585.779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533.779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291.572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6354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1512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91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3.090.933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2.704.872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-386.061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1.503.239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980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362.625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136.564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-226.061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1930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2.728.308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2.568.308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1.500.000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8984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21.033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-21.033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1026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Naciones Unidas - CERF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21.033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-21.033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6175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5579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6171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518.509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351.738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-166.771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263.714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204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970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320.419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205.075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-115.344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144.558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9840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30.947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8043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167.143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103.716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-63.427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102.732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8638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3388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388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4556</TotalTime>
  <Words>8881</Words>
  <Application>Microsoft Office PowerPoint</Application>
  <PresentationFormat>Presentación en pantalla (4:3)</PresentationFormat>
  <Paragraphs>4948</Paragraphs>
  <Slides>33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Andalus</vt:lpstr>
      <vt:lpstr>Arial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SEPTIEMBRE DE 2020 PARTIDA 05: MINISTERIO DEL INTERIOR Y SEGURIDAD PÚBLICA</vt:lpstr>
      <vt:lpstr>DISTRIBUCIÓN POR SUBTÍTULO DE GASTO Y CÁPITULO MINISTERIO DEL INTERIOR Y SEGURIDAD PÚBLICA</vt:lpstr>
      <vt:lpstr>COMPORTAMIENTO DE LA EJECUCIÓN MENSUAL DE GASTOS A SEPTIEMBRE PARTIDA 05 MINISTERIO DEL INTERIOR Y SEGURIDAD PÚBLICA</vt:lpstr>
      <vt:lpstr>COMPORTAMIENTO DE LA EJECUCIÓN ACUMULADA DE GASTOS A SEPTIEMBRE MINISTERIO DEL INTERIOR Y SEGURIDAD PÚBLICA</vt:lpstr>
      <vt:lpstr>EJECUCIÓN ACUMULADA DE GASTOS A SEPTIEMBRE DE 2020 MINISTERIO DEL INTERIOR Y SEGURIDAD PÚBLICA</vt:lpstr>
      <vt:lpstr>EJECUCIÓN ACUMULADA DE GASTOS A SEPTIEMBRE DE 2020 PARTIDA 05 RESUMEN POR CAPÍTULOS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298</cp:revision>
  <cp:lastPrinted>2017-06-20T21:34:02Z</cp:lastPrinted>
  <dcterms:created xsi:type="dcterms:W3CDTF">2016-06-23T13:38:47Z</dcterms:created>
  <dcterms:modified xsi:type="dcterms:W3CDTF">2020-12-10T15:31:57Z</dcterms:modified>
</cp:coreProperties>
</file>