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1" r:id="rId5"/>
    <p:sldId id="300" r:id="rId6"/>
    <p:sldId id="264" r:id="rId7"/>
    <p:sldId id="265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921" autoAdjust="0"/>
  </p:normalViewPr>
  <p:slideViewPr>
    <p:cSldViewPr>
      <p:cViewPr varScale="1">
        <p:scale>
          <a:sx n="86" d="100"/>
          <a:sy n="86" d="100"/>
        </p:scale>
        <p:origin x="152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 </a:t>
            </a:r>
            <a:r>
              <a:rPr lang="es-CL" sz="1200" b="1" baseline="0"/>
              <a:t> Presupuesto Inicial por Subtítulo de Gasto</a:t>
            </a:r>
            <a:endParaRPr lang="es-CL" sz="12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9475308641975315E-2"/>
          <c:y val="0.14887306856021582"/>
          <c:w val="0.76234567901234573"/>
          <c:h val="0.5995524046484693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E3A-4681-A9EB-BFC33D86803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E3A-4681-A9EB-BFC33D86803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E3A-4681-A9EB-BFC33D86803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E3A-4681-A9EB-BFC33D86803A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'[04.xlsx]Partida 04'!$C$61:$C$64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'[04.xlsx]Partida 04'!$D$61:$D$64</c:f>
              <c:numCache>
                <c:formatCode>#,##0</c:formatCode>
                <c:ptCount val="4"/>
                <c:pt idx="0">
                  <c:v>63373687</c:v>
                </c:pt>
                <c:pt idx="1">
                  <c:v>9858126</c:v>
                </c:pt>
                <c:pt idx="2">
                  <c:v>3097649</c:v>
                </c:pt>
                <c:pt idx="3">
                  <c:v>3984104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6FC-4E2B-B9F5-E3BA012ABF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ayout>
        <c:manualLayout>
          <c:xMode val="edge"/>
          <c:yMode val="edge"/>
          <c:x val="0.12551675278147525"/>
          <c:y val="0.76483391490385577"/>
          <c:w val="0.74497506666687774"/>
          <c:h val="0.22087188958460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'[04.xlsx]Partida 04'!$C$36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04'!$D$35:$O$35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04'!$D$36:$O$36</c:f>
              <c:numCache>
                <c:formatCode>0.0%</c:formatCode>
                <c:ptCount val="12"/>
                <c:pt idx="0">
                  <c:v>0.112</c:v>
                </c:pt>
                <c:pt idx="1">
                  <c:v>6.8000000000000005E-2</c:v>
                </c:pt>
                <c:pt idx="2">
                  <c:v>9.1999999999999998E-2</c:v>
                </c:pt>
                <c:pt idx="3">
                  <c:v>9.6000000000000002E-2</c:v>
                </c:pt>
                <c:pt idx="4">
                  <c:v>6.7000000000000004E-2</c:v>
                </c:pt>
                <c:pt idx="5">
                  <c:v>0.108</c:v>
                </c:pt>
                <c:pt idx="6">
                  <c:v>7.2999999999999995E-2</c:v>
                </c:pt>
                <c:pt idx="7">
                  <c:v>7.2999999999999995E-2</c:v>
                </c:pt>
                <c:pt idx="8">
                  <c:v>0.106</c:v>
                </c:pt>
                <c:pt idx="9">
                  <c:v>5.8999999999999997E-2</c:v>
                </c:pt>
                <c:pt idx="10">
                  <c:v>8.7999999999999995E-2</c:v>
                </c:pt>
                <c:pt idx="11">
                  <c:v>0.13800000000000001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690-4E6F-A68C-1080CECB227E}"/>
            </c:ext>
          </c:extLst>
        </c:ser>
        <c:ser>
          <c:idx val="1"/>
          <c:order val="1"/>
          <c:tx>
            <c:strRef>
              <c:f>'[04.xlsx]Partida 04'!$C$37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04'!$D$35:$O$35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04'!$D$37:$O$37</c:f>
              <c:numCache>
                <c:formatCode>0.0%</c:formatCode>
                <c:ptCount val="12"/>
                <c:pt idx="0">
                  <c:v>9.8000000000000004E-2</c:v>
                </c:pt>
                <c:pt idx="1">
                  <c:v>6.6000000000000003E-2</c:v>
                </c:pt>
                <c:pt idx="2">
                  <c:v>8.4000000000000005E-2</c:v>
                </c:pt>
                <c:pt idx="3">
                  <c:v>0.104</c:v>
                </c:pt>
                <c:pt idx="4">
                  <c:v>7.0000000000000007E-2</c:v>
                </c:pt>
                <c:pt idx="5">
                  <c:v>0.108</c:v>
                </c:pt>
                <c:pt idx="6">
                  <c:v>7.1999999999999995E-2</c:v>
                </c:pt>
                <c:pt idx="7">
                  <c:v>6.4000000000000001E-2</c:v>
                </c:pt>
                <c:pt idx="8">
                  <c:v>0.10199999999999999</c:v>
                </c:pt>
                <c:pt idx="9">
                  <c:v>6.0999999999999999E-2</c:v>
                </c:pt>
                <c:pt idx="10">
                  <c:v>7.9000000000000001E-2</c:v>
                </c:pt>
                <c:pt idx="11">
                  <c:v>0.143342989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690-4E6F-A68C-1080CECB227E}"/>
            </c:ext>
          </c:extLst>
        </c:ser>
        <c:ser>
          <c:idx val="2"/>
          <c:order val="2"/>
          <c:tx>
            <c:strRef>
              <c:f>'[04.xlsx]Partida 04'!$C$38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1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04'!$D$35:$O$35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04'!$D$38:$L$38</c:f>
              <c:numCache>
                <c:formatCode>0.0%</c:formatCode>
                <c:ptCount val="9"/>
                <c:pt idx="0">
                  <c:v>0.10812303131820952</c:v>
                </c:pt>
                <c:pt idx="1">
                  <c:v>6.7423380198513502E-2</c:v>
                </c:pt>
                <c:pt idx="2">
                  <c:v>9.1959823936744067E-2</c:v>
                </c:pt>
                <c:pt idx="3">
                  <c:v>0.10217013703383278</c:v>
                </c:pt>
                <c:pt idx="4">
                  <c:v>6.8796372986192539E-2</c:v>
                </c:pt>
                <c:pt idx="5">
                  <c:v>0.110490941816108</c:v>
                </c:pt>
                <c:pt idx="6">
                  <c:v>6.9581695180030045E-2</c:v>
                </c:pt>
                <c:pt idx="7">
                  <c:v>6.7420152852446916E-2</c:v>
                </c:pt>
                <c:pt idx="8">
                  <c:v>0.10248094998403882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A690-4E6F-A68C-1080CECB22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61627712"/>
        <c:axId val="461628104"/>
      </c:barChart>
      <c:catAx>
        <c:axId val="461627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1628104"/>
        <c:crosses val="autoZero"/>
        <c:auto val="0"/>
        <c:lblAlgn val="ctr"/>
        <c:lblOffset val="100"/>
        <c:noMultiLvlLbl val="0"/>
      </c:catAx>
      <c:valAx>
        <c:axId val="461628104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6162771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 2018 - 2019-2020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9515762776843888E-2"/>
          <c:y val="0.14230727957091571"/>
          <c:w val="0.87801232711079658"/>
          <c:h val="0.65441188877122858"/>
        </c:manualLayout>
      </c:layout>
      <c:lineChart>
        <c:grouping val="standard"/>
        <c:varyColors val="0"/>
        <c:ser>
          <c:idx val="1"/>
          <c:order val="0"/>
          <c:tx>
            <c:strRef>
              <c:f>'[04.xlsx]Partida 04'!$C$32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'[04.xlsx]Partida 04'!$D$31:$O$31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04'!$D$32:$O$32</c:f>
              <c:numCache>
                <c:formatCode>0.0%</c:formatCode>
                <c:ptCount val="12"/>
                <c:pt idx="0">
                  <c:v>0.112</c:v>
                </c:pt>
                <c:pt idx="1">
                  <c:v>0.18</c:v>
                </c:pt>
                <c:pt idx="2">
                  <c:v>0.27200000000000002</c:v>
                </c:pt>
                <c:pt idx="3">
                  <c:v>0.35499999999999998</c:v>
                </c:pt>
                <c:pt idx="4">
                  <c:v>0.42199999999999999</c:v>
                </c:pt>
                <c:pt idx="5">
                  <c:v>0.53100000000000003</c:v>
                </c:pt>
                <c:pt idx="6">
                  <c:v>0.60899999999999999</c:v>
                </c:pt>
                <c:pt idx="7">
                  <c:v>0.622</c:v>
                </c:pt>
                <c:pt idx="8">
                  <c:v>0.72799999999999998</c:v>
                </c:pt>
                <c:pt idx="9">
                  <c:v>0.78500000000000003</c:v>
                </c:pt>
                <c:pt idx="10">
                  <c:v>0.873</c:v>
                </c:pt>
                <c:pt idx="11">
                  <c:v>0.98399999999999999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CF6-47C8-8219-CFBEA17893F1}"/>
            </c:ext>
          </c:extLst>
        </c:ser>
        <c:ser>
          <c:idx val="0"/>
          <c:order val="1"/>
          <c:tx>
            <c:strRef>
              <c:f>'[04.xlsx]Partida 04'!$C$33</c:f>
              <c:strCache>
                <c:ptCount val="1"/>
                <c:pt idx="0">
                  <c:v>% Ejecución Ppto. Vigente 2019</c:v>
                </c:pt>
              </c:strCache>
            </c:strRef>
          </c:tx>
          <c:marker>
            <c:symbol val="none"/>
          </c:marker>
          <c:cat>
            <c:strRef>
              <c:f>'[04.xlsx]Partida 04'!$D$31:$O$31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04'!$D$33:$O$33</c:f>
              <c:numCache>
                <c:formatCode>0.0%</c:formatCode>
                <c:ptCount val="12"/>
                <c:pt idx="0">
                  <c:v>9.8000000000000004E-2</c:v>
                </c:pt>
                <c:pt idx="1">
                  <c:v>0.16500000000000001</c:v>
                </c:pt>
                <c:pt idx="2">
                  <c:v>0.24399999999999999</c:v>
                </c:pt>
                <c:pt idx="3">
                  <c:v>0.34699999999999998</c:v>
                </c:pt>
                <c:pt idx="4">
                  <c:v>0.41699999999999998</c:v>
                </c:pt>
                <c:pt idx="5">
                  <c:v>0.52300000000000002</c:v>
                </c:pt>
                <c:pt idx="6">
                  <c:v>0.53500000000000003</c:v>
                </c:pt>
                <c:pt idx="7">
                  <c:v>0.59899999999999998</c:v>
                </c:pt>
                <c:pt idx="8">
                  <c:v>0.70699999999999996</c:v>
                </c:pt>
                <c:pt idx="9">
                  <c:v>0.76800000000000002</c:v>
                </c:pt>
                <c:pt idx="10">
                  <c:v>0.84799999999999998</c:v>
                </c:pt>
                <c:pt idx="11">
                  <c:v>0.99099999999999999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6F1-473E-A29D-DFA2FBF805F0}"/>
            </c:ext>
          </c:extLst>
        </c:ser>
        <c:ser>
          <c:idx val="2"/>
          <c:order val="2"/>
          <c:tx>
            <c:strRef>
              <c:f>'[04.xlsx]Partida 04'!$C$34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7"/>
              <c:spPr>
                <a:solidFill>
                  <a:srgbClr val="C0504D"/>
                </a:solidFill>
                <a:ln>
                  <a:solidFill>
                    <a:srgbClr val="C0504D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06F1-473E-A29D-DFA2FBF805F0}"/>
              </c:ext>
            </c:extLst>
          </c:dPt>
          <c:dLbls>
            <c:dLbl>
              <c:idx val="0"/>
              <c:layout>
                <c:manualLayout>
                  <c:x val="-2.1784670993132794E-2"/>
                  <c:y val="-5.3740890504678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2471910112359574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7453183520599252E-2"/>
                  <c:y val="-3.8571419893943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9962546816479446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4943820224719058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8985442950022789E-2"/>
                  <c:y val="-2.7237337395546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5C9-4B6E-ABB2-8873D419A96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4828936642017252E-2"/>
                  <c:y val="-3.8910481993638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423-4666-AF66-F34895B8AFF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7188354360018246E-2"/>
                  <c:y val="-3.8910481993638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D99-4FDB-B806-B2E12559D77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6354560558765905E-2"/>
                  <c:y val="-3.73508996934726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'[04.xlsx]Partida 04'!$D$34:$L$34</c:f>
              <c:numCache>
                <c:formatCode>0.0%</c:formatCode>
                <c:ptCount val="9"/>
                <c:pt idx="0">
                  <c:v>0.10812303131820952</c:v>
                </c:pt>
                <c:pt idx="1">
                  <c:v>0.17138379239150292</c:v>
                </c:pt>
                <c:pt idx="2">
                  <c:v>0.26334361632824699</c:v>
                </c:pt>
                <c:pt idx="3">
                  <c:v>0.36551375336207975</c:v>
                </c:pt>
                <c:pt idx="4">
                  <c:v>0.44606106126422679</c:v>
                </c:pt>
                <c:pt idx="5">
                  <c:v>0.55655200308033481</c:v>
                </c:pt>
                <c:pt idx="6">
                  <c:v>0.6261336982603648</c:v>
                </c:pt>
                <c:pt idx="7">
                  <c:v>0.69355385111281176</c:v>
                </c:pt>
                <c:pt idx="8">
                  <c:v>0.71720055817829875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6F1-473E-A29D-DFA2FBF805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1613992"/>
        <c:axId val="461614776"/>
      </c:lineChart>
      <c:catAx>
        <c:axId val="461613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1614776"/>
        <c:crosses val="autoZero"/>
        <c:auto val="1"/>
        <c:lblAlgn val="ctr"/>
        <c:lblOffset val="100"/>
        <c:tickLblSkip val="1"/>
        <c:noMultiLvlLbl val="0"/>
      </c:catAx>
      <c:valAx>
        <c:axId val="46161477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16139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9424145015580926E-2"/>
          <c:y val="0.8605656237735152"/>
          <c:w val="0.89368604205373203"/>
          <c:h val="0.11608807987742276"/>
        </c:manualLayout>
      </c:layout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14-12-2020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4" tIns="46561" rIns="93124" bIns="46561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24" tIns="46561" rIns="93124" bIns="46561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14-12-2020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14-12-2020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14-12-2020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14-12-2020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14-12-2020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14-12-2020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14-12-2020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14-12-2020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14-12-2020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14-12-2020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14-12-2020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14-12-2020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CD5F2392-8A48-41E7-B539-FDDC7F3E5040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285C769C-1811-409B-8EA4-BF8ADB72ED25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SEPTIEMBRE </a:t>
            </a:r>
            <a:r>
              <a:rPr lang="es-CL" sz="2000" b="1" dirty="0">
                <a:latin typeface="+mn-lt"/>
              </a:rPr>
              <a:t>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04: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CONTRALORÍA GENERAL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95936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Octubre </a:t>
            </a:r>
            <a:r>
              <a:rPr lang="es-CL" sz="1200" dirty="0"/>
              <a:t>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6002" y="73383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xmlns="" id="{282BAC5E-F067-407E-B23A-D381B1D615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8765559"/>
              </p:ext>
            </p:extLst>
          </p:nvPr>
        </p:nvGraphicFramePr>
        <p:xfrm>
          <a:off x="474701" y="1556792"/>
          <a:ext cx="8212099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12B46E8-5FCA-4B05-A798-3F9F146A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64D91F17-ADA1-4D69-AAA1-674592434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235" y="763847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8867135"/>
              </p:ext>
            </p:extLst>
          </p:nvPr>
        </p:nvGraphicFramePr>
        <p:xfrm>
          <a:off x="479235" y="1796400"/>
          <a:ext cx="8207565" cy="4080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7332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EJECUCION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0368354"/>
              </p:ext>
            </p:extLst>
          </p:nvPr>
        </p:nvGraphicFramePr>
        <p:xfrm>
          <a:off x="467544" y="1797048"/>
          <a:ext cx="8219256" cy="4080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0912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93269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224115"/>
            <a:ext cx="691276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08749"/>
              </p:ext>
            </p:extLst>
          </p:nvPr>
        </p:nvGraphicFramePr>
        <p:xfrm>
          <a:off x="467540" y="2388036"/>
          <a:ext cx="8138793" cy="2481124"/>
        </p:xfrm>
        <a:graphic>
          <a:graphicData uri="http://schemas.openxmlformats.org/drawingml/2006/table">
            <a:tbl>
              <a:tblPr/>
              <a:tblGrid>
                <a:gridCol w="930545"/>
                <a:gridCol w="2638857"/>
                <a:gridCol w="930545"/>
                <a:gridCol w="930545"/>
                <a:gridCol w="930545"/>
                <a:gridCol w="930545"/>
                <a:gridCol w="847211"/>
              </a:tblGrid>
              <a:tr h="18903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8929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0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83.686.073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95.140.209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11.454.136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68.234.611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66.800.799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76.375.109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9.574.310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57.025.387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11.145.763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10.305.763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6.963.529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3.428.987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2.797.987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4.048.707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4.020.354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6305" y="6302230"/>
            <a:ext cx="7714167" cy="32239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1214" y="69491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04. CAPÍTULO 01. PROGRAMA 01: CONTRALORÍA GENERAL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21962" y="1333898"/>
            <a:ext cx="77162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708814"/>
              </p:ext>
            </p:extLst>
          </p:nvPr>
        </p:nvGraphicFramePr>
        <p:xfrm>
          <a:off x="406306" y="1609464"/>
          <a:ext cx="8195707" cy="4595911"/>
        </p:xfrm>
        <a:graphic>
          <a:graphicData uri="http://schemas.openxmlformats.org/drawingml/2006/table">
            <a:tbl>
              <a:tblPr/>
              <a:tblGrid>
                <a:gridCol w="887813"/>
                <a:gridCol w="327961"/>
                <a:gridCol w="327961"/>
                <a:gridCol w="2305664"/>
                <a:gridCol w="887813"/>
                <a:gridCol w="887813"/>
                <a:gridCol w="887813"/>
                <a:gridCol w="887813"/>
                <a:gridCol w="795056"/>
              </a:tblGrid>
              <a:tr h="15324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255" marR="7255" marT="7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255" marR="7255" marT="7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54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09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83.686.073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95.140.209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11.454.136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68.234.611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66.800.799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76.375.109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9.574.310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57.025.387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11.145.763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10.305.763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-840.000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6.963.529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189.197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189.197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53.418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15.079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15.079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7.255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-3.638.534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-3.638.534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15.079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15.079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7.255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46.163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46.163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3.428.987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2.797.987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-631.000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167.510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89.235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68.235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57.227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47.227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4.703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1.198.580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598.580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-600.000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2.083.945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2.083.945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156.855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3.772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3.772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697.881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4.048.707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3.350.826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4.020.354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646.292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646.292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646.292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51.589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51.589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51.589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3.350.826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3.350.826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3.322.473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4035</TotalTime>
  <Words>565</Words>
  <Application>Microsoft Office PowerPoint</Application>
  <PresentationFormat>Presentación en pantalla (4:3)</PresentationFormat>
  <Paragraphs>341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Verdana</vt:lpstr>
      <vt:lpstr>1_Tema de Office</vt:lpstr>
      <vt:lpstr>Tema de Office</vt:lpstr>
      <vt:lpstr>EJECUCIÓN PRESUPUESTARIA DE GASTOS ACUMULADA AL MES DE SEPTIEMBRE DE 2020 PARTIDA 04: CONTRALORÍA GENERAL DE LA REPÚBLICA</vt:lpstr>
      <vt:lpstr>EJECUCIÓN ACUMULADA DE GASTOS A SEPTIEMBRE DE 2020  PARTIDA 04 CONTRALORÍA GENERAL DE LA REPÚBLICA</vt:lpstr>
      <vt:lpstr>EJECUCIÓN ACUMULADA DE GASTOS A SEPTIEMBRE DE 2020  PARTIDA 04 CONTRALORÍA GENERAL DE LA REPÚBLICA</vt:lpstr>
      <vt:lpstr>EJECUCION ACUMULADA DE GASTOS A SEPTIEMBRE DE 2020  PARTIDA 04 CONTRALORÍA GENERAL DE LA REPÚBLICA</vt:lpstr>
      <vt:lpstr>EJECUCIÓN ACUMULADA DE GASTOS A SEPTIEMBRE DE 2020  PARTIDA 04 CONTRALORÍA GENERAL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278</cp:revision>
  <cp:lastPrinted>2019-10-18T21:20:26Z</cp:lastPrinted>
  <dcterms:created xsi:type="dcterms:W3CDTF">2016-06-23T13:38:47Z</dcterms:created>
  <dcterms:modified xsi:type="dcterms:W3CDTF">2020-12-14T21:16:03Z</dcterms:modified>
</cp:coreProperties>
</file>