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</a:t>
            </a:r>
            <a:r>
              <a:rPr lang="es-CL" sz="1200" b="1" baseline="0"/>
              <a:t> Presupuesto Inicial por Subtítulo de Gasto</a:t>
            </a:r>
            <a:endParaRPr lang="es-CL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475308641975315E-2"/>
          <c:y val="0.14887306856021582"/>
          <c:w val="0.76234567901234573"/>
          <c:h val="0.5995524046484693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3A-4681-A9EB-BFC33D8680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3A-4681-A9EB-BFC33D8680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3A-4681-A9EB-BFC33D8680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3A-4681-A9EB-BFC33D86803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'[04.xlsx]Partida 04'!$C$61:$C$64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'[04.xlsx]Partida 04'!$D$61:$D$64</c:f>
              <c:numCache>
                <c:formatCode>#,##0</c:formatCode>
                <c:ptCount val="4"/>
                <c:pt idx="0">
                  <c:v>63373687</c:v>
                </c:pt>
                <c:pt idx="1">
                  <c:v>9858126</c:v>
                </c:pt>
                <c:pt idx="2">
                  <c:v>3097649</c:v>
                </c:pt>
                <c:pt idx="3">
                  <c:v>3984104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FC-4E2B-B9F5-E3BA012AB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0.12551675278147525"/>
          <c:y val="0.76483391490385577"/>
          <c:w val="0.74497506666687774"/>
          <c:h val="0.22087188958460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04'!$D$36:$O$36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04'!$D$37:$O$37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04'!$D$38:$L$38</c:f>
              <c:numCache>
                <c:formatCode>0.0%</c:formatCode>
                <c:ptCount val="9"/>
                <c:pt idx="0">
                  <c:v>0.10812303131820952</c:v>
                </c:pt>
                <c:pt idx="1">
                  <c:v>6.7423380198513502E-2</c:v>
                </c:pt>
                <c:pt idx="2">
                  <c:v>9.1959823936744067E-2</c:v>
                </c:pt>
                <c:pt idx="3">
                  <c:v>0.10217013703383278</c:v>
                </c:pt>
                <c:pt idx="4">
                  <c:v>6.8796372986192539E-2</c:v>
                </c:pt>
                <c:pt idx="5">
                  <c:v>0.110490941816108</c:v>
                </c:pt>
                <c:pt idx="6">
                  <c:v>6.9581695180030045E-2</c:v>
                </c:pt>
                <c:pt idx="7">
                  <c:v>6.7420152852446916E-2</c:v>
                </c:pt>
                <c:pt idx="8">
                  <c:v>0.10248094998403882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1627712"/>
        <c:axId val="461628104"/>
      </c:barChart>
      <c:catAx>
        <c:axId val="46162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628104"/>
        <c:crosses val="autoZero"/>
        <c:auto val="0"/>
        <c:lblAlgn val="ctr"/>
        <c:lblOffset val="100"/>
        <c:noMultiLvlLbl val="0"/>
      </c:catAx>
      <c:valAx>
        <c:axId val="4616281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16277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04'!$D$32:$O$32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354560558765905E-2"/>
                  <c:y val="-3.7350899693472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'[04.xlsx]Partida 04'!$D$34:$L$34</c:f>
              <c:numCache>
                <c:formatCode>0.0%</c:formatCode>
                <c:ptCount val="9"/>
                <c:pt idx="0">
                  <c:v>0.10812303131820952</c:v>
                </c:pt>
                <c:pt idx="1">
                  <c:v>0.17138379239150292</c:v>
                </c:pt>
                <c:pt idx="2">
                  <c:v>0.26334361632824699</c:v>
                </c:pt>
                <c:pt idx="3">
                  <c:v>0.36551375336207975</c:v>
                </c:pt>
                <c:pt idx="4">
                  <c:v>0.44606106126422679</c:v>
                </c:pt>
                <c:pt idx="5">
                  <c:v>0.55655200308033481</c:v>
                </c:pt>
                <c:pt idx="6">
                  <c:v>0.6261336982603648</c:v>
                </c:pt>
                <c:pt idx="7">
                  <c:v>0.69355385111281176</c:v>
                </c:pt>
                <c:pt idx="8">
                  <c:v>0.71720055817829875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1613992"/>
        <c:axId val="461614776"/>
      </c:lineChart>
      <c:catAx>
        <c:axId val="461613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614776"/>
        <c:crosses val="autoZero"/>
        <c:auto val="1"/>
        <c:lblAlgn val="ctr"/>
        <c:lblOffset val="100"/>
        <c:tickLblSkip val="1"/>
        <c:noMultiLvlLbl val="0"/>
      </c:catAx>
      <c:valAx>
        <c:axId val="4616147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6139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65559"/>
              </p:ext>
            </p:extLst>
          </p:nvPr>
        </p:nvGraphicFramePr>
        <p:xfrm>
          <a:off x="474701" y="1556792"/>
          <a:ext cx="8212099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867135"/>
              </p:ext>
            </p:extLst>
          </p:nvPr>
        </p:nvGraphicFramePr>
        <p:xfrm>
          <a:off x="479235" y="1796400"/>
          <a:ext cx="8207565" cy="408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368354"/>
              </p:ext>
            </p:extLst>
          </p:nvPr>
        </p:nvGraphicFramePr>
        <p:xfrm>
          <a:off x="467544" y="1797048"/>
          <a:ext cx="8219256" cy="4080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224115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08749"/>
              </p:ext>
            </p:extLst>
          </p:nvPr>
        </p:nvGraphicFramePr>
        <p:xfrm>
          <a:off x="467540" y="2388036"/>
          <a:ext cx="8138793" cy="2481124"/>
        </p:xfrm>
        <a:graphic>
          <a:graphicData uri="http://schemas.openxmlformats.org/drawingml/2006/table">
            <a:tbl>
              <a:tblPr/>
              <a:tblGrid>
                <a:gridCol w="930545"/>
                <a:gridCol w="2638857"/>
                <a:gridCol w="930545"/>
                <a:gridCol w="930545"/>
                <a:gridCol w="930545"/>
                <a:gridCol w="930545"/>
                <a:gridCol w="847211"/>
              </a:tblGrid>
              <a:tr h="18903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892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95.140.209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11.454.136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68.234.611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76.375.109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9.574.310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57.025.387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5" y="6302230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708814"/>
              </p:ext>
            </p:extLst>
          </p:nvPr>
        </p:nvGraphicFramePr>
        <p:xfrm>
          <a:off x="406306" y="1609464"/>
          <a:ext cx="8195707" cy="4595911"/>
        </p:xfrm>
        <a:graphic>
          <a:graphicData uri="http://schemas.openxmlformats.org/drawingml/2006/table">
            <a:tbl>
              <a:tblPr/>
              <a:tblGrid>
                <a:gridCol w="887813"/>
                <a:gridCol w="327961"/>
                <a:gridCol w="327961"/>
                <a:gridCol w="2305664"/>
                <a:gridCol w="887813"/>
                <a:gridCol w="887813"/>
                <a:gridCol w="887813"/>
                <a:gridCol w="887813"/>
                <a:gridCol w="795056"/>
              </a:tblGrid>
              <a:tr h="1532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54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9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95.140.209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11.454.136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68.234.611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76.375.109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9.574.310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57.025.387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6.963.529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167.510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598.580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156.855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4.048.707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4.020.354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3.322.473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4035</TotalTime>
  <Words>565</Words>
  <Application>Microsoft Office PowerPoint</Application>
  <PresentationFormat>Presentación en pantalla (4:3)</PresentationFormat>
  <Paragraphs>341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SEPTIEMBRE DE 2020 PARTIDA 04: CONTRALORÍA GENERAL DE LA REPÚBLICA</vt:lpstr>
      <vt:lpstr>EJECUCIÓN ACUMULADA DE GASTOS A SEPTIEMBRE DE 2020  PARTIDA 04 CONTRALORÍA GENERAL DE LA REPÚBLICA</vt:lpstr>
      <vt:lpstr>EJECUCIÓN ACUMULADA DE GASTOS A SEPTIEMBRE DE 2020  PARTIDA 04 CONTRALORÍA GENERAL DE LA REPÚBLICA</vt:lpstr>
      <vt:lpstr>EJECUCION ACUMULADA DE GASTOS A SEPTIEMBRE DE 2020  PARTIDA 04 CONTRALORÍA GENERAL DE LA REPÚBLICA</vt:lpstr>
      <vt:lpstr>EJECUCIÓN ACUMULADA DE GASTOS A SEPTIEMBRE DE 2020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278</cp:revision>
  <cp:lastPrinted>2019-10-18T21:20:26Z</cp:lastPrinted>
  <dcterms:created xsi:type="dcterms:W3CDTF">2016-06-23T13:38:47Z</dcterms:created>
  <dcterms:modified xsi:type="dcterms:W3CDTF">2020-12-14T21:16:03Z</dcterms:modified>
</cp:coreProperties>
</file>