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4" r:id="rId4"/>
    <p:sldId id="302" r:id="rId5"/>
    <p:sldId id="303" r:id="rId6"/>
    <p:sldId id="264" r:id="rId7"/>
    <p:sldId id="305" r:id="rId8"/>
    <p:sldId id="306" r:id="rId9"/>
    <p:sldId id="309" r:id="rId10"/>
    <p:sldId id="308" r:id="rId11"/>
    <p:sldId id="307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110" d="100"/>
          <a:sy n="110" d="100"/>
        </p:scale>
        <p:origin x="169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 dirty="0">
                <a:effectLst/>
              </a:rPr>
              <a:t>Distribución Presupuesto inicial por Subtítulo de gasto</a:t>
            </a:r>
            <a:endParaRPr lang="es-CL" sz="1100" b="1" dirty="0">
              <a:effectLst/>
            </a:endParaRPr>
          </a:p>
        </c:rich>
      </c:tx>
      <c:layout>
        <c:manualLayout>
          <c:xMode val="edge"/>
          <c:yMode val="edge"/>
          <c:x val="0.11450512844893876"/>
          <c:y val="1.8245099203536772E-2"/>
        </c:manualLayout>
      </c:layout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62447461835509"/>
          <c:y val="0"/>
          <c:w val="0.72260095863954898"/>
          <c:h val="0.8993855485733168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E13B-4D7B-803F-3BE16AE587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13B-4D7B-803F-3BE16AE587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E13B-4D7B-803F-3BE16AE587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13B-4D7B-803F-3BE16AE587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E13B-4D7B-803F-3BE16AE587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13B-4D7B-803F-3BE16AE5872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E13B-4D7B-803F-3BE16AE5872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13B-4D7B-803F-3BE16AE5872E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'[03.xlsx]Partida 03'!$B$50:$C$54</c:f>
              <c:multiLvlStrCache>
                <c:ptCount val="5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ADQUISICIÓN DE ACTIVOS NO FINANCIEROS</c:v>
                  </c:pt>
                  <c:pt idx="4">
                    <c:v>INICIATIVAS DE INVERSIÓN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29</c:v>
                  </c:pt>
                  <c:pt idx="4">
                    <c:v>31</c:v>
                  </c:pt>
                </c:lvl>
              </c:multiLvlStrCache>
            </c:multiLvlStrRef>
          </c:cat>
          <c:val>
            <c:numRef>
              <c:f>'[03.xlsx]Partida 03'!$D$50:$D$54</c:f>
              <c:numCache>
                <c:formatCode>0.0%</c:formatCode>
                <c:ptCount val="5"/>
                <c:pt idx="0">
                  <c:v>0.73800335737565559</c:v>
                </c:pt>
                <c:pt idx="1">
                  <c:v>0.13273143742365964</c:v>
                </c:pt>
                <c:pt idx="2">
                  <c:v>1.481415575474916E-2</c:v>
                </c:pt>
                <c:pt idx="3">
                  <c:v>1.5427007750692385E-2</c:v>
                </c:pt>
                <c:pt idx="4">
                  <c:v>9.0449832286248075E-2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3B-4D7B-803F-3BE16AE587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 dirty="0">
                <a:effectLst/>
              </a:rPr>
              <a:t>Distribución Presupuesto Inicial por Capítulo (millones de $)</a:t>
            </a:r>
            <a:endParaRPr lang="es-CL" sz="1050" dirty="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4BB1-4736-B981-2C30771205CC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'[03.xlsx]Información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'[03.xlsx]Información de tendencia'!$AF$13:$AF$15</c:f>
              <c:numCache>
                <c:formatCode>#,##0_ ;[Red]\-#,##0\ </c:formatCode>
                <c:ptCount val="3"/>
                <c:pt idx="0">
                  <c:v>413753734000</c:v>
                </c:pt>
                <c:pt idx="1">
                  <c:v>164587069000</c:v>
                </c:pt>
                <c:pt idx="2">
                  <c:v>3801382000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92-4DA8-88CD-7E68C31A4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2373536"/>
        <c:axId val="282376280"/>
      </c:barChart>
      <c:catAx>
        <c:axId val="282373536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82376280"/>
        <c:crosses val="autoZero"/>
        <c:auto val="1"/>
        <c:lblAlgn val="ctr"/>
        <c:lblOffset val="100"/>
        <c:noMultiLvlLbl val="0"/>
      </c:catAx>
      <c:valAx>
        <c:axId val="2823762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82373536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>
                <a:latin typeface="+mn-lt"/>
              </a:rPr>
              <a:t>% Ejecución Mensual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03'!$C$26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7.3588809172574723E-2</c:v>
                </c:pt>
                <c:pt idx="2">
                  <c:v>8.6684054837122479E-2</c:v>
                </c:pt>
                <c:pt idx="3">
                  <c:v>6.8834623666751166E-2</c:v>
                </c:pt>
                <c:pt idx="4">
                  <c:v>7.8270870981038188E-2</c:v>
                </c:pt>
                <c:pt idx="5">
                  <c:v>8.5234959212447642E-2</c:v>
                </c:pt>
                <c:pt idx="6">
                  <c:v>7.2784951870229403E-2</c:v>
                </c:pt>
                <c:pt idx="7">
                  <c:v>7.3193078060907621E-2</c:v>
                </c:pt>
                <c:pt idx="8">
                  <c:v>8.8778426274452829E-2</c:v>
                </c:pt>
                <c:pt idx="9">
                  <c:v>7.3764052478150197E-2</c:v>
                </c:pt>
                <c:pt idx="10">
                  <c:v>9.3727044497452991E-2</c:v>
                </c:pt>
                <c:pt idx="11">
                  <c:v>0.13792477299845871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03'!$D$27:$O$27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03'!$D$28:$L$28</c:f>
              <c:numCache>
                <c:formatCode>0.0%</c:formatCode>
                <c:ptCount val="9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  <c:pt idx="5">
                  <c:v>8.8446999665529963E-2</c:v>
                </c:pt>
                <c:pt idx="6">
                  <c:v>7.4889545928402454E-2</c:v>
                </c:pt>
                <c:pt idx="7">
                  <c:v>7.2546054646172267E-2</c:v>
                </c:pt>
                <c:pt idx="8">
                  <c:v>9.047525765646218E-2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464928"/>
        <c:axId val="527464144"/>
      </c:barChart>
      <c:catAx>
        <c:axId val="52746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7464144"/>
        <c:crosses val="autoZero"/>
        <c:auto val="1"/>
        <c:lblAlgn val="ctr"/>
        <c:lblOffset val="100"/>
        <c:noMultiLvlLbl val="0"/>
      </c:catAx>
      <c:valAx>
        <c:axId val="527464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7464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 Light" panose="020F0302020204030204" pitchFamily="34" charset="0"/>
              </a:defRPr>
            </a:pPr>
            <a:r>
              <a:rPr lang="es-CL" sz="1100" b="1">
                <a:latin typeface="+mn-lt"/>
                <a:cs typeface="Calibri Light" panose="020F0302020204030204" pitchFamily="34" charset="0"/>
              </a:rPr>
              <a:t>% Ejecución Acumulada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Calibri Light" panose="020F0302020204030204" pitchFamily="34" charset="0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6.1512778660490743E-2"/>
          <c:y val="0.12344658183968256"/>
          <c:w val="0.91837955336375343"/>
          <c:h val="0.73059508029106712"/>
        </c:manualLayout>
      </c:layout>
      <c:lineChart>
        <c:grouping val="standard"/>
        <c:varyColors val="0"/>
        <c:ser>
          <c:idx val="0"/>
          <c:order val="0"/>
          <c:tx>
            <c:strRef>
              <c:f>'[03.xlsx]Partida 03'!$C$20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0.13412657610973269</c:v>
                </c:pt>
                <c:pt idx="2">
                  <c:v>0.22081063094685519</c:v>
                </c:pt>
                <c:pt idx="3">
                  <c:v>0.28964525461360635</c:v>
                </c:pt>
                <c:pt idx="4">
                  <c:v>0.36791612559464454</c:v>
                </c:pt>
                <c:pt idx="5">
                  <c:v>0.45310249966593874</c:v>
                </c:pt>
                <c:pt idx="6">
                  <c:v>0.53136902799552654</c:v>
                </c:pt>
                <c:pt idx="7">
                  <c:v>0.59841274836003966</c:v>
                </c:pt>
                <c:pt idx="8">
                  <c:v>0.68719117463449253</c:v>
                </c:pt>
                <c:pt idx="9">
                  <c:v>0.73526988466464605</c:v>
                </c:pt>
                <c:pt idx="10">
                  <c:v>0.82899692916209899</c:v>
                </c:pt>
                <c:pt idx="11">
                  <c:v>0.95072238036325285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03'!$C$21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03'!$D$21:$O$21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03'!$C$22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3920693213984803E-2"/>
                  <c:y val="-3.3885968114104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3F-4BFE-8B97-395D156C8221}"/>
                </c:ext>
              </c:extLst>
            </c:dLbl>
            <c:dLbl>
              <c:idx val="1"/>
              <c:layout>
                <c:manualLayout>
                  <c:x val="-4.6402310713282678E-2"/>
                  <c:y val="-3.0497371302694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3F-4BFE-8B97-395D156C8221}"/>
                </c:ext>
              </c:extLst>
            </c:dLbl>
            <c:dLbl>
              <c:idx val="2"/>
              <c:layout>
                <c:manualLayout>
                  <c:x val="-5.4136029165496487E-2"/>
                  <c:y val="-2.7108641081960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174999799045114E-2"/>
                      <c:h val="4.73896598168983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2A3F-4BFE-8B97-395D156C8221}"/>
                </c:ext>
              </c:extLst>
            </c:dLbl>
            <c:dLbl>
              <c:idx val="3"/>
              <c:layout>
                <c:manualLayout>
                  <c:x val="-4.9495798094168195E-2"/>
                  <c:y val="-3.3885968114104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3F-4BFE-8B97-395D156C8221}"/>
                </c:ext>
              </c:extLst>
            </c:dLbl>
            <c:dLbl>
              <c:idx val="4"/>
              <c:layout>
                <c:manualLayout>
                  <c:x val="-5.4136029165496459E-2"/>
                  <c:y val="-1.3554387245641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3F-4BFE-8B97-395D156C8221}"/>
                </c:ext>
              </c:extLst>
            </c:dLbl>
            <c:dLbl>
              <c:idx val="5"/>
              <c:layout>
                <c:manualLayout>
                  <c:x val="-5.258928547505376E-2"/>
                  <c:y val="-1.6942984057052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3F-4BFE-8B97-395D156C8221}"/>
                </c:ext>
              </c:extLst>
            </c:dLbl>
            <c:dLbl>
              <c:idx val="6"/>
              <c:layout>
                <c:manualLayout>
                  <c:x val="-5.7229516546381913E-2"/>
                  <c:y val="-2.8015424252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E5-4D04-8E89-E5BD963C7D13}"/>
                </c:ext>
              </c:extLst>
            </c:dLbl>
            <c:dLbl>
              <c:idx val="7"/>
              <c:layout>
                <c:manualLayout>
                  <c:x val="-5.5682772855939214E-2"/>
                  <c:y val="-3.0497371302694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3F-4BFE-8B97-395D156C8221}"/>
                </c:ext>
              </c:extLst>
            </c:dLbl>
            <c:dLbl>
              <c:idx val="8"/>
              <c:layout>
                <c:manualLayout>
                  <c:x val="-5.2589285475053704E-2"/>
                  <c:y val="-2.0331580868462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3F-4BFE-8B97-395D156C82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03'!$D$22:$L$22</c:f>
              <c:numCache>
                <c:formatCode>0.0%</c:formatCode>
                <c:ptCount val="9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  <c:pt idx="5">
                  <c:v>0.47720163540389221</c:v>
                </c:pt>
                <c:pt idx="6">
                  <c:v>0.55209118133229473</c:v>
                </c:pt>
                <c:pt idx="7">
                  <c:v>0.62463723597846699</c:v>
                </c:pt>
                <c:pt idx="8">
                  <c:v>0.69509214281564202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7947728"/>
        <c:axId val="467945376"/>
      </c:lineChart>
      <c:catAx>
        <c:axId val="467947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7945376"/>
        <c:crosses val="autoZero"/>
        <c:auto val="1"/>
        <c:lblAlgn val="ctr"/>
        <c:lblOffset val="100"/>
        <c:noMultiLvlLbl val="0"/>
      </c:catAx>
      <c:valAx>
        <c:axId val="467945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7947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3" y="5733256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8405" y="836712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D4B05FB-4C15-40D0-8DE5-64117C9826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386858"/>
              </p:ext>
            </p:extLst>
          </p:nvPr>
        </p:nvGraphicFramePr>
        <p:xfrm>
          <a:off x="405023" y="2403434"/>
          <a:ext cx="8075235" cy="2930257"/>
        </p:xfrm>
        <a:graphic>
          <a:graphicData uri="http://schemas.openxmlformats.org/drawingml/2006/table">
            <a:tbl>
              <a:tblPr/>
              <a:tblGrid>
                <a:gridCol w="307506">
                  <a:extLst>
                    <a:ext uri="{9D8B030D-6E8A-4147-A177-3AD203B41FA5}">
                      <a16:colId xmlns:a16="http://schemas.microsoft.com/office/drawing/2014/main" val="2094191162"/>
                    </a:ext>
                  </a:extLst>
                </a:gridCol>
                <a:gridCol w="294693">
                  <a:extLst>
                    <a:ext uri="{9D8B030D-6E8A-4147-A177-3AD203B41FA5}">
                      <a16:colId xmlns:a16="http://schemas.microsoft.com/office/drawing/2014/main" val="2790614622"/>
                    </a:ext>
                  </a:extLst>
                </a:gridCol>
                <a:gridCol w="297896">
                  <a:extLst>
                    <a:ext uri="{9D8B030D-6E8A-4147-A177-3AD203B41FA5}">
                      <a16:colId xmlns:a16="http://schemas.microsoft.com/office/drawing/2014/main" val="1953247306"/>
                    </a:ext>
                  </a:extLst>
                </a:gridCol>
                <a:gridCol w="2562550">
                  <a:extLst>
                    <a:ext uri="{9D8B030D-6E8A-4147-A177-3AD203B41FA5}">
                      <a16:colId xmlns:a16="http://schemas.microsoft.com/office/drawing/2014/main" val="223895756"/>
                    </a:ext>
                  </a:extLst>
                </a:gridCol>
                <a:gridCol w="768765">
                  <a:extLst>
                    <a:ext uri="{9D8B030D-6E8A-4147-A177-3AD203B41FA5}">
                      <a16:colId xmlns:a16="http://schemas.microsoft.com/office/drawing/2014/main" val="2738609921"/>
                    </a:ext>
                  </a:extLst>
                </a:gridCol>
                <a:gridCol w="768765">
                  <a:extLst>
                    <a:ext uri="{9D8B030D-6E8A-4147-A177-3AD203B41FA5}">
                      <a16:colId xmlns:a16="http://schemas.microsoft.com/office/drawing/2014/main" val="3431429144"/>
                    </a:ext>
                  </a:extLst>
                </a:gridCol>
                <a:gridCol w="768765">
                  <a:extLst>
                    <a:ext uri="{9D8B030D-6E8A-4147-A177-3AD203B41FA5}">
                      <a16:colId xmlns:a16="http://schemas.microsoft.com/office/drawing/2014/main" val="3153093204"/>
                    </a:ext>
                  </a:extLst>
                </a:gridCol>
                <a:gridCol w="768765">
                  <a:extLst>
                    <a:ext uri="{9D8B030D-6E8A-4147-A177-3AD203B41FA5}">
                      <a16:colId xmlns:a16="http://schemas.microsoft.com/office/drawing/2014/main" val="3800644059"/>
                    </a:ext>
                  </a:extLst>
                </a:gridCol>
                <a:gridCol w="768765">
                  <a:extLst>
                    <a:ext uri="{9D8B030D-6E8A-4147-A177-3AD203B41FA5}">
                      <a16:colId xmlns:a16="http://schemas.microsoft.com/office/drawing/2014/main" val="85577990"/>
                    </a:ext>
                  </a:extLst>
                </a:gridCol>
                <a:gridCol w="768765">
                  <a:extLst>
                    <a:ext uri="{9D8B030D-6E8A-4147-A177-3AD203B41FA5}">
                      <a16:colId xmlns:a16="http://schemas.microsoft.com/office/drawing/2014/main" val="1552391830"/>
                    </a:ext>
                  </a:extLst>
                </a:gridCol>
              </a:tblGrid>
              <a:tr h="3009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46264"/>
                  </a:ext>
                </a:extLst>
              </a:tr>
              <a:tr h="460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045093"/>
                  </a:ext>
                </a:extLst>
              </a:tr>
              <a:tr h="15986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2.874.868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-926.514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52481"/>
                  </a:ext>
                </a:extLst>
              </a:tr>
              <a:tr h="150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1.103.449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1.108.555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842.539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293934"/>
                  </a:ext>
                </a:extLst>
              </a:tr>
              <a:tr h="150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453.942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327.659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973018"/>
                  </a:ext>
                </a:extLst>
              </a:tr>
              <a:tr h="150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297072"/>
                  </a:ext>
                </a:extLst>
              </a:tr>
              <a:tr h="150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952730"/>
                  </a:ext>
                </a:extLst>
              </a:tr>
              <a:tr h="150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1.322.371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-921.620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468.793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97937"/>
                  </a:ext>
                </a:extLst>
              </a:tr>
              <a:tr h="150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1.322.371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-921.620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468.793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915338"/>
                  </a:ext>
                </a:extLst>
              </a:tr>
              <a:tr h="150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1.095.195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465.195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673670"/>
                  </a:ext>
                </a:extLst>
              </a:tr>
              <a:tr h="14677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726.610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564.990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-161.620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660451"/>
                  </a:ext>
                </a:extLst>
              </a:tr>
              <a:tr h="150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451937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382.567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252.567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26614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714456"/>
                  </a:ext>
                </a:extLst>
              </a:tr>
              <a:tr h="30091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314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06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5206413"/>
              </p:ext>
            </p:extLst>
          </p:nvPr>
        </p:nvGraphicFramePr>
        <p:xfrm>
          <a:off x="382726" y="1700808"/>
          <a:ext cx="4053244" cy="431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D2235643-F011-426E-83CC-EF886027B3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314349"/>
              </p:ext>
            </p:extLst>
          </p:nvPr>
        </p:nvGraphicFramePr>
        <p:xfrm>
          <a:off x="4435971" y="1700808"/>
          <a:ext cx="4250830" cy="431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243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5293543"/>
              </p:ext>
            </p:extLst>
          </p:nvPr>
        </p:nvGraphicFramePr>
        <p:xfrm>
          <a:off x="386224" y="1700808"/>
          <a:ext cx="821079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698622"/>
              </p:ext>
            </p:extLst>
          </p:nvPr>
        </p:nvGraphicFramePr>
        <p:xfrm>
          <a:off x="466600" y="2057400"/>
          <a:ext cx="8210798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1125" y="1689360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5" y="5589240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166933"/>
              </p:ext>
            </p:extLst>
          </p:nvPr>
        </p:nvGraphicFramePr>
        <p:xfrm>
          <a:off x="471388" y="2079943"/>
          <a:ext cx="8148282" cy="3165045"/>
        </p:xfrm>
        <a:graphic>
          <a:graphicData uri="http://schemas.openxmlformats.org/drawingml/2006/table">
            <a:tbl>
              <a:tblPr/>
              <a:tblGrid>
                <a:gridCol w="529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1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9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9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5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582.142.185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585.306.783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3.164.598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406.842.146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429.622.887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443.218.394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13.595.507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327.877.956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77.268.569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74.701.904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47.698.720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7.702.325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-921.620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3.626.046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44.201.663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-8.453.000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21.416.868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2.581.526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 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881186"/>
              </p:ext>
            </p:extLst>
          </p:nvPr>
        </p:nvGraphicFramePr>
        <p:xfrm>
          <a:off x="405026" y="2492896"/>
          <a:ext cx="8047807" cy="2232248"/>
        </p:xfrm>
        <a:graphic>
          <a:graphicData uri="http://schemas.openxmlformats.org/drawingml/2006/table">
            <a:tbl>
              <a:tblPr/>
              <a:tblGrid>
                <a:gridCol w="266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7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2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6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28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13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13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370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413.753.734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425.266.829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11.513.095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314.644.215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404.011.366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11.226.199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298.856.562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21.255.463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286.896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15.787.653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157.165.086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-7.421.983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90.558.940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2.874.868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-926.514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1.638.991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81223" y="764704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307722"/>
              </p:ext>
            </p:extLst>
          </p:nvPr>
        </p:nvGraphicFramePr>
        <p:xfrm>
          <a:off x="468940" y="2726417"/>
          <a:ext cx="8147250" cy="1844152"/>
        </p:xfrm>
        <a:graphic>
          <a:graphicData uri="http://schemas.openxmlformats.org/drawingml/2006/table">
            <a:tbl>
              <a:tblPr/>
              <a:tblGrid>
                <a:gridCol w="3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2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0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20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90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404.011.366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11.226.199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298.856.562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0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404.011.366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11.226.199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298.856.562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0064" y="1955865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4" y="4788587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0069" y="908720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262201"/>
              </p:ext>
            </p:extLst>
          </p:nvPr>
        </p:nvGraphicFramePr>
        <p:xfrm>
          <a:off x="500064" y="2521674"/>
          <a:ext cx="8143873" cy="2059454"/>
        </p:xfrm>
        <a:graphic>
          <a:graphicData uri="http://schemas.openxmlformats.org/drawingml/2006/table">
            <a:tbl>
              <a:tblPr/>
              <a:tblGrid>
                <a:gridCol w="349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5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7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0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13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45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03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2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21.255.463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15.787.653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21.255.463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15.787.653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846" y="1535048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316116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697734"/>
            <a:ext cx="82150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165215"/>
              </p:ext>
            </p:extLst>
          </p:nvPr>
        </p:nvGraphicFramePr>
        <p:xfrm>
          <a:off x="428846" y="1823078"/>
          <a:ext cx="8215091" cy="4479458"/>
        </p:xfrm>
        <a:graphic>
          <a:graphicData uri="http://schemas.openxmlformats.org/drawingml/2006/table">
            <a:tbl>
              <a:tblPr/>
              <a:tblGrid>
                <a:gridCol w="298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3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7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14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65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352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1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68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157.165.086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-7.421.983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90.558.940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14.765.704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16.843.010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2.077.306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12.391.202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76.814.627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74.257.962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-2.556.665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47.371.061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2.604.299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2.604.299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3.157.253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101.602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101.602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3.055.398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3.055.398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8.295.675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-685.037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1.003.220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111.149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-94.149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400.327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192.056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-208.271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46.195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769.877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-382.617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109.252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108.925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722.060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44.201.663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-8.453.000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21.416.868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45.834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44.103.447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-8.551.216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21.371.034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2.581.526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376.129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52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61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4595</TotalTime>
  <Words>1359</Words>
  <Application>Microsoft Office PowerPoint</Application>
  <PresentationFormat>Presentación en pantalla (4:3)</PresentationFormat>
  <Paragraphs>704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1_Tema de Office</vt:lpstr>
      <vt:lpstr>Tema de Office</vt:lpstr>
      <vt:lpstr>EJECUCIÓN ACUMULADA DE GASTOS PRESUPUESTARIOS AL MES DE SEPTIEMBRE DE 2020 PARTIDA 03: PODER JUDICIAL</vt:lpstr>
      <vt:lpstr>EJECUCIÓN PRESUPUESTARIA DE GASTOS ACUMULADA A SEPTIEMBRE DE 2020 PARTIDA 03 PODER JUDICIAL</vt:lpstr>
      <vt:lpstr>EJECUCIÓN DE GASTOS A SEPTIEMBRE DE 2020  PARTIDA 03 PODER JUDICIAL</vt:lpstr>
      <vt:lpstr>EJECUCIÓN DE GASTOS A SEPTIEMBRE DE 2020  PARTIDA 03 PODER JUDICIAL</vt:lpstr>
      <vt:lpstr>EJECUCIÓN ACUMULADA DE GASTOS A SEPTIEMBRE DE 2020  PARTIDA 03 PODER JUDICIAL</vt:lpstr>
      <vt:lpstr>EJECUCIÓN ACUMULADA DE GASTOS A SEPTIEMBRE DE 2020  PARTIDA 03 PODER JUDICIAL  RESUMEN POR CAPÍTULOS</vt:lpstr>
      <vt:lpstr>EJECUCIÓN ACUMULADA DE GASTOS A SEPTIEMBRE DE 2020  PARTIDA 03. CAPÍTULO 01. PROGRAMA 01: PODER JUDICIAL</vt:lpstr>
      <vt:lpstr>EJECUCIÓN ACUMULADA DE GASTOS A SEPTIEMBRE DE 2020  PARTIDA 03. CAPÍTULO 01. PROGRAMA 02: UNIDAD DE APOYO A TRIBUNALES</vt:lpstr>
      <vt:lpstr>EJECUCIÓN ACUMULADA DE GASTOS A SEPTIEMBRE DE 2020  PARTIDA 03. CAPÍTULO 03. PROGRAMA 01: CORPORACIÓN ADMINISTRATIVA DEL PODER JUDICIAL</vt:lpstr>
      <vt:lpstr>EJECUCIÓN ACUMULADA DE GASTOS A SEPTIEMBRE DE 2020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278</cp:revision>
  <cp:lastPrinted>2020-09-07T04:49:41Z</cp:lastPrinted>
  <dcterms:created xsi:type="dcterms:W3CDTF">2016-06-23T13:38:47Z</dcterms:created>
  <dcterms:modified xsi:type="dcterms:W3CDTF">2020-12-29T13:48:44Z</dcterms:modified>
</cp:coreProperties>
</file>