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sldIdLst>
    <p:sldId id="257" r:id="rId2"/>
    <p:sldId id="258" r:id="rId3"/>
    <p:sldId id="260" r:id="rId4"/>
    <p:sldId id="259" r:id="rId5"/>
    <p:sldId id="261" r:id="rId6"/>
    <p:sldId id="27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74E-4E19-90E0-036F2E54377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74E-4E19-90E0-036F2E54377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74E-4E19-90E0-036F2E54377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74E-4E19-90E0-036F2E54377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74E-4E19-90E0-036F2E54377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D74E-4E19-90E0-036F2E543773}"/>
              </c:ext>
            </c:extLst>
          </c:dPt>
          <c:dLbls>
            <c:dLbl>
              <c:idx val="3"/>
              <c:layout>
                <c:manualLayout>
                  <c:x val="-3.1081742535487029E-2"/>
                  <c:y val="1.467868700878409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4E-4E19-90E0-036F2E543773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29'!$C$59:$C$64</c:f>
              <c:strCache>
                <c:ptCount val="6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Transferencias de Capital</c:v>
                </c:pt>
                <c:pt idx="5">
                  <c:v>Otros</c:v>
                </c:pt>
              </c:strCache>
            </c:strRef>
          </c:cat>
          <c:val>
            <c:numRef>
              <c:f>'Partida 29'!$D$59:$D$64</c:f>
              <c:numCache>
                <c:formatCode>#,##0</c:formatCode>
                <c:ptCount val="6"/>
                <c:pt idx="0">
                  <c:v>59647468</c:v>
                </c:pt>
                <c:pt idx="1">
                  <c:v>22898160</c:v>
                </c:pt>
                <c:pt idx="2">
                  <c:v>100084943</c:v>
                </c:pt>
                <c:pt idx="3">
                  <c:v>4527393</c:v>
                </c:pt>
                <c:pt idx="4">
                  <c:v>6911078</c:v>
                </c:pt>
                <c:pt idx="5">
                  <c:v>6549451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74E-4E19-90E0-036F2E5437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6327522067871598"/>
          <c:w val="0.97600337209504462"/>
          <c:h val="0.115044562519116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Programa</a:t>
            </a:r>
          </a:p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(en millones de $)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5108183057759342"/>
          <c:y val="1.0884352186783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29'!$I$61:$I$66</c:f>
              <c:strCache>
                <c:ptCount val="6"/>
                <c:pt idx="0">
                  <c:v>Subse. de las Culturas y las Artes</c:v>
                </c:pt>
                <c:pt idx="1">
                  <c:v>Fondos Culturales y Artísticos</c:v>
                </c:pt>
                <c:pt idx="2">
                  <c:v>Subs. del Patrimonio Cultural</c:v>
                </c:pt>
                <c:pt idx="3">
                  <c:v>Serv. Nac. del Patrimonio Cultural</c:v>
                </c:pt>
                <c:pt idx="4">
                  <c:v>Red de Bibliotecas Públicas</c:v>
                </c:pt>
                <c:pt idx="5">
                  <c:v>Consejo de Monumentos Nacionales</c:v>
                </c:pt>
              </c:strCache>
            </c:strRef>
          </c:cat>
          <c:val>
            <c:numRef>
              <c:f>'Partida 29'!$J$61:$J$66</c:f>
              <c:numCache>
                <c:formatCode>#,##0</c:formatCode>
                <c:ptCount val="6"/>
                <c:pt idx="0">
                  <c:v>86092600000</c:v>
                </c:pt>
                <c:pt idx="1">
                  <c:v>42126011000</c:v>
                </c:pt>
                <c:pt idx="2">
                  <c:v>2104377000</c:v>
                </c:pt>
                <c:pt idx="3">
                  <c:v>57514894000</c:v>
                </c:pt>
                <c:pt idx="4">
                  <c:v>7003102000</c:v>
                </c:pt>
                <c:pt idx="5">
                  <c:v>5777509000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F5-4D98-9C55-8D8AEBDE902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790272"/>
        <c:axId val="164792960"/>
      </c:barChart>
      <c:catAx>
        <c:axId val="1647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792960"/>
        <c:crosses val="autoZero"/>
        <c:auto val="1"/>
        <c:lblAlgn val="ctr"/>
        <c:lblOffset val="100"/>
        <c:noMultiLvlLbl val="0"/>
      </c:catAx>
      <c:valAx>
        <c:axId val="164792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6479027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317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2018 - 2019 - 2020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29'!$C$26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29'!$D$26:$O$26</c:f>
              <c:numCache>
                <c:formatCode>0.0%</c:formatCode>
                <c:ptCount val="12"/>
                <c:pt idx="0">
                  <c:v>4.4220323153200625E-2</c:v>
                </c:pt>
                <c:pt idx="1">
                  <c:v>0.14505698165365052</c:v>
                </c:pt>
                <c:pt idx="2">
                  <c:v>8.8604078901845046E-2</c:v>
                </c:pt>
                <c:pt idx="3">
                  <c:v>4.4754249820007426E-2</c:v>
                </c:pt>
                <c:pt idx="4">
                  <c:v>4.2819433440893936E-2</c:v>
                </c:pt>
                <c:pt idx="5">
                  <c:v>6.0180103314073426E-2</c:v>
                </c:pt>
                <c:pt idx="6">
                  <c:v>6.3270469741996321E-2</c:v>
                </c:pt>
                <c:pt idx="7">
                  <c:v>7.4896338242674831E-2</c:v>
                </c:pt>
                <c:pt idx="8">
                  <c:v>6.5088393768404904E-2</c:v>
                </c:pt>
                <c:pt idx="9">
                  <c:v>5.5588053017038577E-2</c:v>
                </c:pt>
                <c:pt idx="10">
                  <c:v>5.6573669043716475E-2</c:v>
                </c:pt>
                <c:pt idx="11">
                  <c:v>0.17549840841677414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CD-44AA-BB11-233F391BE6A3}"/>
            </c:ext>
          </c:extLst>
        </c:ser>
        <c:ser>
          <c:idx val="1"/>
          <c:order val="1"/>
          <c:tx>
            <c:strRef>
              <c:f>'Partida 29'!$C$27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29'!$D$25:$O$25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29'!$D$27:$O$27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7.9921513604330585E-2</c:v>
                </c:pt>
                <c:pt idx="2">
                  <c:v>0.13717439423748901</c:v>
                </c:pt>
                <c:pt idx="3">
                  <c:v>7.2538866589701587E-2</c:v>
                </c:pt>
                <c:pt idx="4">
                  <c:v>5.6511295592515033E-2</c:v>
                </c:pt>
                <c:pt idx="5">
                  <c:v>6.4773785837824296E-2</c:v>
                </c:pt>
                <c:pt idx="6">
                  <c:v>7.6502888629789739E-2</c:v>
                </c:pt>
                <c:pt idx="7">
                  <c:v>6.9076216464543885E-2</c:v>
                </c:pt>
                <c:pt idx="8">
                  <c:v>6.014651930510749E-2</c:v>
                </c:pt>
                <c:pt idx="9">
                  <c:v>4.9851262513173289E-2</c:v>
                </c:pt>
                <c:pt idx="10">
                  <c:v>7.318275867085236E-2</c:v>
                </c:pt>
                <c:pt idx="11">
                  <c:v>0.16684786670763763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CD-44AA-BB11-233F391BE6A3}"/>
            </c:ext>
          </c:extLst>
        </c:ser>
        <c:ser>
          <c:idx val="0"/>
          <c:order val="2"/>
          <c:tx>
            <c:strRef>
              <c:f>'Partida 29'!$C$28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ACD-44AA-BB11-233F391BE6A3}"/>
                </c:ext>
              </c:extLst>
            </c:dLbl>
            <c:dLbl>
              <c:idx val="1"/>
              <c:layout>
                <c:manualLayout>
                  <c:x val="1.5361267654630209E-2"/>
                  <c:y val="-7.25880201188836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ACD-44AA-BB11-233F391BE6A3}"/>
                </c:ext>
              </c:extLst>
            </c:dLbl>
            <c:dLbl>
              <c:idx val="2"/>
              <c:layout>
                <c:manualLayout>
                  <c:x val="1.546302094204411E-2"/>
                  <c:y val="3.62940100594418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ACD-44AA-BB11-233F391BE6A3}"/>
                </c:ext>
              </c:extLst>
            </c:dLbl>
            <c:dLbl>
              <c:idx val="3"/>
              <c:layout>
                <c:manualLayout>
                  <c:x val="8.83601196688234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ACD-44AA-BB11-233F391BE6A3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ACD-44AA-BB11-233F391BE6A3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ACD-44AA-BB11-233F391BE6A3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ACD-44AA-BB11-233F391BE6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29'!$D$28:$M$28</c:f>
              <c:numCache>
                <c:formatCode>0.0%</c:formatCode>
                <c:ptCount val="10"/>
                <c:pt idx="0">
                  <c:v>6.9646111836758742E-2</c:v>
                </c:pt>
                <c:pt idx="1">
                  <c:v>5.983056108391762E-2</c:v>
                </c:pt>
                <c:pt idx="2">
                  <c:v>0.13887111053917356</c:v>
                </c:pt>
                <c:pt idx="3">
                  <c:v>5.0673262663486762E-2</c:v>
                </c:pt>
                <c:pt idx="4">
                  <c:v>5.002137621721383E-2</c:v>
                </c:pt>
                <c:pt idx="5">
                  <c:v>5.1665009361961875E-2</c:v>
                </c:pt>
                <c:pt idx="6">
                  <c:v>8.4079187580167164E-2</c:v>
                </c:pt>
                <c:pt idx="7">
                  <c:v>5.9959157315838923E-2</c:v>
                </c:pt>
                <c:pt idx="8">
                  <c:v>6.7166294575593657E-2</c:v>
                </c:pt>
                <c:pt idx="9">
                  <c:v>5.8614863808057867E-2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ACD-44AA-BB11-233F391BE6A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433472"/>
        <c:axId val="139435008"/>
      </c:barChart>
      <c:catAx>
        <c:axId val="139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5008"/>
        <c:crosses val="autoZero"/>
        <c:auto val="1"/>
        <c:lblAlgn val="ctr"/>
        <c:lblOffset val="100"/>
        <c:noMultiLvlLbl val="0"/>
      </c:catAx>
      <c:valAx>
        <c:axId val="139435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347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2018 - 2019 - 2020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257142677573492"/>
          <c:w val="0.88341519176235084"/>
          <c:h val="0.57204384137070852"/>
        </c:manualLayout>
      </c:layout>
      <c:lineChart>
        <c:grouping val="standard"/>
        <c:varyColors val="0"/>
        <c:ser>
          <c:idx val="2"/>
          <c:order val="0"/>
          <c:tx>
            <c:strRef>
              <c:f>'Partida 29'!$C$20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29'!$D$20:$O$20</c:f>
              <c:numCache>
                <c:formatCode>0.0%</c:formatCode>
                <c:ptCount val="12"/>
                <c:pt idx="0">
                  <c:v>4.4220323153200625E-2</c:v>
                </c:pt>
                <c:pt idx="1">
                  <c:v>0.18886700218827912</c:v>
                </c:pt>
                <c:pt idx="2">
                  <c:v>0.26685721697225184</c:v>
                </c:pt>
                <c:pt idx="3">
                  <c:v>0.31161146679225926</c:v>
                </c:pt>
                <c:pt idx="4">
                  <c:v>0.35443090023315321</c:v>
                </c:pt>
                <c:pt idx="5">
                  <c:v>0.41461100354722663</c:v>
                </c:pt>
                <c:pt idx="6">
                  <c:v>0.48257336777887005</c:v>
                </c:pt>
                <c:pt idx="7">
                  <c:v>0.55631921262213024</c:v>
                </c:pt>
                <c:pt idx="8">
                  <c:v>0.62140760639053516</c:v>
                </c:pt>
                <c:pt idx="9">
                  <c:v>0.6767762912300036</c:v>
                </c:pt>
                <c:pt idx="10">
                  <c:v>0.68597713979397645</c:v>
                </c:pt>
                <c:pt idx="11">
                  <c:v>0.87045696073867651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1FC-4FFF-852F-A946F5FAE755}"/>
            </c:ext>
          </c:extLst>
        </c:ser>
        <c:ser>
          <c:idx val="1"/>
          <c:order val="1"/>
          <c:tx>
            <c:strRef>
              <c:f>'Partida 29'!$C$21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29'!$D$21:$O$21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0.12577858464891137</c:v>
                </c:pt>
                <c:pt idx="2">
                  <c:v>0.26048616862761192</c:v>
                </c:pt>
                <c:pt idx="3">
                  <c:v>0.3327555477648913</c:v>
                </c:pt>
                <c:pt idx="4">
                  <c:v>0.3890051871839908</c:v>
                </c:pt>
                <c:pt idx="5">
                  <c:v>0.45367588589596824</c:v>
                </c:pt>
                <c:pt idx="6">
                  <c:v>0.52656162063434608</c:v>
                </c:pt>
                <c:pt idx="7">
                  <c:v>0.59552774774358397</c:v>
                </c:pt>
                <c:pt idx="8">
                  <c:v>0.65567426704869147</c:v>
                </c:pt>
                <c:pt idx="9">
                  <c:v>0.70552552956186476</c:v>
                </c:pt>
                <c:pt idx="10">
                  <c:v>0.77732792109935456</c:v>
                </c:pt>
                <c:pt idx="11">
                  <c:v>0.96752980970302327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1FC-4FFF-852F-A946F5FAE755}"/>
            </c:ext>
          </c:extLst>
        </c:ser>
        <c:ser>
          <c:idx val="0"/>
          <c:order val="2"/>
          <c:tx>
            <c:strRef>
              <c:f>'Partida 29'!$C$22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rgbClr val="C0504D"/>
              </a:solidFill>
              <a:round/>
            </a:ln>
            <a:effectLst>
              <a:outerShdw blurRad="40000" dist="23000" dir="5400000" rotWithShape="0">
                <a:sysClr val="windowText" lastClr="000000">
                  <a:alpha val="35000"/>
                </a:sys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4.6396011091203913E-2"/>
                  <c:y val="-3.9909291351539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1FC-4FFF-852F-A946F5FAE755}"/>
                </c:ext>
              </c:extLst>
            </c:dLbl>
            <c:dLbl>
              <c:idx val="1"/>
              <c:layout>
                <c:manualLayout>
                  <c:x val="-3.3140007922288509E-2"/>
                  <c:y val="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1FC-4FFF-852F-A946F5FAE755}"/>
                </c:ext>
              </c:extLst>
            </c:dLbl>
            <c:dLbl>
              <c:idx val="2"/>
              <c:layout>
                <c:manualLayout>
                  <c:x val="-4.4186677229718009E-2"/>
                  <c:y val="-2.9024939164756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1FC-4FFF-852F-A946F5FAE755}"/>
                </c:ext>
              </c:extLst>
            </c:dLbl>
            <c:dLbl>
              <c:idx val="3"/>
              <c:layout>
                <c:manualLayout>
                  <c:x val="-4.6396011091203913E-2"/>
                  <c:y val="-2.539682176916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1FC-4FFF-852F-A946F5FAE755}"/>
                </c:ext>
              </c:extLst>
            </c:dLbl>
            <c:dLbl>
              <c:idx val="4"/>
              <c:layout>
                <c:manualLayout>
                  <c:x val="-4.1977343368232188E-2"/>
                  <c:y val="-3.6281173955944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1FC-4FFF-852F-A946F5FAE755}"/>
                </c:ext>
              </c:extLst>
            </c:dLbl>
            <c:dLbl>
              <c:idx val="5"/>
              <c:layout>
                <c:manualLayout>
                  <c:x val="-4.1977343368232112E-2"/>
                  <c:y val="-3.2653056560350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1FC-4FFF-852F-A946F5FAE755}"/>
                </c:ext>
              </c:extLst>
            </c:dLbl>
            <c:dLbl>
              <c:idx val="6"/>
              <c:layout>
                <c:manualLayout>
                  <c:x val="-6.6280015844577017E-2"/>
                  <c:y val="-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1FC-4FFF-852F-A946F5FAE755}"/>
                </c:ext>
              </c:extLst>
            </c:dLbl>
            <c:dLbl>
              <c:idx val="7"/>
              <c:layout>
                <c:manualLayout>
                  <c:x val="-3.9768009506746291E-2"/>
                  <c:y val="-1.4512469582377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1FC-4FFF-852F-A946F5FAE755}"/>
                </c:ext>
              </c:extLst>
            </c:dLbl>
            <c:dLbl>
              <c:idx val="8"/>
              <c:layout>
                <c:manualLayout>
                  <c:x val="-2.6512006337830806E-2"/>
                  <c:y val="-2.1768704373566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1FC-4FFF-852F-A946F5FAE755}"/>
                </c:ext>
              </c:extLst>
            </c:dLbl>
            <c:dLbl>
              <c:idx val="9"/>
              <c:layout>
                <c:manualLayout>
                  <c:x val="-4.8605344952689811E-2"/>
                  <c:y val="-1.81405869779725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1FC-4FFF-852F-A946F5FAE7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29'!$D$22:$M$22</c:f>
              <c:numCache>
                <c:formatCode>0.0%</c:formatCode>
                <c:ptCount val="10"/>
                <c:pt idx="0">
                  <c:v>6.9646111836758742E-2</c:v>
                </c:pt>
                <c:pt idx="1">
                  <c:v>0.12947667292067636</c:v>
                </c:pt>
                <c:pt idx="2">
                  <c:v>0.26610432265078637</c:v>
                </c:pt>
                <c:pt idx="3">
                  <c:v>0.31987672534576783</c:v>
                </c:pt>
                <c:pt idx="4">
                  <c:v>0.3992652242505364</c:v>
                </c:pt>
                <c:pt idx="5">
                  <c:v>0.45093023361249823</c:v>
                </c:pt>
                <c:pt idx="6">
                  <c:v>0.53937400946041036</c:v>
                </c:pt>
                <c:pt idx="7">
                  <c:v>0.59933316677624926</c:v>
                </c:pt>
                <c:pt idx="8">
                  <c:v>0.66519525941704938</c:v>
                </c:pt>
                <c:pt idx="9">
                  <c:v>0.71399082901982214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F1FC-4FFF-852F-A946F5FAE7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14-12-2020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7696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859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14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366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14-12-2020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450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702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14-12-2020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5511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14-12-2020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28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14-12-2020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425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050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14-12-2020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562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81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10078" y="1988840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OCTUBRE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/>
              <a:t>Valparaíso, noviembre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0856" y="710917"/>
            <a:ext cx="8053591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0856" y="1533500"/>
            <a:ext cx="8053591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E8D3D7E-B12C-4299-B94C-4D28E1DA4A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453172"/>
              </p:ext>
            </p:extLst>
          </p:nvPr>
        </p:nvGraphicFramePr>
        <p:xfrm>
          <a:off x="552459" y="1900800"/>
          <a:ext cx="8051988" cy="2559364"/>
        </p:xfrm>
        <a:graphic>
          <a:graphicData uri="http://schemas.openxmlformats.org/drawingml/2006/table">
            <a:tbl>
              <a:tblPr/>
              <a:tblGrid>
                <a:gridCol w="269839">
                  <a:extLst>
                    <a:ext uri="{9D8B030D-6E8A-4147-A177-3AD203B41FA5}">
                      <a16:colId xmlns:a16="http://schemas.microsoft.com/office/drawing/2014/main" val="3900916824"/>
                    </a:ext>
                  </a:extLst>
                </a:gridCol>
                <a:gridCol w="269839">
                  <a:extLst>
                    <a:ext uri="{9D8B030D-6E8A-4147-A177-3AD203B41FA5}">
                      <a16:colId xmlns:a16="http://schemas.microsoft.com/office/drawing/2014/main" val="3006993871"/>
                    </a:ext>
                  </a:extLst>
                </a:gridCol>
                <a:gridCol w="269839">
                  <a:extLst>
                    <a:ext uri="{9D8B030D-6E8A-4147-A177-3AD203B41FA5}">
                      <a16:colId xmlns:a16="http://schemas.microsoft.com/office/drawing/2014/main" val="179346463"/>
                    </a:ext>
                  </a:extLst>
                </a:gridCol>
                <a:gridCol w="3043780">
                  <a:extLst>
                    <a:ext uri="{9D8B030D-6E8A-4147-A177-3AD203B41FA5}">
                      <a16:colId xmlns:a16="http://schemas.microsoft.com/office/drawing/2014/main" val="2106990527"/>
                    </a:ext>
                  </a:extLst>
                </a:gridCol>
                <a:gridCol w="723168">
                  <a:extLst>
                    <a:ext uri="{9D8B030D-6E8A-4147-A177-3AD203B41FA5}">
                      <a16:colId xmlns:a16="http://schemas.microsoft.com/office/drawing/2014/main" val="1308768082"/>
                    </a:ext>
                  </a:extLst>
                </a:gridCol>
                <a:gridCol w="723168">
                  <a:extLst>
                    <a:ext uri="{9D8B030D-6E8A-4147-A177-3AD203B41FA5}">
                      <a16:colId xmlns:a16="http://schemas.microsoft.com/office/drawing/2014/main" val="3920634548"/>
                    </a:ext>
                  </a:extLst>
                </a:gridCol>
                <a:gridCol w="723168">
                  <a:extLst>
                    <a:ext uri="{9D8B030D-6E8A-4147-A177-3AD203B41FA5}">
                      <a16:colId xmlns:a16="http://schemas.microsoft.com/office/drawing/2014/main" val="3494167934"/>
                    </a:ext>
                  </a:extLst>
                </a:gridCol>
                <a:gridCol w="723168">
                  <a:extLst>
                    <a:ext uri="{9D8B030D-6E8A-4147-A177-3AD203B41FA5}">
                      <a16:colId xmlns:a16="http://schemas.microsoft.com/office/drawing/2014/main" val="2865619841"/>
                    </a:ext>
                  </a:extLst>
                </a:gridCol>
                <a:gridCol w="658406">
                  <a:extLst>
                    <a:ext uri="{9D8B030D-6E8A-4147-A177-3AD203B41FA5}">
                      <a16:colId xmlns:a16="http://schemas.microsoft.com/office/drawing/2014/main" val="1372122745"/>
                    </a:ext>
                  </a:extLst>
                </a:gridCol>
                <a:gridCol w="647613">
                  <a:extLst>
                    <a:ext uri="{9D8B030D-6E8A-4147-A177-3AD203B41FA5}">
                      <a16:colId xmlns:a16="http://schemas.microsoft.com/office/drawing/2014/main" val="2774292756"/>
                    </a:ext>
                  </a:extLst>
                </a:gridCol>
              </a:tblGrid>
              <a:tr h="1256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608881"/>
                  </a:ext>
                </a:extLst>
              </a:tr>
              <a:tr h="3846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075219"/>
                  </a:ext>
                </a:extLst>
              </a:tr>
              <a:tr h="1648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2.104.377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1.934.484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-169.893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1.175.549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972407"/>
                  </a:ext>
                </a:extLst>
              </a:tr>
              <a:tr h="125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1.201.803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1.199.681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901.196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213242"/>
                  </a:ext>
                </a:extLst>
              </a:tr>
              <a:tr h="125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759.234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529.114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-230.120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195.258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165747"/>
                  </a:ext>
                </a:extLst>
              </a:tr>
              <a:tr h="125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114.249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997292"/>
                  </a:ext>
                </a:extLst>
              </a:tr>
              <a:tr h="125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077311"/>
                  </a:ext>
                </a:extLst>
              </a:tr>
              <a:tr h="125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Ministerio de Relaciones Exteriores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173978"/>
                  </a:ext>
                </a:extLst>
              </a:tr>
              <a:tr h="125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723370"/>
                  </a:ext>
                </a:extLst>
              </a:tr>
              <a:tr h="125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650192"/>
                  </a:ext>
                </a:extLst>
              </a:tr>
              <a:tr h="125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93.440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629704"/>
                  </a:ext>
                </a:extLst>
              </a:tr>
              <a:tr h="125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135026"/>
                  </a:ext>
                </a:extLst>
              </a:tr>
              <a:tr h="125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709058"/>
                  </a:ext>
                </a:extLst>
              </a:tr>
              <a:tr h="125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740156"/>
                  </a:ext>
                </a:extLst>
              </a:tr>
              <a:tr h="125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69.318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469912"/>
                  </a:ext>
                </a:extLst>
              </a:tr>
              <a:tr h="125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515782"/>
                  </a:ext>
                </a:extLst>
              </a:tr>
              <a:tr h="125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680250"/>
                  </a:ext>
                </a:extLst>
              </a:tr>
              <a:tr h="125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4284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895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2965" y="660037"/>
            <a:ext cx="81014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98046" y="1248543"/>
            <a:ext cx="811637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4E88323-3156-408F-B266-2B597ADF16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102132"/>
              </p:ext>
            </p:extLst>
          </p:nvPr>
        </p:nvGraphicFramePr>
        <p:xfrm>
          <a:off x="525502" y="1649702"/>
          <a:ext cx="8100339" cy="4344110"/>
        </p:xfrm>
        <a:graphic>
          <a:graphicData uri="http://schemas.openxmlformats.org/drawingml/2006/table">
            <a:tbl>
              <a:tblPr/>
              <a:tblGrid>
                <a:gridCol w="271459">
                  <a:extLst>
                    <a:ext uri="{9D8B030D-6E8A-4147-A177-3AD203B41FA5}">
                      <a16:colId xmlns:a16="http://schemas.microsoft.com/office/drawing/2014/main" val="773026156"/>
                    </a:ext>
                  </a:extLst>
                </a:gridCol>
                <a:gridCol w="271459">
                  <a:extLst>
                    <a:ext uri="{9D8B030D-6E8A-4147-A177-3AD203B41FA5}">
                      <a16:colId xmlns:a16="http://schemas.microsoft.com/office/drawing/2014/main" val="907520682"/>
                    </a:ext>
                  </a:extLst>
                </a:gridCol>
                <a:gridCol w="271459">
                  <a:extLst>
                    <a:ext uri="{9D8B030D-6E8A-4147-A177-3AD203B41FA5}">
                      <a16:colId xmlns:a16="http://schemas.microsoft.com/office/drawing/2014/main" val="660078063"/>
                    </a:ext>
                  </a:extLst>
                </a:gridCol>
                <a:gridCol w="3062059">
                  <a:extLst>
                    <a:ext uri="{9D8B030D-6E8A-4147-A177-3AD203B41FA5}">
                      <a16:colId xmlns:a16="http://schemas.microsoft.com/office/drawing/2014/main" val="3295478392"/>
                    </a:ext>
                  </a:extLst>
                </a:gridCol>
                <a:gridCol w="727510">
                  <a:extLst>
                    <a:ext uri="{9D8B030D-6E8A-4147-A177-3AD203B41FA5}">
                      <a16:colId xmlns:a16="http://schemas.microsoft.com/office/drawing/2014/main" val="2128058963"/>
                    </a:ext>
                  </a:extLst>
                </a:gridCol>
                <a:gridCol w="727510">
                  <a:extLst>
                    <a:ext uri="{9D8B030D-6E8A-4147-A177-3AD203B41FA5}">
                      <a16:colId xmlns:a16="http://schemas.microsoft.com/office/drawing/2014/main" val="673392264"/>
                    </a:ext>
                  </a:extLst>
                </a:gridCol>
                <a:gridCol w="727510">
                  <a:extLst>
                    <a:ext uri="{9D8B030D-6E8A-4147-A177-3AD203B41FA5}">
                      <a16:colId xmlns:a16="http://schemas.microsoft.com/office/drawing/2014/main" val="3529713550"/>
                    </a:ext>
                  </a:extLst>
                </a:gridCol>
                <a:gridCol w="727510">
                  <a:extLst>
                    <a:ext uri="{9D8B030D-6E8A-4147-A177-3AD203B41FA5}">
                      <a16:colId xmlns:a16="http://schemas.microsoft.com/office/drawing/2014/main" val="846909308"/>
                    </a:ext>
                  </a:extLst>
                </a:gridCol>
                <a:gridCol w="662361">
                  <a:extLst>
                    <a:ext uri="{9D8B030D-6E8A-4147-A177-3AD203B41FA5}">
                      <a16:colId xmlns:a16="http://schemas.microsoft.com/office/drawing/2014/main" val="481889777"/>
                    </a:ext>
                  </a:extLst>
                </a:gridCol>
                <a:gridCol w="651502">
                  <a:extLst>
                    <a:ext uri="{9D8B030D-6E8A-4147-A177-3AD203B41FA5}">
                      <a16:colId xmlns:a16="http://schemas.microsoft.com/office/drawing/2014/main" val="3952840145"/>
                    </a:ext>
                  </a:extLst>
                </a:gridCol>
              </a:tblGrid>
              <a:tr h="1263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915753"/>
                  </a:ext>
                </a:extLst>
              </a:tr>
              <a:tr h="3870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759385"/>
                  </a:ext>
                </a:extLst>
              </a:tr>
              <a:tr h="1658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57.514.894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51.186.542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-6.328.352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37.817.862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666212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27.936.140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28.516.405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580.265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23.622.874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178424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8.835.947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8.048.336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-787.611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4.691.233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525337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495635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198.485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736795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9.241.985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8.086.985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-1.155.000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5.783.805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010968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3.825.159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3.795.159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3.692.921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933812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1.741.442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1.741.442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1.720.377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058449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69.553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69.553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69.552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582386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1.832.851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1.832.851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1.832.850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553336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181.313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101.313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70.142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180942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Salvador Allende -  Fortalecimiento Archivo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184273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5.323.454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4.170.454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-1.153.000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2.056.957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88774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2.827.529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2.174.529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-653.000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1.084.763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346797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126.018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114.018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49.342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134000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394.770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196.770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-198.000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126.227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15194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569.925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429.925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126.616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623349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920.735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770.735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364.223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775644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Sector Público, Archivo Nacional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484.477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484.477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305.786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496497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33.927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924108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93.372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33.927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3436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86.221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68.889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01144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238999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67.835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630927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2.684.874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1.351.412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-1.333.462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736.914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557072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48.506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33.955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-14.551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16.978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915173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2.361.516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1.125.061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-1.236.455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571.128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913491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-21.546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10.660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252013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110.692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77.484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-33.208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75.689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166923"/>
                  </a:ext>
                </a:extLst>
              </a:tr>
              <a:tr h="126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64.638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-27.702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62.459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203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265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847140"/>
            <a:ext cx="8037395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67108" y="1689235"/>
            <a:ext cx="803733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0479895-6945-48CC-AB3A-83605E1570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605167"/>
              </p:ext>
            </p:extLst>
          </p:nvPr>
        </p:nvGraphicFramePr>
        <p:xfrm>
          <a:off x="567108" y="2043603"/>
          <a:ext cx="8007343" cy="2196481"/>
        </p:xfrm>
        <a:graphic>
          <a:graphicData uri="http://schemas.openxmlformats.org/drawingml/2006/table">
            <a:tbl>
              <a:tblPr/>
              <a:tblGrid>
                <a:gridCol w="268343">
                  <a:extLst>
                    <a:ext uri="{9D8B030D-6E8A-4147-A177-3AD203B41FA5}">
                      <a16:colId xmlns:a16="http://schemas.microsoft.com/office/drawing/2014/main" val="1699909949"/>
                    </a:ext>
                  </a:extLst>
                </a:gridCol>
                <a:gridCol w="268343">
                  <a:extLst>
                    <a:ext uri="{9D8B030D-6E8A-4147-A177-3AD203B41FA5}">
                      <a16:colId xmlns:a16="http://schemas.microsoft.com/office/drawing/2014/main" val="4056639819"/>
                    </a:ext>
                  </a:extLst>
                </a:gridCol>
                <a:gridCol w="268343">
                  <a:extLst>
                    <a:ext uri="{9D8B030D-6E8A-4147-A177-3AD203B41FA5}">
                      <a16:colId xmlns:a16="http://schemas.microsoft.com/office/drawing/2014/main" val="4201422886"/>
                    </a:ext>
                  </a:extLst>
                </a:gridCol>
                <a:gridCol w="3026904">
                  <a:extLst>
                    <a:ext uri="{9D8B030D-6E8A-4147-A177-3AD203B41FA5}">
                      <a16:colId xmlns:a16="http://schemas.microsoft.com/office/drawing/2014/main" val="4123736886"/>
                    </a:ext>
                  </a:extLst>
                </a:gridCol>
                <a:gridCol w="719158">
                  <a:extLst>
                    <a:ext uri="{9D8B030D-6E8A-4147-A177-3AD203B41FA5}">
                      <a16:colId xmlns:a16="http://schemas.microsoft.com/office/drawing/2014/main" val="2695985783"/>
                    </a:ext>
                  </a:extLst>
                </a:gridCol>
                <a:gridCol w="719158">
                  <a:extLst>
                    <a:ext uri="{9D8B030D-6E8A-4147-A177-3AD203B41FA5}">
                      <a16:colId xmlns:a16="http://schemas.microsoft.com/office/drawing/2014/main" val="2092820726"/>
                    </a:ext>
                  </a:extLst>
                </a:gridCol>
                <a:gridCol w="719158">
                  <a:extLst>
                    <a:ext uri="{9D8B030D-6E8A-4147-A177-3AD203B41FA5}">
                      <a16:colId xmlns:a16="http://schemas.microsoft.com/office/drawing/2014/main" val="3837713948"/>
                    </a:ext>
                  </a:extLst>
                </a:gridCol>
                <a:gridCol w="719158">
                  <a:extLst>
                    <a:ext uri="{9D8B030D-6E8A-4147-A177-3AD203B41FA5}">
                      <a16:colId xmlns:a16="http://schemas.microsoft.com/office/drawing/2014/main" val="2837385580"/>
                    </a:ext>
                  </a:extLst>
                </a:gridCol>
                <a:gridCol w="654756">
                  <a:extLst>
                    <a:ext uri="{9D8B030D-6E8A-4147-A177-3AD203B41FA5}">
                      <a16:colId xmlns:a16="http://schemas.microsoft.com/office/drawing/2014/main" val="1069966680"/>
                    </a:ext>
                  </a:extLst>
                </a:gridCol>
                <a:gridCol w="644022">
                  <a:extLst>
                    <a:ext uri="{9D8B030D-6E8A-4147-A177-3AD203B41FA5}">
                      <a16:colId xmlns:a16="http://schemas.microsoft.com/office/drawing/2014/main" val="3251621807"/>
                    </a:ext>
                  </a:extLst>
                </a:gridCol>
              </a:tblGrid>
              <a:tr h="1261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527341"/>
                  </a:ext>
                </a:extLst>
              </a:tr>
              <a:tr h="3785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</a:t>
                      </a:r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554686"/>
                  </a:ext>
                </a:extLst>
              </a:tr>
              <a:tr h="126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2.825.485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-972.960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180.422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147460"/>
                  </a:ext>
                </a:extLst>
              </a:tr>
              <a:tr h="126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2.825.485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-972.960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180.422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172546"/>
                  </a:ext>
                </a:extLst>
              </a:tr>
              <a:tr h="126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3.833.078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1.658.740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-2.174.338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1.216.643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32654"/>
                  </a:ext>
                </a:extLst>
              </a:tr>
              <a:tr h="126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703.841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438.798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100908"/>
                  </a:ext>
                </a:extLst>
              </a:tr>
              <a:tr h="126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581.229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465.229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547268"/>
                  </a:ext>
                </a:extLst>
              </a:tr>
              <a:tr h="126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445799"/>
                  </a:ext>
                </a:extLst>
              </a:tr>
              <a:tr h="126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3.251.849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954.899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-2.296.950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777.845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086939"/>
                  </a:ext>
                </a:extLst>
              </a:tr>
              <a:tr h="126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623.421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483.421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483.421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999500"/>
                  </a:ext>
                </a:extLst>
              </a:tr>
              <a:tr h="126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591.718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471.478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-120.240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294.424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810558"/>
                  </a:ext>
                </a:extLst>
              </a:tr>
              <a:tr h="126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2.036.710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-2.036.710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274971"/>
                  </a:ext>
                </a:extLst>
              </a:tr>
              <a:tr h="126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1.385.433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1.386.432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138643,2%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471199"/>
                  </a:ext>
                </a:extLst>
              </a:tr>
              <a:tr h="126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1.385.433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1.386.432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138643,2%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538128"/>
                  </a:ext>
                </a:extLst>
              </a:tr>
              <a:tr h="121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-2.137.000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056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278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175" y="781032"/>
            <a:ext cx="808764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2559" y="1637375"/>
            <a:ext cx="8070457" cy="2880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A9DAF92-A3E1-44BF-8ABB-222981944E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122345"/>
              </p:ext>
            </p:extLst>
          </p:nvPr>
        </p:nvGraphicFramePr>
        <p:xfrm>
          <a:off x="518888" y="1933416"/>
          <a:ext cx="8062664" cy="2248033"/>
        </p:xfrm>
        <a:graphic>
          <a:graphicData uri="http://schemas.openxmlformats.org/drawingml/2006/table">
            <a:tbl>
              <a:tblPr/>
              <a:tblGrid>
                <a:gridCol w="270197">
                  <a:extLst>
                    <a:ext uri="{9D8B030D-6E8A-4147-A177-3AD203B41FA5}">
                      <a16:colId xmlns:a16="http://schemas.microsoft.com/office/drawing/2014/main" val="833101685"/>
                    </a:ext>
                  </a:extLst>
                </a:gridCol>
                <a:gridCol w="270197">
                  <a:extLst>
                    <a:ext uri="{9D8B030D-6E8A-4147-A177-3AD203B41FA5}">
                      <a16:colId xmlns:a16="http://schemas.microsoft.com/office/drawing/2014/main" val="2433873321"/>
                    </a:ext>
                  </a:extLst>
                </a:gridCol>
                <a:gridCol w="270197">
                  <a:extLst>
                    <a:ext uri="{9D8B030D-6E8A-4147-A177-3AD203B41FA5}">
                      <a16:colId xmlns:a16="http://schemas.microsoft.com/office/drawing/2014/main" val="293437691"/>
                    </a:ext>
                  </a:extLst>
                </a:gridCol>
                <a:gridCol w="3047815">
                  <a:extLst>
                    <a:ext uri="{9D8B030D-6E8A-4147-A177-3AD203B41FA5}">
                      <a16:colId xmlns:a16="http://schemas.microsoft.com/office/drawing/2014/main" val="3545763833"/>
                    </a:ext>
                  </a:extLst>
                </a:gridCol>
                <a:gridCol w="724127">
                  <a:extLst>
                    <a:ext uri="{9D8B030D-6E8A-4147-A177-3AD203B41FA5}">
                      <a16:colId xmlns:a16="http://schemas.microsoft.com/office/drawing/2014/main" val="1233733655"/>
                    </a:ext>
                  </a:extLst>
                </a:gridCol>
                <a:gridCol w="724127">
                  <a:extLst>
                    <a:ext uri="{9D8B030D-6E8A-4147-A177-3AD203B41FA5}">
                      <a16:colId xmlns:a16="http://schemas.microsoft.com/office/drawing/2014/main" val="940358306"/>
                    </a:ext>
                  </a:extLst>
                </a:gridCol>
                <a:gridCol w="724127">
                  <a:extLst>
                    <a:ext uri="{9D8B030D-6E8A-4147-A177-3AD203B41FA5}">
                      <a16:colId xmlns:a16="http://schemas.microsoft.com/office/drawing/2014/main" val="605639172"/>
                    </a:ext>
                  </a:extLst>
                </a:gridCol>
                <a:gridCol w="724127">
                  <a:extLst>
                    <a:ext uri="{9D8B030D-6E8A-4147-A177-3AD203B41FA5}">
                      <a16:colId xmlns:a16="http://schemas.microsoft.com/office/drawing/2014/main" val="2246658569"/>
                    </a:ext>
                  </a:extLst>
                </a:gridCol>
                <a:gridCol w="659279">
                  <a:extLst>
                    <a:ext uri="{9D8B030D-6E8A-4147-A177-3AD203B41FA5}">
                      <a16:colId xmlns:a16="http://schemas.microsoft.com/office/drawing/2014/main" val="3816845796"/>
                    </a:ext>
                  </a:extLst>
                </a:gridCol>
                <a:gridCol w="648471">
                  <a:extLst>
                    <a:ext uri="{9D8B030D-6E8A-4147-A177-3AD203B41FA5}">
                      <a16:colId xmlns:a16="http://schemas.microsoft.com/office/drawing/2014/main" val="3960685795"/>
                    </a:ext>
                  </a:extLst>
                </a:gridCol>
              </a:tblGrid>
              <a:tr h="130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444719"/>
                  </a:ext>
                </a:extLst>
              </a:tr>
              <a:tr h="3829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930423"/>
                  </a:ext>
                </a:extLst>
              </a:tr>
              <a:tr h="1641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7.003.102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6.382.184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-620.918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4.975.143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680188"/>
                  </a:ext>
                </a:extLst>
              </a:tr>
              <a:tr h="130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1.460.868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1.466.436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1.125.565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623260"/>
                  </a:ext>
                </a:extLst>
              </a:tr>
              <a:tr h="130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5.402.418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-540.418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3.813.452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401980"/>
                  </a:ext>
                </a:extLst>
              </a:tr>
              <a:tr h="130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303343"/>
                  </a:ext>
                </a:extLst>
              </a:tr>
              <a:tr h="130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155916"/>
                  </a:ext>
                </a:extLst>
              </a:tr>
              <a:tr h="130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136.486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-86.068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380528"/>
                  </a:ext>
                </a:extLst>
              </a:tr>
              <a:tr h="130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-54.690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914010"/>
                  </a:ext>
                </a:extLst>
              </a:tr>
              <a:tr h="130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924213"/>
                  </a:ext>
                </a:extLst>
              </a:tr>
              <a:tr h="130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-21.369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357770"/>
                  </a:ext>
                </a:extLst>
              </a:tr>
              <a:tr h="130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887087"/>
                  </a:ext>
                </a:extLst>
              </a:tr>
              <a:tr h="130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917874"/>
                  </a:ext>
                </a:extLst>
              </a:tr>
              <a:tr h="130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174052"/>
                  </a:ext>
                </a:extLst>
              </a:tr>
              <a:tr h="130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731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390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7109" y="741453"/>
            <a:ext cx="803733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109" y="1569481"/>
            <a:ext cx="7886702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34E3BD7-0E66-45EF-86D5-59FC3E1FC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613448"/>
              </p:ext>
            </p:extLst>
          </p:nvPr>
        </p:nvGraphicFramePr>
        <p:xfrm>
          <a:off x="572837" y="1986875"/>
          <a:ext cx="8031614" cy="1846436"/>
        </p:xfrm>
        <a:graphic>
          <a:graphicData uri="http://schemas.openxmlformats.org/drawingml/2006/table">
            <a:tbl>
              <a:tblPr/>
              <a:tblGrid>
                <a:gridCol w="269157">
                  <a:extLst>
                    <a:ext uri="{9D8B030D-6E8A-4147-A177-3AD203B41FA5}">
                      <a16:colId xmlns:a16="http://schemas.microsoft.com/office/drawing/2014/main" val="409738139"/>
                    </a:ext>
                  </a:extLst>
                </a:gridCol>
                <a:gridCol w="269157">
                  <a:extLst>
                    <a:ext uri="{9D8B030D-6E8A-4147-A177-3AD203B41FA5}">
                      <a16:colId xmlns:a16="http://schemas.microsoft.com/office/drawing/2014/main" val="1490118971"/>
                    </a:ext>
                  </a:extLst>
                </a:gridCol>
                <a:gridCol w="269157">
                  <a:extLst>
                    <a:ext uri="{9D8B030D-6E8A-4147-A177-3AD203B41FA5}">
                      <a16:colId xmlns:a16="http://schemas.microsoft.com/office/drawing/2014/main" val="2889984610"/>
                    </a:ext>
                  </a:extLst>
                </a:gridCol>
                <a:gridCol w="3036077">
                  <a:extLst>
                    <a:ext uri="{9D8B030D-6E8A-4147-A177-3AD203B41FA5}">
                      <a16:colId xmlns:a16="http://schemas.microsoft.com/office/drawing/2014/main" val="946050254"/>
                    </a:ext>
                  </a:extLst>
                </a:gridCol>
                <a:gridCol w="721338">
                  <a:extLst>
                    <a:ext uri="{9D8B030D-6E8A-4147-A177-3AD203B41FA5}">
                      <a16:colId xmlns:a16="http://schemas.microsoft.com/office/drawing/2014/main" val="603700777"/>
                    </a:ext>
                  </a:extLst>
                </a:gridCol>
                <a:gridCol w="721338">
                  <a:extLst>
                    <a:ext uri="{9D8B030D-6E8A-4147-A177-3AD203B41FA5}">
                      <a16:colId xmlns:a16="http://schemas.microsoft.com/office/drawing/2014/main" val="563643261"/>
                    </a:ext>
                  </a:extLst>
                </a:gridCol>
                <a:gridCol w="721338">
                  <a:extLst>
                    <a:ext uri="{9D8B030D-6E8A-4147-A177-3AD203B41FA5}">
                      <a16:colId xmlns:a16="http://schemas.microsoft.com/office/drawing/2014/main" val="2057013646"/>
                    </a:ext>
                  </a:extLst>
                </a:gridCol>
                <a:gridCol w="721338">
                  <a:extLst>
                    <a:ext uri="{9D8B030D-6E8A-4147-A177-3AD203B41FA5}">
                      <a16:colId xmlns:a16="http://schemas.microsoft.com/office/drawing/2014/main" val="388043390"/>
                    </a:ext>
                  </a:extLst>
                </a:gridCol>
                <a:gridCol w="656740">
                  <a:extLst>
                    <a:ext uri="{9D8B030D-6E8A-4147-A177-3AD203B41FA5}">
                      <a16:colId xmlns:a16="http://schemas.microsoft.com/office/drawing/2014/main" val="2709079723"/>
                    </a:ext>
                  </a:extLst>
                </a:gridCol>
                <a:gridCol w="645974">
                  <a:extLst>
                    <a:ext uri="{9D8B030D-6E8A-4147-A177-3AD203B41FA5}">
                      <a16:colId xmlns:a16="http://schemas.microsoft.com/office/drawing/2014/main" val="1017976835"/>
                    </a:ext>
                  </a:extLst>
                </a:gridCol>
              </a:tblGrid>
              <a:tr h="1294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9491497"/>
                  </a:ext>
                </a:extLst>
              </a:tr>
              <a:tr h="3835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94338"/>
                  </a:ext>
                </a:extLst>
              </a:tr>
              <a:tr h="1643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5.777.509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6.252.919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475.410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4.704.148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814311"/>
                  </a:ext>
                </a:extLst>
              </a:tr>
              <a:tr h="129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3.884.813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4.163.103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278.290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3.163.157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866676"/>
                  </a:ext>
                </a:extLst>
              </a:tr>
              <a:tr h="129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1.788.096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1.637.247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1.139.450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13833"/>
                  </a:ext>
                </a:extLst>
              </a:tr>
              <a:tr h="129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021338"/>
                  </a:ext>
                </a:extLst>
              </a:tr>
              <a:tr h="129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005384"/>
                  </a:ext>
                </a:extLst>
              </a:tr>
              <a:tr h="129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368831"/>
                  </a:ext>
                </a:extLst>
              </a:tr>
              <a:tr h="129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981691"/>
                  </a:ext>
                </a:extLst>
              </a:tr>
              <a:tr h="129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35584,9%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383131"/>
                  </a:ext>
                </a:extLst>
              </a:tr>
              <a:tr h="129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35584,9%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003719"/>
                  </a:ext>
                </a:extLst>
              </a:tr>
              <a:tr h="129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077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9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908720"/>
            <a:ext cx="82630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7204744"/>
              </p:ext>
            </p:extLst>
          </p:nvPr>
        </p:nvGraphicFramePr>
        <p:xfrm>
          <a:off x="429036" y="1844824"/>
          <a:ext cx="408600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4550104"/>
              </p:ext>
            </p:extLst>
          </p:nvPr>
        </p:nvGraphicFramePr>
        <p:xfrm>
          <a:off x="4595846" y="1844824"/>
          <a:ext cx="408600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9905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MENSUAL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7502714"/>
              </p:ext>
            </p:extLst>
          </p:nvPr>
        </p:nvGraphicFramePr>
        <p:xfrm>
          <a:off x="539552" y="1916832"/>
          <a:ext cx="809905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80243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4041002"/>
              </p:ext>
            </p:extLst>
          </p:nvPr>
        </p:nvGraphicFramePr>
        <p:xfrm>
          <a:off x="539552" y="1895136"/>
          <a:ext cx="8210798" cy="4138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56403"/>
            <a:ext cx="813476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CBACE898-04C8-4FFC-9022-3304AE7842A4}"/>
              </a:ext>
            </a:extLst>
          </p:cNvPr>
          <p:cNvSpPr txBox="1">
            <a:spLocks/>
          </p:cNvSpPr>
          <p:nvPr/>
        </p:nvSpPr>
        <p:spPr>
          <a:xfrm>
            <a:off x="473787" y="3801893"/>
            <a:ext cx="8161042" cy="52208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9885136-1E54-42A4-932D-766B73F1C3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921111"/>
              </p:ext>
            </p:extLst>
          </p:nvPr>
        </p:nvGraphicFramePr>
        <p:xfrm>
          <a:off x="509171" y="1704405"/>
          <a:ext cx="8107441" cy="2087208"/>
        </p:xfrm>
        <a:graphic>
          <a:graphicData uri="http://schemas.openxmlformats.org/drawingml/2006/table">
            <a:tbl>
              <a:tblPr/>
              <a:tblGrid>
                <a:gridCol w="290797">
                  <a:extLst>
                    <a:ext uri="{9D8B030D-6E8A-4147-A177-3AD203B41FA5}">
                      <a16:colId xmlns:a16="http://schemas.microsoft.com/office/drawing/2014/main" val="3732891794"/>
                    </a:ext>
                  </a:extLst>
                </a:gridCol>
                <a:gridCol w="3280198">
                  <a:extLst>
                    <a:ext uri="{9D8B030D-6E8A-4147-A177-3AD203B41FA5}">
                      <a16:colId xmlns:a16="http://schemas.microsoft.com/office/drawing/2014/main" val="1841826214"/>
                    </a:ext>
                  </a:extLst>
                </a:gridCol>
                <a:gridCol w="779338">
                  <a:extLst>
                    <a:ext uri="{9D8B030D-6E8A-4147-A177-3AD203B41FA5}">
                      <a16:colId xmlns:a16="http://schemas.microsoft.com/office/drawing/2014/main" val="77492324"/>
                    </a:ext>
                  </a:extLst>
                </a:gridCol>
                <a:gridCol w="779338">
                  <a:extLst>
                    <a:ext uri="{9D8B030D-6E8A-4147-A177-3AD203B41FA5}">
                      <a16:colId xmlns:a16="http://schemas.microsoft.com/office/drawing/2014/main" val="3171664812"/>
                    </a:ext>
                  </a:extLst>
                </a:gridCol>
                <a:gridCol w="779338">
                  <a:extLst>
                    <a:ext uri="{9D8B030D-6E8A-4147-A177-3AD203B41FA5}">
                      <a16:colId xmlns:a16="http://schemas.microsoft.com/office/drawing/2014/main" val="3579225882"/>
                    </a:ext>
                  </a:extLst>
                </a:gridCol>
                <a:gridCol w="779338">
                  <a:extLst>
                    <a:ext uri="{9D8B030D-6E8A-4147-A177-3AD203B41FA5}">
                      <a16:colId xmlns:a16="http://schemas.microsoft.com/office/drawing/2014/main" val="3705892341"/>
                    </a:ext>
                  </a:extLst>
                </a:gridCol>
                <a:gridCol w="709547">
                  <a:extLst>
                    <a:ext uri="{9D8B030D-6E8A-4147-A177-3AD203B41FA5}">
                      <a16:colId xmlns:a16="http://schemas.microsoft.com/office/drawing/2014/main" val="2334256213"/>
                    </a:ext>
                  </a:extLst>
                </a:gridCol>
                <a:gridCol w="709547">
                  <a:extLst>
                    <a:ext uri="{9D8B030D-6E8A-4147-A177-3AD203B41FA5}">
                      <a16:colId xmlns:a16="http://schemas.microsoft.com/office/drawing/2014/main" val="190831097"/>
                    </a:ext>
                  </a:extLst>
                </a:gridCol>
              </a:tblGrid>
              <a:tr h="1379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617166"/>
                  </a:ext>
                </a:extLst>
              </a:tr>
              <a:tr h="4226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122092"/>
                  </a:ext>
                </a:extLst>
              </a:tr>
              <a:tr h="14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200.618.493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186.212.375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-14.406.118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132.953.928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458729"/>
                  </a:ext>
                </a:extLst>
              </a:tr>
              <a:tr h="137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59.647.468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58.104.485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-1.542.983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45.717.623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716397"/>
                  </a:ext>
                </a:extLst>
              </a:tr>
              <a:tr h="137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22.898.160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19.610.407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-3.287.753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12.268.315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736034"/>
                  </a:ext>
                </a:extLst>
              </a:tr>
              <a:tr h="137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284.286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283.260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283.260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27608,2%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173665"/>
                  </a:ext>
                </a:extLst>
              </a:tr>
              <a:tr h="137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100.084.943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94.916.203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-5.168.740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65.537.151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799144"/>
                  </a:ext>
                </a:extLst>
              </a:tr>
              <a:tr h="137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68.040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4.710.416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23022,6%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5322,5%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879"/>
                  </a:ext>
                </a:extLst>
              </a:tr>
              <a:tr h="137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4.378.965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2.545.085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-1.833.880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1.310.771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166780"/>
                  </a:ext>
                </a:extLst>
              </a:tr>
              <a:tr h="137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4.527.393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3.890.819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-636.574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1.516.503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046508"/>
                  </a:ext>
                </a:extLst>
              </a:tr>
              <a:tr h="137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6.911.078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1.658.740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-5.252.338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1.216.643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691453"/>
                  </a:ext>
                </a:extLst>
              </a:tr>
              <a:tr h="137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5.107.850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5.101.850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5.102.608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85043,5%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802017"/>
                  </a:ext>
                </a:extLst>
              </a:tr>
              <a:tr h="137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-2.137.000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973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9171" y="756403"/>
            <a:ext cx="802326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9171" y="1412776"/>
            <a:ext cx="8177630" cy="3738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A472713-B453-4121-AD31-5FA36142A7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80001"/>
              </p:ext>
            </p:extLst>
          </p:nvPr>
        </p:nvGraphicFramePr>
        <p:xfrm>
          <a:off x="509171" y="1786669"/>
          <a:ext cx="8023266" cy="1674484"/>
        </p:xfrm>
        <a:graphic>
          <a:graphicData uri="http://schemas.openxmlformats.org/drawingml/2006/table">
            <a:tbl>
              <a:tblPr/>
              <a:tblGrid>
                <a:gridCol w="278199">
                  <a:extLst>
                    <a:ext uri="{9D8B030D-6E8A-4147-A177-3AD203B41FA5}">
                      <a16:colId xmlns:a16="http://schemas.microsoft.com/office/drawing/2014/main" val="4045815976"/>
                    </a:ext>
                  </a:extLst>
                </a:gridCol>
                <a:gridCol w="278199">
                  <a:extLst>
                    <a:ext uri="{9D8B030D-6E8A-4147-A177-3AD203B41FA5}">
                      <a16:colId xmlns:a16="http://schemas.microsoft.com/office/drawing/2014/main" val="1282643997"/>
                    </a:ext>
                  </a:extLst>
                </a:gridCol>
                <a:gridCol w="3138088">
                  <a:extLst>
                    <a:ext uri="{9D8B030D-6E8A-4147-A177-3AD203B41FA5}">
                      <a16:colId xmlns:a16="http://schemas.microsoft.com/office/drawing/2014/main" val="2252380793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2453512183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1926732725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2137113972"/>
                    </a:ext>
                  </a:extLst>
                </a:gridCol>
                <a:gridCol w="745574">
                  <a:extLst>
                    <a:ext uri="{9D8B030D-6E8A-4147-A177-3AD203B41FA5}">
                      <a16:colId xmlns:a16="http://schemas.microsoft.com/office/drawing/2014/main" val="3695982713"/>
                    </a:ext>
                  </a:extLst>
                </a:gridCol>
                <a:gridCol w="678806">
                  <a:extLst>
                    <a:ext uri="{9D8B030D-6E8A-4147-A177-3AD203B41FA5}">
                      <a16:colId xmlns:a16="http://schemas.microsoft.com/office/drawing/2014/main" val="1844188558"/>
                    </a:ext>
                  </a:extLst>
                </a:gridCol>
                <a:gridCol w="667678">
                  <a:extLst>
                    <a:ext uri="{9D8B030D-6E8A-4147-A177-3AD203B41FA5}">
                      <a16:colId xmlns:a16="http://schemas.microsoft.com/office/drawing/2014/main" val="1619669491"/>
                    </a:ext>
                  </a:extLst>
                </a:gridCol>
              </a:tblGrid>
              <a:tr h="1299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758030"/>
                  </a:ext>
                </a:extLst>
              </a:tr>
              <a:tr h="3981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304043"/>
                  </a:ext>
                </a:extLst>
              </a:tr>
              <a:tr h="170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128.218.611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120.456.246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-7.762.365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84.281.226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598669"/>
                  </a:ext>
                </a:extLst>
              </a:tr>
              <a:tr h="129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86.092.600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80.109.017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-5.983.583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53.952.866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071818"/>
                  </a:ext>
                </a:extLst>
              </a:tr>
              <a:tr h="129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Culturales y Artísticos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42.126.011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40.347.229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-1.778.782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30.328.360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496006"/>
                  </a:ext>
                </a:extLst>
              </a:tr>
              <a:tr h="162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2.104.377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1.934.484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-169.893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1.175.549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734526"/>
                  </a:ext>
                </a:extLst>
              </a:tr>
              <a:tr h="162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70.295.505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63.821.645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-6.473.860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47.497.153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361363"/>
                  </a:ext>
                </a:extLst>
              </a:tr>
              <a:tr h="129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57.514.894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51.186.542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-6.328.352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37.817.862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538851"/>
                  </a:ext>
                </a:extLst>
              </a:tr>
              <a:tr h="129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Bibliotecas Públicas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7.003.102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6.382.184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-620.918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4.975.143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752657"/>
                  </a:ext>
                </a:extLst>
              </a:tr>
              <a:tr h="129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Monumentos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5.777.509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6.252.919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475.410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4.704.148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08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813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43021" y="711057"/>
            <a:ext cx="8072837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2261" y="1562075"/>
            <a:ext cx="805106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D44D8AD-F2BE-487A-A695-D3E24F2846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98170"/>
              </p:ext>
            </p:extLst>
          </p:nvPr>
        </p:nvGraphicFramePr>
        <p:xfrm>
          <a:off x="543021" y="1927200"/>
          <a:ext cx="8016294" cy="4242014"/>
        </p:xfrm>
        <a:graphic>
          <a:graphicData uri="http://schemas.openxmlformats.org/drawingml/2006/table">
            <a:tbl>
              <a:tblPr/>
              <a:tblGrid>
                <a:gridCol w="268643">
                  <a:extLst>
                    <a:ext uri="{9D8B030D-6E8A-4147-A177-3AD203B41FA5}">
                      <a16:colId xmlns:a16="http://schemas.microsoft.com/office/drawing/2014/main" val="2211213513"/>
                    </a:ext>
                  </a:extLst>
                </a:gridCol>
                <a:gridCol w="268643">
                  <a:extLst>
                    <a:ext uri="{9D8B030D-6E8A-4147-A177-3AD203B41FA5}">
                      <a16:colId xmlns:a16="http://schemas.microsoft.com/office/drawing/2014/main" val="3091155104"/>
                    </a:ext>
                  </a:extLst>
                </a:gridCol>
                <a:gridCol w="268643">
                  <a:extLst>
                    <a:ext uri="{9D8B030D-6E8A-4147-A177-3AD203B41FA5}">
                      <a16:colId xmlns:a16="http://schemas.microsoft.com/office/drawing/2014/main" val="643151384"/>
                    </a:ext>
                  </a:extLst>
                </a:gridCol>
                <a:gridCol w="3030287">
                  <a:extLst>
                    <a:ext uri="{9D8B030D-6E8A-4147-A177-3AD203B41FA5}">
                      <a16:colId xmlns:a16="http://schemas.microsoft.com/office/drawing/2014/main" val="1764600697"/>
                    </a:ext>
                  </a:extLst>
                </a:gridCol>
                <a:gridCol w="719962">
                  <a:extLst>
                    <a:ext uri="{9D8B030D-6E8A-4147-A177-3AD203B41FA5}">
                      <a16:colId xmlns:a16="http://schemas.microsoft.com/office/drawing/2014/main" val="2513312103"/>
                    </a:ext>
                  </a:extLst>
                </a:gridCol>
                <a:gridCol w="719962">
                  <a:extLst>
                    <a:ext uri="{9D8B030D-6E8A-4147-A177-3AD203B41FA5}">
                      <a16:colId xmlns:a16="http://schemas.microsoft.com/office/drawing/2014/main" val="2771414709"/>
                    </a:ext>
                  </a:extLst>
                </a:gridCol>
                <a:gridCol w="719962">
                  <a:extLst>
                    <a:ext uri="{9D8B030D-6E8A-4147-A177-3AD203B41FA5}">
                      <a16:colId xmlns:a16="http://schemas.microsoft.com/office/drawing/2014/main" val="3525251246"/>
                    </a:ext>
                  </a:extLst>
                </a:gridCol>
                <a:gridCol w="719962">
                  <a:extLst>
                    <a:ext uri="{9D8B030D-6E8A-4147-A177-3AD203B41FA5}">
                      <a16:colId xmlns:a16="http://schemas.microsoft.com/office/drawing/2014/main" val="1299211578"/>
                    </a:ext>
                  </a:extLst>
                </a:gridCol>
                <a:gridCol w="655488">
                  <a:extLst>
                    <a:ext uri="{9D8B030D-6E8A-4147-A177-3AD203B41FA5}">
                      <a16:colId xmlns:a16="http://schemas.microsoft.com/office/drawing/2014/main" val="2771465473"/>
                    </a:ext>
                  </a:extLst>
                </a:gridCol>
                <a:gridCol w="644742">
                  <a:extLst>
                    <a:ext uri="{9D8B030D-6E8A-4147-A177-3AD203B41FA5}">
                      <a16:colId xmlns:a16="http://schemas.microsoft.com/office/drawing/2014/main" val="117260077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54202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31667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86.092.600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80.109.017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-5.983.583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53.952.866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7524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22.091.773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19.734.234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-2.357.539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15.304.689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4795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5.550.627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4.217.659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-1.332.968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2.384.870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44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9021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1849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52.304.956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50.075.952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-2.229.004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31.392.451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3201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19.494.555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19.494.555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19.371.430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9939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866.610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866.610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866.610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7390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3.126.954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3.126.954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3.126.954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1045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3.393.105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3.393.105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3.393.104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5115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2.126.974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2.126.974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2.126.974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0915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3.378.554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3.255.434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9415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4120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1.260.395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1.260.396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4913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1.591.930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1.591.930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1.591.925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241012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-615.200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6636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-615.200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9191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31.665.878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30.038.979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-1.626.899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11.479.541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6983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9.796.251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9.470.797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-325.454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4.398.270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5144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3.719.705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3.515.832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-203.873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2.266.516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1506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1.649.385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1.534.385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365.631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6759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3.212.527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2.922.527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868.904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7989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2.623.972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2.376.400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-247.572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1.256.055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9896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Organizaciones Culturales Colaboradoras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7.205.723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7.155.723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1.259.858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4286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1.296.230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1.136.230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697.396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8870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391.009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391.009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5035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 Artes de la Visualidad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1.771.076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1.536.076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282.365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5736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57.073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4069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57.073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565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24113" y="801157"/>
            <a:ext cx="8080335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4113" y="1628801"/>
            <a:ext cx="8001580" cy="3582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497319" y="4803358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831233C-51C9-4060-A4DE-D71B907D49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676308"/>
              </p:ext>
            </p:extLst>
          </p:nvPr>
        </p:nvGraphicFramePr>
        <p:xfrm>
          <a:off x="508711" y="2001105"/>
          <a:ext cx="8080336" cy="2757371"/>
        </p:xfrm>
        <a:graphic>
          <a:graphicData uri="http://schemas.openxmlformats.org/drawingml/2006/table">
            <a:tbl>
              <a:tblPr/>
              <a:tblGrid>
                <a:gridCol w="270789">
                  <a:extLst>
                    <a:ext uri="{9D8B030D-6E8A-4147-A177-3AD203B41FA5}">
                      <a16:colId xmlns:a16="http://schemas.microsoft.com/office/drawing/2014/main" val="3002265947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2634298826"/>
                    </a:ext>
                  </a:extLst>
                </a:gridCol>
                <a:gridCol w="270789">
                  <a:extLst>
                    <a:ext uri="{9D8B030D-6E8A-4147-A177-3AD203B41FA5}">
                      <a16:colId xmlns:a16="http://schemas.microsoft.com/office/drawing/2014/main" val="2003869200"/>
                    </a:ext>
                  </a:extLst>
                </a:gridCol>
                <a:gridCol w="3054496">
                  <a:extLst>
                    <a:ext uri="{9D8B030D-6E8A-4147-A177-3AD203B41FA5}">
                      <a16:colId xmlns:a16="http://schemas.microsoft.com/office/drawing/2014/main" val="123535037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2807803042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1558015058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1560853240"/>
                    </a:ext>
                  </a:extLst>
                </a:gridCol>
                <a:gridCol w="725714">
                  <a:extLst>
                    <a:ext uri="{9D8B030D-6E8A-4147-A177-3AD203B41FA5}">
                      <a16:colId xmlns:a16="http://schemas.microsoft.com/office/drawing/2014/main" val="4012336003"/>
                    </a:ext>
                  </a:extLst>
                </a:gridCol>
                <a:gridCol w="660724">
                  <a:extLst>
                    <a:ext uri="{9D8B030D-6E8A-4147-A177-3AD203B41FA5}">
                      <a16:colId xmlns:a16="http://schemas.microsoft.com/office/drawing/2014/main" val="1237841649"/>
                    </a:ext>
                  </a:extLst>
                </a:gridCol>
                <a:gridCol w="649893">
                  <a:extLst>
                    <a:ext uri="{9D8B030D-6E8A-4147-A177-3AD203B41FA5}">
                      <a16:colId xmlns:a16="http://schemas.microsoft.com/office/drawing/2014/main" val="1112337676"/>
                    </a:ext>
                  </a:extLst>
                </a:gridCol>
              </a:tblGrid>
              <a:tr h="1253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336157"/>
                  </a:ext>
                </a:extLst>
              </a:tr>
              <a:tr h="3760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504288"/>
                  </a:ext>
                </a:extLst>
              </a:tr>
              <a:tr h="12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4.641.527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623023,8%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489096,6%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946711"/>
                  </a:ext>
                </a:extLst>
              </a:tr>
              <a:tr h="12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723058"/>
                  </a:ext>
                </a:extLst>
              </a:tr>
              <a:tr h="12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4.641.527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2275258,3%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975211"/>
                  </a:ext>
                </a:extLst>
              </a:tr>
              <a:tr h="12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1.361.565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958.095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-403.470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456.208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209922"/>
                  </a:ext>
                </a:extLst>
              </a:tr>
              <a:tr h="12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-24.624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467799"/>
                  </a:ext>
                </a:extLst>
              </a:tr>
              <a:tr h="12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-62.376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9787"/>
                  </a:ext>
                </a:extLst>
              </a:tr>
              <a:tr h="12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-51.163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5501669"/>
                  </a:ext>
                </a:extLst>
              </a:tr>
              <a:tr h="12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466.843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-210.053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756852"/>
                  </a:ext>
                </a:extLst>
              </a:tr>
              <a:tr h="12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617.513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562.259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-55.254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378.612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170133"/>
                  </a:ext>
                </a:extLst>
              </a:tr>
              <a:tr h="12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1.701.908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2.038.294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336.386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1.336.081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40980"/>
                  </a:ext>
                </a:extLst>
              </a:tr>
              <a:tr h="12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1.701.908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2.038.294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336.386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1.336.081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833719"/>
                  </a:ext>
                </a:extLst>
              </a:tr>
              <a:tr h="12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171754"/>
                  </a:ext>
                </a:extLst>
              </a:tr>
              <a:tr h="12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717571"/>
                  </a:ext>
                </a:extLst>
              </a:tr>
              <a:tr h="250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009102"/>
                  </a:ext>
                </a:extLst>
              </a:tr>
              <a:tr h="12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2.993.792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299379,2%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833765"/>
                  </a:ext>
                </a:extLst>
              </a:tr>
              <a:tr h="12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2.997.033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2.993.792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299379,2%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580327"/>
                  </a:ext>
                </a:extLst>
              </a:tr>
              <a:tr h="125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573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15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0290" y="709025"/>
            <a:ext cx="8087649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4078" y="1532816"/>
            <a:ext cx="8020072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56C6BA3-AB5E-4877-A2D2-51ABD7A33D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526792"/>
              </p:ext>
            </p:extLst>
          </p:nvPr>
        </p:nvGraphicFramePr>
        <p:xfrm>
          <a:off x="536882" y="1873432"/>
          <a:ext cx="8057268" cy="2428346"/>
        </p:xfrm>
        <a:graphic>
          <a:graphicData uri="http://schemas.openxmlformats.org/drawingml/2006/table">
            <a:tbl>
              <a:tblPr/>
              <a:tblGrid>
                <a:gridCol w="270016">
                  <a:extLst>
                    <a:ext uri="{9D8B030D-6E8A-4147-A177-3AD203B41FA5}">
                      <a16:colId xmlns:a16="http://schemas.microsoft.com/office/drawing/2014/main" val="3255343466"/>
                    </a:ext>
                  </a:extLst>
                </a:gridCol>
                <a:gridCol w="270016">
                  <a:extLst>
                    <a:ext uri="{9D8B030D-6E8A-4147-A177-3AD203B41FA5}">
                      <a16:colId xmlns:a16="http://schemas.microsoft.com/office/drawing/2014/main" val="2492316132"/>
                    </a:ext>
                  </a:extLst>
                </a:gridCol>
                <a:gridCol w="270016">
                  <a:extLst>
                    <a:ext uri="{9D8B030D-6E8A-4147-A177-3AD203B41FA5}">
                      <a16:colId xmlns:a16="http://schemas.microsoft.com/office/drawing/2014/main" val="1092931705"/>
                    </a:ext>
                  </a:extLst>
                </a:gridCol>
                <a:gridCol w="3045776">
                  <a:extLst>
                    <a:ext uri="{9D8B030D-6E8A-4147-A177-3AD203B41FA5}">
                      <a16:colId xmlns:a16="http://schemas.microsoft.com/office/drawing/2014/main" val="2528460527"/>
                    </a:ext>
                  </a:extLst>
                </a:gridCol>
                <a:gridCol w="723642">
                  <a:extLst>
                    <a:ext uri="{9D8B030D-6E8A-4147-A177-3AD203B41FA5}">
                      <a16:colId xmlns:a16="http://schemas.microsoft.com/office/drawing/2014/main" val="1853958797"/>
                    </a:ext>
                  </a:extLst>
                </a:gridCol>
                <a:gridCol w="723642">
                  <a:extLst>
                    <a:ext uri="{9D8B030D-6E8A-4147-A177-3AD203B41FA5}">
                      <a16:colId xmlns:a16="http://schemas.microsoft.com/office/drawing/2014/main" val="138510921"/>
                    </a:ext>
                  </a:extLst>
                </a:gridCol>
                <a:gridCol w="723642">
                  <a:extLst>
                    <a:ext uri="{9D8B030D-6E8A-4147-A177-3AD203B41FA5}">
                      <a16:colId xmlns:a16="http://schemas.microsoft.com/office/drawing/2014/main" val="176151577"/>
                    </a:ext>
                  </a:extLst>
                </a:gridCol>
                <a:gridCol w="723642">
                  <a:extLst>
                    <a:ext uri="{9D8B030D-6E8A-4147-A177-3AD203B41FA5}">
                      <a16:colId xmlns:a16="http://schemas.microsoft.com/office/drawing/2014/main" val="3233346110"/>
                    </a:ext>
                  </a:extLst>
                </a:gridCol>
                <a:gridCol w="658838">
                  <a:extLst>
                    <a:ext uri="{9D8B030D-6E8A-4147-A177-3AD203B41FA5}">
                      <a16:colId xmlns:a16="http://schemas.microsoft.com/office/drawing/2014/main" val="2213761961"/>
                    </a:ext>
                  </a:extLst>
                </a:gridCol>
                <a:gridCol w="648038">
                  <a:extLst>
                    <a:ext uri="{9D8B030D-6E8A-4147-A177-3AD203B41FA5}">
                      <a16:colId xmlns:a16="http://schemas.microsoft.com/office/drawing/2014/main" val="1495176619"/>
                    </a:ext>
                  </a:extLst>
                </a:gridCol>
              </a:tblGrid>
              <a:tr h="1253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1606589"/>
                  </a:ext>
                </a:extLst>
              </a:tr>
              <a:tr h="3838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217869"/>
                  </a:ext>
                </a:extLst>
              </a:tr>
              <a:tr h="1645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42.126.011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40.347.229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-1.778.782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30.328.360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731771"/>
                  </a:ext>
                </a:extLst>
              </a:tr>
              <a:tr h="125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3.072.071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3.024.626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-47.445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1.600.142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684880"/>
                  </a:ext>
                </a:extLst>
              </a:tr>
              <a:tr h="125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561.838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316.051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-245.787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106785"/>
                  </a:ext>
                </a:extLst>
              </a:tr>
              <a:tr h="125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38.490.102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36.639.017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-1.851.085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28.317.631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341957"/>
                  </a:ext>
                </a:extLst>
              </a:tr>
              <a:tr h="125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38.095.016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36.148.875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-1.946.141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28.091.839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358283"/>
                  </a:ext>
                </a:extLst>
              </a:tr>
              <a:tr h="125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7.463.751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6.908.964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-554.787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5.003.190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31788"/>
                  </a:ext>
                </a:extLst>
              </a:tr>
              <a:tr h="125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15.328.954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14.876.846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-452.108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13.731.993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932238"/>
                  </a:ext>
                </a:extLst>
              </a:tr>
              <a:tr h="125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5.448.810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5.083.070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-365.740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3.159.532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690391"/>
                  </a:ext>
                </a:extLst>
              </a:tr>
              <a:tr h="125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8.958.162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8.609.406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-348.756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6.046.765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512614"/>
                  </a:ext>
                </a:extLst>
              </a:tr>
              <a:tr h="125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 las Artes Escénicas, Ley N° 21.175.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895.339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670.589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-224.750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150.359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62652"/>
                  </a:ext>
                </a:extLst>
              </a:tr>
              <a:tr h="125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490.142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225.792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694771"/>
                  </a:ext>
                </a:extLst>
              </a:tr>
              <a:tr h="125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490.142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225.792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245957"/>
                  </a:ext>
                </a:extLst>
              </a:tr>
              <a:tr h="125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10094"/>
                  </a:ext>
                </a:extLst>
              </a:tr>
              <a:tr h="125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330572"/>
                  </a:ext>
                </a:extLst>
              </a:tr>
              <a:tr h="125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549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9691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3332</Words>
  <Application>Microsoft Office PowerPoint</Application>
  <PresentationFormat>Presentación en pantalla (4:3)</PresentationFormat>
  <Paragraphs>1807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Arial</vt:lpstr>
      <vt:lpstr>Calibri</vt:lpstr>
      <vt:lpstr>1_Tema de Office</vt:lpstr>
      <vt:lpstr>EJECUCIÓN ACUMULADA DE GASTOS PRESUPUESTARIOS AL MES DE OCTUBRE DE 2020 PARTIDA 29: MINISTERIO DE LAS CULTURAS, LAS ARTES Y EL PATRIMONIO</vt:lpstr>
      <vt:lpstr>EJECUCIÓN ACUMULADA DE GASTOS A OCTUBRE DE 2020  PARTIDA 29 MINISTERIO DE LAS CULTURAS, LAS ARTES Y EL PATRIMONIO</vt:lpstr>
      <vt:lpstr>EJECUCIÓN MENSUAL DE GASTOS A OCTUBRE DE 2020  PARTIDA 29 MINISTERIO DE LAS CULTURAS, LAS ARTES Y EL PATRIMONIO</vt:lpstr>
      <vt:lpstr>EJECUCIÓN ACUMULADA DE GASTOS A OCTUBRE DE 2020  PARTIDA 29 MINISTERIO DE LAS CULTURAS, LAS ARTES Y EL PATRIMONIO</vt:lpstr>
      <vt:lpstr>EJECUCIÓN ACUMULADA DE GASTOS A OCTUBRE DE 2020  PARTIDA 29 MINISTERIO DE LAS CULTURAS, LAS ARTES Y EL PATRIMONIO</vt:lpstr>
      <vt:lpstr>EJECUCIÓN ACUMULADA DE GASTOS A OCTUBRE DE 2020  PARTIDA 29 RESUMEN POR CAPÍTULOS</vt:lpstr>
      <vt:lpstr>EJECUCIÓN ACUMULADA DE GASTOS A OCTUBRE DE 2020  PARTIDA 29. CAPÍTUO 01. PROGRAMA 01: SUBSECRETARÍA DE LAS CULTURAS Y LAS ARTES </vt:lpstr>
      <vt:lpstr>EJECUCIÓN ACUMULADA DE GASTOS A OCTUBRE DE 2020  PARTIDA 29. CAPÍTUO 01. PROGRAMA 01: SUBSECRETARÍA DE LAS CULTURAS Y LAS ARTES </vt:lpstr>
      <vt:lpstr>EJECUCIÓN ACUMULADA DE GASTOS A OCTUBRE DE 2020  PARTIDA 29. CAPÍTUO 01. PROGRAMA 02: FONDOS CULTURALES Y ARTÍSTICOS </vt:lpstr>
      <vt:lpstr>EJECUCIÓN ACUMULADA DE GASTOS A OCTUBRE DE 2020  PARTIDA 29. CAPÍTUO 02. PROGRAMA 01: SUBSECRETARÍA DEL PATRIMONIO CULTURAL </vt:lpstr>
      <vt:lpstr>EJECUCIÓN ACUMULADA DE GASTOS A OCTUBRE DE 2020  PARTIDA 29. CAPÍTUO 03. PROGRAMA 01: SERVICIO NACIONAL DEL PATRIMONIO CULTURAL</vt:lpstr>
      <vt:lpstr>EJECUCIÓN ACUMULADA DE GASTOS A OCTUBRE DE 2020  PARTIDA 29. CAPÍTUO 03. PROGRAMA 01: SERVICIO NACIONAL DEL PATRIMONIO CULTURAL </vt:lpstr>
      <vt:lpstr>EJECUCIÓN ACUMULADA DE GASTOS A OCTUBRE DE 2020  PARTIDA 29. CAPÍTUO 03. PROGRAMA 02: RED DE BIBLIOTECAS PÚBLICAS </vt:lpstr>
      <vt:lpstr>EJECUCIÓN ACUMULADA DE GASTOS A OCTUBRE DE 2020  PARTIDA 29. CAPÍTUO 03. PROGRAMA 03: CONSEJO DE MONUMENTOS NACIONALES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30</cp:revision>
  <dcterms:created xsi:type="dcterms:W3CDTF">2020-01-02T20:22:07Z</dcterms:created>
  <dcterms:modified xsi:type="dcterms:W3CDTF">2020-12-14T14:15:54Z</dcterms:modified>
</cp:coreProperties>
</file>