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9" r:id="rId3"/>
    <p:sldId id="300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pradenaso\Desktop\2020\Ejecuci&#243;n%202020\27%202020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Distribución Presupuesto Inicial por Subtítulos de Gasto</a:t>
            </a:r>
            <a:endParaRPr lang="es-CL" sz="9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27'!$D$60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B98-473A-84F4-0B9C06F9D70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B98-473A-84F4-0B9C06F9D70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B98-473A-84F4-0B9C06F9D70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B98-473A-84F4-0B9C06F9D700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B98-473A-84F4-0B9C06F9D700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27'!$C$61:$C$63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ADQUISICIÓN DE ACTIVOS NO FINANCIEROS                                           </c:v>
                </c:pt>
              </c:strCache>
            </c:strRef>
          </c:cat>
          <c:val>
            <c:numRef>
              <c:f>'Partida 27'!$D$61:$D$63</c:f>
              <c:numCache>
                <c:formatCode>#,##0</c:formatCode>
                <c:ptCount val="3"/>
                <c:pt idx="0">
                  <c:v>16967207</c:v>
                </c:pt>
                <c:pt idx="1">
                  <c:v>4514919</c:v>
                </c:pt>
                <c:pt idx="2">
                  <c:v>365294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B98-473A-84F4-0B9C06F9D70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9917873169079663E-2"/>
          <c:y val="0.82284113060428854"/>
          <c:w val="0.95478164422995515"/>
          <c:h val="0.12343607862248213"/>
        </c:manualLayout>
      </c:layout>
      <c:overlay val="0"/>
      <c:spPr>
        <a:noFill/>
        <a:ln w="12700">
          <a:solidFill>
            <a:srgbClr val="4F81BD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Distribución Presupuesto Inicial por Capítulo</a:t>
            </a:r>
            <a:endParaRPr lang="es-CL" sz="900">
              <a:effectLst/>
            </a:endParaRPr>
          </a:p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(en Millones de $)</a:t>
            </a:r>
            <a:endParaRPr lang="es-CL" sz="900">
              <a:effectLst/>
            </a:endParaRPr>
          </a:p>
        </c:rich>
      </c:tx>
      <c:layout>
        <c:manualLayout>
          <c:xMode val="edge"/>
          <c:yMode val="edge"/>
          <c:x val="0.21709896070908219"/>
          <c:y val="2.168021680216802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27'!$L$60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3925438596491228E-2"/>
                  <c:y val="8.52692495126705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362694931773879"/>
                      <c:h val="6.29483430799220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D4F-480A-B6D7-D96777FB16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27'!$K$61:$K$62</c:f>
              <c:strCache>
                <c:ptCount val="2"/>
                <c:pt idx="0">
                  <c:v>Subsecretaría de la Mujer y la Equidad de Género</c:v>
                </c:pt>
                <c:pt idx="1">
                  <c:v>Servicio Nacional de la Mujer y la Equidad de Género</c:v>
                </c:pt>
              </c:strCache>
            </c:strRef>
          </c:cat>
          <c:val>
            <c:numRef>
              <c:f>'Partida 27'!$L$61:$L$62</c:f>
              <c:numCache>
                <c:formatCode>#,##0</c:formatCode>
                <c:ptCount val="2"/>
                <c:pt idx="0">
                  <c:v>7289.4960000000001</c:v>
                </c:pt>
                <c:pt idx="1">
                  <c:v>52726.317999999999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4F-480A-B6D7-D96777FB169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3853824"/>
        <c:axId val="203856512"/>
      </c:barChart>
      <c:catAx>
        <c:axId val="20385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856512"/>
        <c:crosses val="autoZero"/>
        <c:auto val="1"/>
        <c:lblAlgn val="ctr"/>
        <c:lblOffset val="100"/>
        <c:noMultiLvlLbl val="0"/>
      </c:catAx>
      <c:valAx>
        <c:axId val="20385651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03853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Mensual 2018- 2019 - 2020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27'!$C$28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27'!$D$28:$O$28</c:f>
              <c:numCache>
                <c:formatCode>0.0%</c:formatCode>
                <c:ptCount val="12"/>
                <c:pt idx="0">
                  <c:v>0.15360596450369882</c:v>
                </c:pt>
                <c:pt idx="1">
                  <c:v>0.15888913438594801</c:v>
                </c:pt>
                <c:pt idx="2">
                  <c:v>0.12404580556801138</c:v>
                </c:pt>
                <c:pt idx="3">
                  <c:v>3.4709504314649538E-2</c:v>
                </c:pt>
                <c:pt idx="4">
                  <c:v>2.7963796045611326E-2</c:v>
                </c:pt>
                <c:pt idx="5">
                  <c:v>3.8988517869914557E-2</c:v>
                </c:pt>
                <c:pt idx="6">
                  <c:v>0.20968324254398185</c:v>
                </c:pt>
                <c:pt idx="7">
                  <c:v>4.8419705658904799E-2</c:v>
                </c:pt>
                <c:pt idx="8">
                  <c:v>5.1558391495771377E-2</c:v>
                </c:pt>
                <c:pt idx="9">
                  <c:v>3.687268127749898E-2</c:v>
                </c:pt>
                <c:pt idx="10">
                  <c:v>2.9093170434927072E-2</c:v>
                </c:pt>
                <c:pt idx="11">
                  <c:v>7.3521249536150871E-2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CF-41BA-B3F2-16A5EB26B6E4}"/>
            </c:ext>
          </c:extLst>
        </c:ser>
        <c:ser>
          <c:idx val="0"/>
          <c:order val="1"/>
          <c:tx>
            <c:strRef>
              <c:f>'Partida 27'!$C$29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27'!$D$29:$O$29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0.13910705662052311</c:v>
                </c:pt>
                <c:pt idx="2">
                  <c:v>0.14451880934360486</c:v>
                </c:pt>
                <c:pt idx="3">
                  <c:v>4.8016900545309195E-2</c:v>
                </c:pt>
                <c:pt idx="4">
                  <c:v>3.2973417277518229E-2</c:v>
                </c:pt>
                <c:pt idx="5">
                  <c:v>4.4355073037236174E-2</c:v>
                </c:pt>
                <c:pt idx="6">
                  <c:v>0.21890397524898214</c:v>
                </c:pt>
                <c:pt idx="7">
                  <c:v>3.7707780695883826E-2</c:v>
                </c:pt>
                <c:pt idx="8">
                  <c:v>4.8168830893868447E-2</c:v>
                </c:pt>
                <c:pt idx="9">
                  <c:v>3.3107463511092346E-2</c:v>
                </c:pt>
                <c:pt idx="10">
                  <c:v>3.7837460512755439E-2</c:v>
                </c:pt>
                <c:pt idx="11">
                  <c:v>7.6306340838476178E-2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CF-41BA-B3F2-16A5EB26B6E4}"/>
            </c:ext>
          </c:extLst>
        </c:ser>
        <c:ser>
          <c:idx val="1"/>
          <c:order val="2"/>
          <c:tx>
            <c:strRef>
              <c:f>'Partida 27'!$C$30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ACF-41BA-B3F2-16A5EB26B6E4}"/>
                </c:ext>
              </c:extLst>
            </c:dLbl>
            <c:dLbl>
              <c:idx val="1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ACF-41BA-B3F2-16A5EB26B6E4}"/>
                </c:ext>
              </c:extLst>
            </c:dLbl>
            <c:dLbl>
              <c:idx val="2"/>
              <c:layout>
                <c:manualLayout>
                  <c:x val="1.075268635125114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ACF-41BA-B3F2-16A5EB26B6E4}"/>
                </c:ext>
              </c:extLst>
            </c:dLbl>
            <c:dLbl>
              <c:idx val="3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ACF-41BA-B3F2-16A5EB26B6E4}"/>
                </c:ext>
              </c:extLst>
            </c:dLbl>
            <c:dLbl>
              <c:idx val="4"/>
              <c:layout>
                <c:manualLayout>
                  <c:x val="6.4516118107506883E-3"/>
                  <c:y val="-1.2933422673331555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ACF-41BA-B3F2-16A5EB26B6E4}"/>
                </c:ext>
              </c:extLst>
            </c:dLbl>
            <c:dLbl>
              <c:idx val="5"/>
              <c:layout>
                <c:manualLayout>
                  <c:x val="8.602149081000917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ACF-41BA-B3F2-16A5EB26B6E4}"/>
                </c:ext>
              </c:extLst>
            </c:dLbl>
            <c:dLbl>
              <c:idx val="6"/>
              <c:layout>
                <c:manualLayout>
                  <c:x val="1.290322362150129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ACF-41BA-B3F2-16A5EB26B6E4}"/>
                </c:ext>
              </c:extLst>
            </c:dLbl>
            <c:dLbl>
              <c:idx val="7"/>
              <c:layout>
                <c:manualLayout>
                  <c:x val="8.6021490810008396E-3"/>
                  <c:y val="-3.52733784036379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ACF-41BA-B3F2-16A5EB26B6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27'!$D$30:$M$30</c:f>
              <c:numCache>
                <c:formatCode>0.0%</c:formatCode>
                <c:ptCount val="10"/>
                <c:pt idx="0">
                  <c:v>0.13935926954185776</c:v>
                </c:pt>
                <c:pt idx="1">
                  <c:v>7.5977208273805968E-2</c:v>
                </c:pt>
                <c:pt idx="2">
                  <c:v>0.13107225372299375</c:v>
                </c:pt>
                <c:pt idx="3">
                  <c:v>0.10496860396712053</c:v>
                </c:pt>
                <c:pt idx="4">
                  <c:v>7.2331944942251786E-2</c:v>
                </c:pt>
                <c:pt idx="5">
                  <c:v>6.6202971054020496E-2</c:v>
                </c:pt>
                <c:pt idx="6">
                  <c:v>0.10660461419854986</c:v>
                </c:pt>
                <c:pt idx="7">
                  <c:v>9.3139578518506391E-2</c:v>
                </c:pt>
                <c:pt idx="8">
                  <c:v>8.2850508351231478E-2</c:v>
                </c:pt>
                <c:pt idx="9">
                  <c:v>1.3153789061479033E-2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ACF-41BA-B3F2-16A5EB26B6E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83296"/>
        <c:axId val="14584832"/>
      </c:barChart>
      <c:catAx>
        <c:axId val="1458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4832"/>
        <c:crosses val="autoZero"/>
        <c:auto val="1"/>
        <c:lblAlgn val="ctr"/>
        <c:lblOffset val="100"/>
        <c:noMultiLvlLbl val="0"/>
      </c:catAx>
      <c:valAx>
        <c:axId val="145848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329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Acumulada  2018 - 2019 - 2020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27875141970890005"/>
          <c:y val="4.24242626696552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27'!$C$22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27'!$D$22:$O$22</c:f>
              <c:numCache>
                <c:formatCode>0.0%</c:formatCode>
                <c:ptCount val="12"/>
                <c:pt idx="0">
                  <c:v>0.15360596450369882</c:v>
                </c:pt>
                <c:pt idx="1">
                  <c:v>0.31249509888964683</c:v>
                </c:pt>
                <c:pt idx="2">
                  <c:v>0.43628123790157508</c:v>
                </c:pt>
                <c:pt idx="3">
                  <c:v>0.47099074221622461</c:v>
                </c:pt>
                <c:pt idx="4">
                  <c:v>0.49745571640040975</c:v>
                </c:pt>
                <c:pt idx="5">
                  <c:v>0.53565703216300098</c:v>
                </c:pt>
                <c:pt idx="6">
                  <c:v>0.74714112383594034</c:v>
                </c:pt>
                <c:pt idx="7">
                  <c:v>0.79556082949484508</c:v>
                </c:pt>
                <c:pt idx="8">
                  <c:v>0.8464844237633764</c:v>
                </c:pt>
                <c:pt idx="9">
                  <c:v>0.88335710504087539</c:v>
                </c:pt>
                <c:pt idx="10">
                  <c:v>0.91245027547580249</c:v>
                </c:pt>
                <c:pt idx="11">
                  <c:v>0.98211611162166168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96E-4B46-8C8D-994692654440}"/>
            </c:ext>
          </c:extLst>
        </c:ser>
        <c:ser>
          <c:idx val="0"/>
          <c:order val="1"/>
          <c:tx>
            <c:strRef>
              <c:f>'Partida 27'!$C$23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27'!$D$23:$O$23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0.26866657306647068</c:v>
                </c:pt>
                <c:pt idx="2">
                  <c:v>0.41318538241007557</c:v>
                </c:pt>
                <c:pt idx="3">
                  <c:v>0.46120228295538473</c:v>
                </c:pt>
                <c:pt idx="4">
                  <c:v>0.49417570023290297</c:v>
                </c:pt>
                <c:pt idx="5">
                  <c:v>0.5385307732701391</c:v>
                </c:pt>
                <c:pt idx="6">
                  <c:v>0.75018648830053092</c:v>
                </c:pt>
                <c:pt idx="7">
                  <c:v>0.78608378001678392</c:v>
                </c:pt>
                <c:pt idx="8">
                  <c:v>0.83257181212536946</c:v>
                </c:pt>
                <c:pt idx="9">
                  <c:v>0.86567927563646185</c:v>
                </c:pt>
                <c:pt idx="10">
                  <c:v>0.90351673614921724</c:v>
                </c:pt>
                <c:pt idx="11">
                  <c:v>0.97930620108109878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96E-4B46-8C8D-994692654440}"/>
            </c:ext>
          </c:extLst>
        </c:ser>
        <c:ser>
          <c:idx val="1"/>
          <c:order val="2"/>
          <c:tx>
            <c:strRef>
              <c:f>'Partida 27'!$C$24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Pt>
            <c:idx val="0"/>
            <c:marker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996E-4B46-8C8D-994692654440}"/>
              </c:ext>
            </c:extLst>
          </c:dPt>
          <c:dLbls>
            <c:dLbl>
              <c:idx val="0"/>
              <c:layout>
                <c:manualLayout>
                  <c:x val="-3.6213507292171002E-2"/>
                  <c:y val="4.3141864200449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96E-4B46-8C8D-994692654440}"/>
                </c:ext>
              </c:extLst>
            </c:dLbl>
            <c:dLbl>
              <c:idx val="1"/>
              <c:layout>
                <c:manualLayout>
                  <c:x val="-2.1574973031283712E-2"/>
                  <c:y val="2.455133742651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96E-4B46-8C8D-994692654440}"/>
                </c:ext>
              </c:extLst>
            </c:dLbl>
            <c:dLbl>
              <c:idx val="2"/>
              <c:layout>
                <c:manualLayout>
                  <c:x val="-3.2362459546925564E-2"/>
                  <c:y val="5.2610008771096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96E-4B46-8C8D-994692654440}"/>
                </c:ext>
              </c:extLst>
            </c:dLbl>
            <c:dLbl>
              <c:idx val="3"/>
              <c:layout>
                <c:manualLayout>
                  <c:x val="-3.2362459546925564E-2"/>
                  <c:y val="4.5595340934950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96E-4B46-8C8D-994692654440}"/>
                </c:ext>
              </c:extLst>
            </c:dLbl>
            <c:dLbl>
              <c:idx val="4"/>
              <c:layout>
                <c:manualLayout>
                  <c:x val="-5.3937432578209279E-2"/>
                  <c:y val="-3.8580673098804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96E-4B46-8C8D-994692654440}"/>
                </c:ext>
              </c:extLst>
            </c:dLbl>
            <c:dLbl>
              <c:idx val="5"/>
              <c:layout>
                <c:manualLayout>
                  <c:x val="-5.3937432578209356E-2"/>
                  <c:y val="-3.5073339180730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96E-4B46-8C8D-994692654440}"/>
                </c:ext>
              </c:extLst>
            </c:dLbl>
            <c:dLbl>
              <c:idx val="6"/>
              <c:layout>
                <c:manualLayout>
                  <c:x val="-4.3149946062567418E-3"/>
                  <c:y val="3.1566005262657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96E-4B46-8C8D-994692654440}"/>
                </c:ext>
              </c:extLst>
            </c:dLbl>
            <c:dLbl>
              <c:idx val="8"/>
              <c:layout>
                <c:manualLayout>
                  <c:x val="-2.1574973031283789E-2"/>
                  <c:y val="-2.10440035084385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96E-4B46-8C8D-994692654440}"/>
                </c:ext>
              </c:extLst>
            </c:dLbl>
            <c:dLbl>
              <c:idx val="9"/>
              <c:layout>
                <c:manualLayout>
                  <c:x val="-3.2362459546925564E-2"/>
                  <c:y val="-3.1566005262657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96E-4B46-8C8D-9946926544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27'!$D$21:$O$21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27'!$D$24:$M$24</c:f>
              <c:numCache>
                <c:formatCode>0.0%</c:formatCode>
                <c:ptCount val="10"/>
                <c:pt idx="0">
                  <c:v>0.13935926954185776</c:v>
                </c:pt>
                <c:pt idx="1">
                  <c:v>0.21533647781566373</c:v>
                </c:pt>
                <c:pt idx="2">
                  <c:v>0.34640873153865748</c:v>
                </c:pt>
                <c:pt idx="3">
                  <c:v>0.45401585030276698</c:v>
                </c:pt>
                <c:pt idx="4">
                  <c:v>0.53453912953707594</c:v>
                </c:pt>
                <c:pt idx="5">
                  <c:v>0.59421247554726875</c:v>
                </c:pt>
                <c:pt idx="6">
                  <c:v>0.70081708974581858</c:v>
                </c:pt>
                <c:pt idx="7">
                  <c:v>0.79293763248141014</c:v>
                </c:pt>
                <c:pt idx="8">
                  <c:v>0.86510596304029275</c:v>
                </c:pt>
                <c:pt idx="9">
                  <c:v>0.87634128623518348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996E-4B46-8C8D-9946926544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0919808"/>
        <c:axId val="150925696"/>
      </c:lineChart>
      <c:catAx>
        <c:axId val="15091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25696"/>
        <c:crosses val="autoZero"/>
        <c:auto val="1"/>
        <c:lblAlgn val="ctr"/>
        <c:lblOffset val="100"/>
        <c:noMultiLvlLbl val="0"/>
      </c:catAx>
      <c:valAx>
        <c:axId val="1509256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198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033075962592047E-2"/>
          <c:y val="0.86584364912962886"/>
          <c:w val="0.96761885346855914"/>
          <c:h val="0.113112347361932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22-12-2020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22-12-2020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9545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61213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22-12-2020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601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22-12-2020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09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22-12-2020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41921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22-12-2020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241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22-12-2020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17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22-12-2020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137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22-12-2020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607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22-12-2020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586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22-12-2020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751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22-12-2020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77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67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OCTUBRE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noviembre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1633" y="681243"/>
            <a:ext cx="808764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633" y="1536362"/>
            <a:ext cx="807419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155E029-49BE-4D14-836D-4EC769FE3B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3039"/>
              </p:ext>
            </p:extLst>
          </p:nvPr>
        </p:nvGraphicFramePr>
        <p:xfrm>
          <a:off x="541633" y="1919292"/>
          <a:ext cx="8060734" cy="2362233"/>
        </p:xfrm>
        <a:graphic>
          <a:graphicData uri="http://schemas.openxmlformats.org/drawingml/2006/table">
            <a:tbl>
              <a:tblPr/>
              <a:tblGrid>
                <a:gridCol w="259689">
                  <a:extLst>
                    <a:ext uri="{9D8B030D-6E8A-4147-A177-3AD203B41FA5}">
                      <a16:colId xmlns:a16="http://schemas.microsoft.com/office/drawing/2014/main" val="1558675154"/>
                    </a:ext>
                  </a:extLst>
                </a:gridCol>
                <a:gridCol w="259689">
                  <a:extLst>
                    <a:ext uri="{9D8B030D-6E8A-4147-A177-3AD203B41FA5}">
                      <a16:colId xmlns:a16="http://schemas.microsoft.com/office/drawing/2014/main" val="70491876"/>
                    </a:ext>
                  </a:extLst>
                </a:gridCol>
                <a:gridCol w="259689">
                  <a:extLst>
                    <a:ext uri="{9D8B030D-6E8A-4147-A177-3AD203B41FA5}">
                      <a16:colId xmlns:a16="http://schemas.microsoft.com/office/drawing/2014/main" val="1258394723"/>
                    </a:ext>
                  </a:extLst>
                </a:gridCol>
                <a:gridCol w="3240914">
                  <a:extLst>
                    <a:ext uri="{9D8B030D-6E8A-4147-A177-3AD203B41FA5}">
                      <a16:colId xmlns:a16="http://schemas.microsoft.com/office/drawing/2014/main" val="3413713738"/>
                    </a:ext>
                  </a:extLst>
                </a:gridCol>
                <a:gridCol w="695965">
                  <a:extLst>
                    <a:ext uri="{9D8B030D-6E8A-4147-A177-3AD203B41FA5}">
                      <a16:colId xmlns:a16="http://schemas.microsoft.com/office/drawing/2014/main" val="1981517365"/>
                    </a:ext>
                  </a:extLst>
                </a:gridCol>
                <a:gridCol w="695965">
                  <a:extLst>
                    <a:ext uri="{9D8B030D-6E8A-4147-A177-3AD203B41FA5}">
                      <a16:colId xmlns:a16="http://schemas.microsoft.com/office/drawing/2014/main" val="2923943910"/>
                    </a:ext>
                  </a:extLst>
                </a:gridCol>
                <a:gridCol w="695965">
                  <a:extLst>
                    <a:ext uri="{9D8B030D-6E8A-4147-A177-3AD203B41FA5}">
                      <a16:colId xmlns:a16="http://schemas.microsoft.com/office/drawing/2014/main" val="2647750192"/>
                    </a:ext>
                  </a:extLst>
                </a:gridCol>
                <a:gridCol w="695965">
                  <a:extLst>
                    <a:ext uri="{9D8B030D-6E8A-4147-A177-3AD203B41FA5}">
                      <a16:colId xmlns:a16="http://schemas.microsoft.com/office/drawing/2014/main" val="1657901806"/>
                    </a:ext>
                  </a:extLst>
                </a:gridCol>
                <a:gridCol w="633641">
                  <a:extLst>
                    <a:ext uri="{9D8B030D-6E8A-4147-A177-3AD203B41FA5}">
                      <a16:colId xmlns:a16="http://schemas.microsoft.com/office/drawing/2014/main" val="2748420274"/>
                    </a:ext>
                  </a:extLst>
                </a:gridCol>
                <a:gridCol w="623252">
                  <a:extLst>
                    <a:ext uri="{9D8B030D-6E8A-4147-A177-3AD203B41FA5}">
                      <a16:colId xmlns:a16="http://schemas.microsoft.com/office/drawing/2014/main" val="2839388333"/>
                    </a:ext>
                  </a:extLst>
                </a:gridCol>
              </a:tblGrid>
              <a:tr h="1295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108854"/>
                  </a:ext>
                </a:extLst>
              </a:tr>
              <a:tr h="3733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702751"/>
                  </a:ext>
                </a:extLst>
              </a:tr>
              <a:tr h="1600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17.488.834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17.520.053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31.219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16.512.888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851637"/>
                  </a:ext>
                </a:extLst>
              </a:tr>
              <a:tr h="129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20.124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20.693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13.272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78619"/>
                  </a:ext>
                </a:extLst>
              </a:tr>
              <a:tr h="129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96.969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-1.949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37.967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679160"/>
                  </a:ext>
                </a:extLst>
              </a:tr>
              <a:tr h="129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17.371.241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17.371.241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16.428.849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928514"/>
                  </a:ext>
                </a:extLst>
              </a:tr>
              <a:tr h="129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16.443.421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16.443.421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15.657.484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547693"/>
                  </a:ext>
                </a:extLst>
              </a:tr>
              <a:tr h="144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Atención, Protección y Reparación Integral de Violencias contra las Mujeres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15.259.310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15.259.310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14.629.979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528611"/>
                  </a:ext>
                </a:extLst>
              </a:tr>
              <a:tr h="129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de Violencia contra las Mujeres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1.184.111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1.184.111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1.027.505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541564"/>
                  </a:ext>
                </a:extLst>
              </a:tr>
              <a:tr h="129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927.820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927.820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771.365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833150"/>
                  </a:ext>
                </a:extLst>
              </a:tr>
              <a:tr h="129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 - Programa 01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907.300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907.300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756.080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485586"/>
                  </a:ext>
                </a:extLst>
              </a:tr>
              <a:tr h="129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Policia de Investigaciones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15.285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054587"/>
                  </a:ext>
                </a:extLst>
              </a:tr>
              <a:tr h="129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9.169.748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124486"/>
                  </a:ext>
                </a:extLst>
              </a:tr>
              <a:tr h="129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33.098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32.598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32.800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468519"/>
                  </a:ext>
                </a:extLst>
              </a:tr>
              <a:tr h="129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33.098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32.598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32.800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606898"/>
                  </a:ext>
                </a:extLst>
              </a:tr>
              <a:tr h="129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866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06488" y="79792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27047A9E-6B9D-4C00-ADA1-AF10AF318F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0318316"/>
              </p:ext>
            </p:extLst>
          </p:nvPr>
        </p:nvGraphicFramePr>
        <p:xfrm>
          <a:off x="395993" y="1974712"/>
          <a:ext cx="4104000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A6393A1B-BFAB-4F51-B4F6-7247A7EF7B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2461957"/>
              </p:ext>
            </p:extLst>
          </p:nvPr>
        </p:nvGraphicFramePr>
        <p:xfrm>
          <a:off x="4644009" y="1974712"/>
          <a:ext cx="4104000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1" y="789483"/>
            <a:ext cx="803237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F7E30FD-1ED3-4177-B725-3D90409AD3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6615436"/>
              </p:ext>
            </p:extLst>
          </p:nvPr>
        </p:nvGraphicFramePr>
        <p:xfrm>
          <a:off x="1295636" y="2040044"/>
          <a:ext cx="6552728" cy="3614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976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84910"/>
            <a:ext cx="799288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71290F1-B5A3-4227-A4BF-51A0D88167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9075024"/>
              </p:ext>
            </p:extLst>
          </p:nvPr>
        </p:nvGraphicFramePr>
        <p:xfrm>
          <a:off x="1331640" y="2204864"/>
          <a:ext cx="6552000" cy="3620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8641" y="755123"/>
            <a:ext cx="80442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48640" y="1439858"/>
            <a:ext cx="8090869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8323B3D-701F-43FD-9A44-12C0DDC06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024885"/>
              </p:ext>
            </p:extLst>
          </p:nvPr>
        </p:nvGraphicFramePr>
        <p:xfrm>
          <a:off x="548640" y="1772816"/>
          <a:ext cx="8044210" cy="1780461"/>
        </p:xfrm>
        <a:graphic>
          <a:graphicData uri="http://schemas.openxmlformats.org/drawingml/2006/table">
            <a:tbl>
              <a:tblPr/>
              <a:tblGrid>
                <a:gridCol w="288529">
                  <a:extLst>
                    <a:ext uri="{9D8B030D-6E8A-4147-A177-3AD203B41FA5}">
                      <a16:colId xmlns:a16="http://schemas.microsoft.com/office/drawing/2014/main" val="285604820"/>
                    </a:ext>
                  </a:extLst>
                </a:gridCol>
                <a:gridCol w="3254615">
                  <a:extLst>
                    <a:ext uri="{9D8B030D-6E8A-4147-A177-3AD203B41FA5}">
                      <a16:colId xmlns:a16="http://schemas.microsoft.com/office/drawing/2014/main" val="2865430473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2480087369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1605515793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2235238315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3017247148"/>
                    </a:ext>
                  </a:extLst>
                </a:gridCol>
                <a:gridCol w="704013">
                  <a:extLst>
                    <a:ext uri="{9D8B030D-6E8A-4147-A177-3AD203B41FA5}">
                      <a16:colId xmlns:a16="http://schemas.microsoft.com/office/drawing/2014/main" val="1561061286"/>
                    </a:ext>
                  </a:extLst>
                </a:gridCol>
                <a:gridCol w="704013">
                  <a:extLst>
                    <a:ext uri="{9D8B030D-6E8A-4147-A177-3AD203B41FA5}">
                      <a16:colId xmlns:a16="http://schemas.microsoft.com/office/drawing/2014/main" val="1540017945"/>
                    </a:ext>
                  </a:extLst>
                </a:gridCol>
              </a:tblGrid>
              <a:tr h="1356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832433"/>
                  </a:ext>
                </a:extLst>
              </a:tr>
              <a:tr h="4154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717378"/>
                  </a:ext>
                </a:extLst>
              </a:tr>
              <a:tr h="144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60.015.814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60.259.975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244.161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52.808.304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880166"/>
                  </a:ext>
                </a:extLst>
              </a:tr>
              <a:tr h="135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16.967.207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17.089.340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122.133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13.819.044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041287"/>
                  </a:ext>
                </a:extLst>
              </a:tr>
              <a:tr h="135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4.514.919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4.117.293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-397.626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2.470.411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946350"/>
                  </a:ext>
                </a:extLst>
              </a:tr>
              <a:tr h="135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29550"/>
                  </a:ext>
                </a:extLst>
              </a:tr>
              <a:tr h="135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38.165.394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37.537.216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-628.178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35.284.834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12820"/>
                  </a:ext>
                </a:extLst>
              </a:tr>
              <a:tr h="135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13.002.462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398913"/>
                  </a:ext>
                </a:extLst>
              </a:tr>
              <a:tr h="135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365.294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262.470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-102.824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150.822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119652"/>
                  </a:ext>
                </a:extLst>
              </a:tr>
              <a:tr h="135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1.082.791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1.079.791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1.083.193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36106,4%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088428"/>
                  </a:ext>
                </a:extLst>
              </a:tr>
              <a:tr h="135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914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77919"/>
            <a:ext cx="81209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412776"/>
            <a:ext cx="8120952" cy="3236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CC7B4A3-6435-4395-985A-0C94D85BF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743653"/>
              </p:ext>
            </p:extLst>
          </p:nvPr>
        </p:nvGraphicFramePr>
        <p:xfrm>
          <a:off x="539555" y="1785870"/>
          <a:ext cx="8120947" cy="1230589"/>
        </p:xfrm>
        <a:graphic>
          <a:graphicData uri="http://schemas.openxmlformats.org/drawingml/2006/table">
            <a:tbl>
              <a:tblPr/>
              <a:tblGrid>
                <a:gridCol w="281586">
                  <a:extLst>
                    <a:ext uri="{9D8B030D-6E8A-4147-A177-3AD203B41FA5}">
                      <a16:colId xmlns:a16="http://schemas.microsoft.com/office/drawing/2014/main" val="144109845"/>
                    </a:ext>
                  </a:extLst>
                </a:gridCol>
                <a:gridCol w="281586">
                  <a:extLst>
                    <a:ext uri="{9D8B030D-6E8A-4147-A177-3AD203B41FA5}">
                      <a16:colId xmlns:a16="http://schemas.microsoft.com/office/drawing/2014/main" val="2393511274"/>
                    </a:ext>
                  </a:extLst>
                </a:gridCol>
                <a:gridCol w="3176293">
                  <a:extLst>
                    <a:ext uri="{9D8B030D-6E8A-4147-A177-3AD203B41FA5}">
                      <a16:colId xmlns:a16="http://schemas.microsoft.com/office/drawing/2014/main" val="3723499512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2188373002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3582762729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2534074670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3296624140"/>
                    </a:ext>
                  </a:extLst>
                </a:gridCol>
                <a:gridCol w="687071">
                  <a:extLst>
                    <a:ext uri="{9D8B030D-6E8A-4147-A177-3AD203B41FA5}">
                      <a16:colId xmlns:a16="http://schemas.microsoft.com/office/drawing/2014/main" val="1903636976"/>
                    </a:ext>
                  </a:extLst>
                </a:gridCol>
                <a:gridCol w="675807">
                  <a:extLst>
                    <a:ext uri="{9D8B030D-6E8A-4147-A177-3AD203B41FA5}">
                      <a16:colId xmlns:a16="http://schemas.microsoft.com/office/drawing/2014/main" val="4203659811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6566181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121455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7.289.496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7.455.449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165.953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5.781.033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719365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52.726.318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52.804.526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78.208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47.027.271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58856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27.360.657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27.515.891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155.234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24.143.826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184274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8.784.127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8.675.882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-108.245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7.126.637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162890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y Atención de Violencia contra las Mujeres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17.488.834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17.520.053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16.512.888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923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690613"/>
            <a:ext cx="8136904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0151" y="1554480"/>
            <a:ext cx="8155706" cy="3385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E1A96D4-9202-49C7-8B98-6FC9D7505F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663608"/>
              </p:ext>
            </p:extLst>
          </p:nvPr>
        </p:nvGraphicFramePr>
        <p:xfrm>
          <a:off x="539552" y="1919605"/>
          <a:ext cx="8112640" cy="2892311"/>
        </p:xfrm>
        <a:graphic>
          <a:graphicData uri="http://schemas.openxmlformats.org/drawingml/2006/table">
            <a:tbl>
              <a:tblPr/>
              <a:tblGrid>
                <a:gridCol w="271872">
                  <a:extLst>
                    <a:ext uri="{9D8B030D-6E8A-4147-A177-3AD203B41FA5}">
                      <a16:colId xmlns:a16="http://schemas.microsoft.com/office/drawing/2014/main" val="902320605"/>
                    </a:ext>
                  </a:extLst>
                </a:gridCol>
                <a:gridCol w="271872">
                  <a:extLst>
                    <a:ext uri="{9D8B030D-6E8A-4147-A177-3AD203B41FA5}">
                      <a16:colId xmlns:a16="http://schemas.microsoft.com/office/drawing/2014/main" val="1057228685"/>
                    </a:ext>
                  </a:extLst>
                </a:gridCol>
                <a:gridCol w="271872">
                  <a:extLst>
                    <a:ext uri="{9D8B030D-6E8A-4147-A177-3AD203B41FA5}">
                      <a16:colId xmlns:a16="http://schemas.microsoft.com/office/drawing/2014/main" val="2674265280"/>
                    </a:ext>
                  </a:extLst>
                </a:gridCol>
                <a:gridCol w="3066707">
                  <a:extLst>
                    <a:ext uri="{9D8B030D-6E8A-4147-A177-3AD203B41FA5}">
                      <a16:colId xmlns:a16="http://schemas.microsoft.com/office/drawing/2014/main" val="2780399964"/>
                    </a:ext>
                  </a:extLst>
                </a:gridCol>
                <a:gridCol w="728615">
                  <a:extLst>
                    <a:ext uri="{9D8B030D-6E8A-4147-A177-3AD203B41FA5}">
                      <a16:colId xmlns:a16="http://schemas.microsoft.com/office/drawing/2014/main" val="1857511611"/>
                    </a:ext>
                  </a:extLst>
                </a:gridCol>
                <a:gridCol w="728615">
                  <a:extLst>
                    <a:ext uri="{9D8B030D-6E8A-4147-A177-3AD203B41FA5}">
                      <a16:colId xmlns:a16="http://schemas.microsoft.com/office/drawing/2014/main" val="4160899582"/>
                    </a:ext>
                  </a:extLst>
                </a:gridCol>
                <a:gridCol w="728615">
                  <a:extLst>
                    <a:ext uri="{9D8B030D-6E8A-4147-A177-3AD203B41FA5}">
                      <a16:colId xmlns:a16="http://schemas.microsoft.com/office/drawing/2014/main" val="4040957514"/>
                    </a:ext>
                  </a:extLst>
                </a:gridCol>
                <a:gridCol w="728615">
                  <a:extLst>
                    <a:ext uri="{9D8B030D-6E8A-4147-A177-3AD203B41FA5}">
                      <a16:colId xmlns:a16="http://schemas.microsoft.com/office/drawing/2014/main" val="2690605861"/>
                    </a:ext>
                  </a:extLst>
                </a:gridCol>
                <a:gridCol w="663366">
                  <a:extLst>
                    <a:ext uri="{9D8B030D-6E8A-4147-A177-3AD203B41FA5}">
                      <a16:colId xmlns:a16="http://schemas.microsoft.com/office/drawing/2014/main" val="2991152436"/>
                    </a:ext>
                  </a:extLst>
                </a:gridCol>
                <a:gridCol w="652491">
                  <a:extLst>
                    <a:ext uri="{9D8B030D-6E8A-4147-A177-3AD203B41FA5}">
                      <a16:colId xmlns:a16="http://schemas.microsoft.com/office/drawing/2014/main" val="69202617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74062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29038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7.289.496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7.455.449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165.953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5.781.033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2807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5.082.572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5.170.092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87.520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4.194.367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5683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1.999.434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1.761.305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-238.129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1.076.349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0803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95.884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-13.291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2358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-13.291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9282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ONG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-13.291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0802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82.593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2177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ONU Mujeres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2237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Internacional de Mujeres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0600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784.364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0982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784.364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6750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110.606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-26.418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5933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9083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7286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6157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95.880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4680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357.271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356.271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357.271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35727,1%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626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357.271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356.271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357.271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35727,1%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698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84100" y="749922"/>
            <a:ext cx="803018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4100" y="1628800"/>
            <a:ext cx="7975799" cy="2933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5631B68-0CB7-4150-A2F7-11760C5AB4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937691"/>
              </p:ext>
            </p:extLst>
          </p:nvPr>
        </p:nvGraphicFramePr>
        <p:xfrm>
          <a:off x="584100" y="1963715"/>
          <a:ext cx="8021011" cy="3419721"/>
        </p:xfrm>
        <a:graphic>
          <a:graphicData uri="http://schemas.openxmlformats.org/drawingml/2006/table">
            <a:tbl>
              <a:tblPr/>
              <a:tblGrid>
                <a:gridCol w="268801">
                  <a:extLst>
                    <a:ext uri="{9D8B030D-6E8A-4147-A177-3AD203B41FA5}">
                      <a16:colId xmlns:a16="http://schemas.microsoft.com/office/drawing/2014/main" val="2938479267"/>
                    </a:ext>
                  </a:extLst>
                </a:gridCol>
                <a:gridCol w="268801">
                  <a:extLst>
                    <a:ext uri="{9D8B030D-6E8A-4147-A177-3AD203B41FA5}">
                      <a16:colId xmlns:a16="http://schemas.microsoft.com/office/drawing/2014/main" val="1877120250"/>
                    </a:ext>
                  </a:extLst>
                </a:gridCol>
                <a:gridCol w="268801">
                  <a:extLst>
                    <a:ext uri="{9D8B030D-6E8A-4147-A177-3AD203B41FA5}">
                      <a16:colId xmlns:a16="http://schemas.microsoft.com/office/drawing/2014/main" val="1000511242"/>
                    </a:ext>
                  </a:extLst>
                </a:gridCol>
                <a:gridCol w="3032070">
                  <a:extLst>
                    <a:ext uri="{9D8B030D-6E8A-4147-A177-3AD203B41FA5}">
                      <a16:colId xmlns:a16="http://schemas.microsoft.com/office/drawing/2014/main" val="3721795863"/>
                    </a:ext>
                  </a:extLst>
                </a:gridCol>
                <a:gridCol w="720386">
                  <a:extLst>
                    <a:ext uri="{9D8B030D-6E8A-4147-A177-3AD203B41FA5}">
                      <a16:colId xmlns:a16="http://schemas.microsoft.com/office/drawing/2014/main" val="199609484"/>
                    </a:ext>
                  </a:extLst>
                </a:gridCol>
                <a:gridCol w="720386">
                  <a:extLst>
                    <a:ext uri="{9D8B030D-6E8A-4147-A177-3AD203B41FA5}">
                      <a16:colId xmlns:a16="http://schemas.microsoft.com/office/drawing/2014/main" val="2985377484"/>
                    </a:ext>
                  </a:extLst>
                </a:gridCol>
                <a:gridCol w="720386">
                  <a:extLst>
                    <a:ext uri="{9D8B030D-6E8A-4147-A177-3AD203B41FA5}">
                      <a16:colId xmlns:a16="http://schemas.microsoft.com/office/drawing/2014/main" val="1414099672"/>
                    </a:ext>
                  </a:extLst>
                </a:gridCol>
                <a:gridCol w="720386">
                  <a:extLst>
                    <a:ext uri="{9D8B030D-6E8A-4147-A177-3AD203B41FA5}">
                      <a16:colId xmlns:a16="http://schemas.microsoft.com/office/drawing/2014/main" val="953811261"/>
                    </a:ext>
                  </a:extLst>
                </a:gridCol>
                <a:gridCol w="655873">
                  <a:extLst>
                    <a:ext uri="{9D8B030D-6E8A-4147-A177-3AD203B41FA5}">
                      <a16:colId xmlns:a16="http://schemas.microsoft.com/office/drawing/2014/main" val="1459157694"/>
                    </a:ext>
                  </a:extLst>
                </a:gridCol>
                <a:gridCol w="645121">
                  <a:extLst>
                    <a:ext uri="{9D8B030D-6E8A-4147-A177-3AD203B41FA5}">
                      <a16:colId xmlns:a16="http://schemas.microsoft.com/office/drawing/2014/main" val="3857381966"/>
                    </a:ext>
                  </a:extLst>
                </a:gridCol>
              </a:tblGrid>
              <a:tr h="1301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5783477"/>
                  </a:ext>
                </a:extLst>
              </a:tr>
              <a:tr h="3894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942477"/>
                  </a:ext>
                </a:extLst>
              </a:tr>
              <a:tr h="1669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27.360.657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27.515.891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155.234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24.143.826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28439"/>
                  </a:ext>
                </a:extLst>
              </a:tr>
              <a:tr h="130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11.679.192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11.717.973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9.514.324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239131"/>
                  </a:ext>
                </a:extLst>
              </a:tr>
              <a:tr h="130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2.138.127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2.038.454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-99.673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1.347.480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356081"/>
                  </a:ext>
                </a:extLst>
              </a:tr>
              <a:tr h="130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351849"/>
                  </a:ext>
                </a:extLst>
              </a:tr>
              <a:tr h="130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895988"/>
                  </a:ext>
                </a:extLst>
              </a:tr>
              <a:tr h="130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13.287.650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12.722.763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-564.887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12.513.384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916237"/>
                  </a:ext>
                </a:extLst>
              </a:tr>
              <a:tr h="130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13.287.650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12.722.763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-564.887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12.513.384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505996"/>
                  </a:ext>
                </a:extLst>
              </a:tr>
              <a:tr h="130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9.845.086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9.845.086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9.845.086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259845"/>
                  </a:ext>
                </a:extLst>
              </a:tr>
              <a:tr h="130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1.920.748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1.767.088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-153.660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1.767.038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317420"/>
                  </a:ext>
                </a:extLst>
              </a:tr>
              <a:tr h="130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Equidad de Genero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808902"/>
                  </a:ext>
                </a:extLst>
              </a:tr>
              <a:tr h="130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Mujer, Sexualidad y Maternidad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941.308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898.724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-42.584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881.111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057229"/>
                  </a:ext>
                </a:extLst>
              </a:tr>
              <a:tr h="130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 y Participación Política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495.966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-368.643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918551"/>
                  </a:ext>
                </a:extLst>
              </a:tr>
              <a:tr h="130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1.446.168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800838"/>
                  </a:ext>
                </a:extLst>
              </a:tr>
              <a:tr h="130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1.446.168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25855"/>
                  </a:ext>
                </a:extLst>
              </a:tr>
              <a:tr h="130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254.688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178.282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-76.406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643030"/>
                  </a:ext>
                </a:extLst>
              </a:tr>
              <a:tr h="130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956067"/>
                  </a:ext>
                </a:extLst>
              </a:tr>
              <a:tr h="130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549526"/>
                  </a:ext>
                </a:extLst>
              </a:tr>
              <a:tr h="130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269074"/>
                  </a:ext>
                </a:extLst>
              </a:tr>
              <a:tr h="130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758043"/>
                  </a:ext>
                </a:extLst>
              </a:tr>
              <a:tr h="130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166.918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116.843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406980"/>
                  </a:ext>
                </a:extLst>
              </a:tr>
              <a:tr h="130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687.555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686.555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688.269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68826,9%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332077"/>
                  </a:ext>
                </a:extLst>
              </a:tr>
              <a:tr h="130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687.555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686.555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688.269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68826,9%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7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60573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35940"/>
            <a:ext cx="812444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15E0EC2-78AD-44DC-9201-F5D7B37AFB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253660"/>
              </p:ext>
            </p:extLst>
          </p:nvPr>
        </p:nvGraphicFramePr>
        <p:xfrm>
          <a:off x="539552" y="1801065"/>
          <a:ext cx="8074095" cy="2158964"/>
        </p:xfrm>
        <a:graphic>
          <a:graphicData uri="http://schemas.openxmlformats.org/drawingml/2006/table">
            <a:tbl>
              <a:tblPr/>
              <a:tblGrid>
                <a:gridCol w="270580">
                  <a:extLst>
                    <a:ext uri="{9D8B030D-6E8A-4147-A177-3AD203B41FA5}">
                      <a16:colId xmlns:a16="http://schemas.microsoft.com/office/drawing/2014/main" val="4198413139"/>
                    </a:ext>
                  </a:extLst>
                </a:gridCol>
                <a:gridCol w="270580">
                  <a:extLst>
                    <a:ext uri="{9D8B030D-6E8A-4147-A177-3AD203B41FA5}">
                      <a16:colId xmlns:a16="http://schemas.microsoft.com/office/drawing/2014/main" val="2263405342"/>
                    </a:ext>
                  </a:extLst>
                </a:gridCol>
                <a:gridCol w="270580">
                  <a:extLst>
                    <a:ext uri="{9D8B030D-6E8A-4147-A177-3AD203B41FA5}">
                      <a16:colId xmlns:a16="http://schemas.microsoft.com/office/drawing/2014/main" val="2048651125"/>
                    </a:ext>
                  </a:extLst>
                </a:gridCol>
                <a:gridCol w="3052138">
                  <a:extLst>
                    <a:ext uri="{9D8B030D-6E8A-4147-A177-3AD203B41FA5}">
                      <a16:colId xmlns:a16="http://schemas.microsoft.com/office/drawing/2014/main" val="4058797543"/>
                    </a:ext>
                  </a:extLst>
                </a:gridCol>
                <a:gridCol w="725153">
                  <a:extLst>
                    <a:ext uri="{9D8B030D-6E8A-4147-A177-3AD203B41FA5}">
                      <a16:colId xmlns:a16="http://schemas.microsoft.com/office/drawing/2014/main" val="2311077247"/>
                    </a:ext>
                  </a:extLst>
                </a:gridCol>
                <a:gridCol w="725153">
                  <a:extLst>
                    <a:ext uri="{9D8B030D-6E8A-4147-A177-3AD203B41FA5}">
                      <a16:colId xmlns:a16="http://schemas.microsoft.com/office/drawing/2014/main" val="520090075"/>
                    </a:ext>
                  </a:extLst>
                </a:gridCol>
                <a:gridCol w="725153">
                  <a:extLst>
                    <a:ext uri="{9D8B030D-6E8A-4147-A177-3AD203B41FA5}">
                      <a16:colId xmlns:a16="http://schemas.microsoft.com/office/drawing/2014/main" val="744901503"/>
                    </a:ext>
                  </a:extLst>
                </a:gridCol>
                <a:gridCol w="725153">
                  <a:extLst>
                    <a:ext uri="{9D8B030D-6E8A-4147-A177-3AD203B41FA5}">
                      <a16:colId xmlns:a16="http://schemas.microsoft.com/office/drawing/2014/main" val="635531320"/>
                    </a:ext>
                  </a:extLst>
                </a:gridCol>
                <a:gridCol w="660214">
                  <a:extLst>
                    <a:ext uri="{9D8B030D-6E8A-4147-A177-3AD203B41FA5}">
                      <a16:colId xmlns:a16="http://schemas.microsoft.com/office/drawing/2014/main" val="573812522"/>
                    </a:ext>
                  </a:extLst>
                </a:gridCol>
                <a:gridCol w="649391">
                  <a:extLst>
                    <a:ext uri="{9D8B030D-6E8A-4147-A177-3AD203B41FA5}">
                      <a16:colId xmlns:a16="http://schemas.microsoft.com/office/drawing/2014/main" val="46748283"/>
                    </a:ext>
                  </a:extLst>
                </a:gridCol>
              </a:tblGrid>
              <a:tr h="1326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0306845"/>
                  </a:ext>
                </a:extLst>
              </a:tr>
              <a:tr h="3969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056263"/>
                  </a:ext>
                </a:extLst>
              </a:tr>
              <a:tr h="1701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8.784.127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8.675.882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-108.245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7.126.637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365483"/>
                  </a:ext>
                </a:extLst>
              </a:tr>
              <a:tr h="132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185.319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180.582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015671"/>
                  </a:ext>
                </a:extLst>
              </a:tr>
              <a:tr h="132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280.389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222.514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-57.875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571550"/>
                  </a:ext>
                </a:extLst>
              </a:tr>
              <a:tr h="132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8.317.919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8.267.919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7.016.088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390803"/>
                  </a:ext>
                </a:extLst>
              </a:tr>
              <a:tr h="132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4.384.644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4.324.644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3.120.785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541061"/>
                  </a:ext>
                </a:extLst>
              </a:tr>
              <a:tr h="132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4 a 7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4.108.096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4.048.096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3.027.394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638318"/>
                  </a:ext>
                </a:extLst>
              </a:tr>
              <a:tr h="132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Mujer, Asociatividad y Emprendimiento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276.548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276.548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021076"/>
                  </a:ext>
                </a:extLst>
              </a:tr>
              <a:tr h="132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3.943.275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3.895.303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883207"/>
                  </a:ext>
                </a:extLst>
              </a:tr>
              <a:tr h="132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Mujeres Jefas de Hogar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3.943.275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3.895.303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345534"/>
                  </a:ext>
                </a:extLst>
              </a:tr>
              <a:tr h="132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1.602.182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312566"/>
                  </a:ext>
                </a:extLst>
              </a:tr>
              <a:tr h="132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34025"/>
                  </a:ext>
                </a:extLst>
              </a:tr>
              <a:tr h="132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304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3306</TotalTime>
  <Words>1678</Words>
  <Application>Microsoft Office PowerPoint</Application>
  <PresentationFormat>Presentación en pantalla (4:3)</PresentationFormat>
  <Paragraphs>920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2_Tema de Office</vt:lpstr>
      <vt:lpstr>EJECUCIÓN ACUMULADA DE GASTOS PRESUPUESTARIOS AL MES DE OCTUBRE DE 2020 PARTIDA 27: MINISTERIO DE LA MUJER Y LA EQUIDAD DE GÉNERO</vt:lpstr>
      <vt:lpstr>EJECUCIÓN ACUMULADA DE GASTOS A OCTUBRE DE 2020  PARTIDA 27 MINISTERIO DE LA MUJER Y EQUIDAD DE GÉNERO</vt:lpstr>
      <vt:lpstr>Presentación de PowerPoint</vt:lpstr>
      <vt:lpstr>Presentación de PowerPoint</vt:lpstr>
      <vt:lpstr>EJECUCIÓN ACUMULADA DE GASTOS A OCTUBRE DE 2020  PARTIDA 27 MINISTERIO DE LA MUJER Y EQUIDAD DE GÉNERO</vt:lpstr>
      <vt:lpstr>EJECUCIÓN ACUMULADA DE GASTOS A OCTUBRE DE 2020  PARTIDA 27 RESUMEN POR CAPÍTULOS</vt:lpstr>
      <vt:lpstr>EJECUCIÓN ACUMULADA DE GASTOS A OCTUBRE DE 2020  PARTIDA 27. CAPÍTULO 01. PROGRAMA 01:  SUBSECRETARÍA DE LA MUJER Y LA EQUIDAD DE GÉNERO</vt:lpstr>
      <vt:lpstr>EJECUCIÓN ACUMULADA DE GASTOS A OCTUBRE DE 2020  PARTIDA 27. CAPÍTULO 02. PROGRAMA 01:  SERVICIO NACIONAL DE LA MUJER Y LA EQUIDAD DE GÉNERO</vt:lpstr>
      <vt:lpstr>EJECUCIÓN ACUMULADA DE GASTOS A OCTUBRE DE 2020  PARTIDA 27. CAPÍTULO 02. PROGRAMA 02:  MUJER Y TRABAJO </vt:lpstr>
      <vt:lpstr>EJECUCIÓN ACUMULADA DE GASTOS A OCTUBRE DE 2020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239</cp:revision>
  <cp:lastPrinted>2019-10-06T20:09:36Z</cp:lastPrinted>
  <dcterms:created xsi:type="dcterms:W3CDTF">2016-06-23T13:38:47Z</dcterms:created>
  <dcterms:modified xsi:type="dcterms:W3CDTF">2020-12-22T13:06:10Z</dcterms:modified>
</cp:coreProperties>
</file>