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de Presupuesto Inicial por Subtítulo de Gastos</a:t>
            </a:r>
            <a:endParaRPr lang="es-CL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5F2-4409-B984-85D830F8A1B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B87-4A16-93F4-24FFD2F3021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B87-4A16-93F4-24FFD2F3021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B87-4A16-93F4-24FFD2F3021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B59-4FBF-8A49-93020848967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E69-4CB5-91B0-85C012FCC9A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0576-4DBC-A836-77FED932FF2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'[22.xlsx]Partida 22'!$C$7:$C$13</c:f>
              <c:strCache>
                <c:ptCount val="7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INTEGROS AL FISCO                                                               </c:v>
                </c:pt>
                <c:pt idx="4">
                  <c:v>OTROS GASTOS CORRIENTES                                                         </c:v>
                </c:pt>
                <c:pt idx="5">
                  <c:v>ADQUISICIÓN DE ACTIVOS NO FINANCIEROS                                           </c:v>
                </c:pt>
                <c:pt idx="6">
                  <c:v>SERVICIO DE LA DEUDA                                                            </c:v>
                </c:pt>
              </c:strCache>
            </c:strRef>
          </c:cat>
          <c:val>
            <c:numRef>
              <c:f>'[22.xlsx]Partida 22'!$D$7:$D$13</c:f>
              <c:numCache>
                <c:formatCode>#,##0</c:formatCode>
                <c:ptCount val="7"/>
                <c:pt idx="0">
                  <c:v>10558953</c:v>
                </c:pt>
                <c:pt idx="1">
                  <c:v>2176126</c:v>
                </c:pt>
                <c:pt idx="2">
                  <c:v>234500</c:v>
                </c:pt>
                <c:pt idx="5">
                  <c:v>338046</c:v>
                </c:pt>
                <c:pt idx="6">
                  <c:v>1040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F2-4409-B984-85D830F8A1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Presupuesto Inicial por Programas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5806451612903226E-2"/>
                  <c:y val="-2.7655081373201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BEE-4507-818C-EB95DC6B4A5F}"/>
                </c:ext>
              </c:extLst>
            </c:dLbl>
            <c:dLbl>
              <c:idx val="1"/>
              <c:layout>
                <c:manualLayout>
                  <c:x val="3.7275985663082441E-2"/>
                  <c:y val="-3.68734418309357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BEE-4507-818C-EB95DC6B4A5F}"/>
                </c:ext>
              </c:extLst>
            </c:dLbl>
            <c:dLbl>
              <c:idx val="2"/>
              <c:layout>
                <c:manualLayout>
                  <c:x val="3.440860215053753E-2"/>
                  <c:y val="-3.0727868192446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BEE-4507-818C-EB95DC6B4A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'[22.xlsx]Resumen Capítulos '!$AI$7:$AI$9</c:f>
              <c:strCache>
                <c:ptCount val="3"/>
                <c:pt idx="0">
                  <c:v>Secretaría General de la Presidencia de la República</c:v>
                </c:pt>
                <c:pt idx="1">
                  <c:v>Gobierno Digital</c:v>
                </c:pt>
                <c:pt idx="2">
                  <c:v>Consejo de Auditoría Interna General de Gobierno</c:v>
                </c:pt>
              </c:strCache>
            </c:strRef>
          </c:cat>
          <c:val>
            <c:numRef>
              <c:f>'[22.xlsx]Resumen Capítulos '!$AJ$7:$AJ$9</c:f>
              <c:numCache>
                <c:formatCode>#,##0_ ;[Red]\-#,##0\ </c:formatCode>
                <c:ptCount val="3"/>
                <c:pt idx="0">
                  <c:v>9349884</c:v>
                </c:pt>
                <c:pt idx="1">
                  <c:v>2579853</c:v>
                </c:pt>
                <c:pt idx="2">
                  <c:v>1378928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C3-4083-9752-07625D2237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2319688"/>
        <c:axId val="292321256"/>
        <c:axId val="0"/>
      </c:bar3DChart>
      <c:catAx>
        <c:axId val="292319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92321256"/>
        <c:crosses val="autoZero"/>
        <c:auto val="1"/>
        <c:lblAlgn val="ctr"/>
        <c:lblOffset val="100"/>
        <c:noMultiLvlLbl val="0"/>
      </c:catAx>
      <c:valAx>
        <c:axId val="292321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92319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2018 - 2019 - 2020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22'!$C$35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22'!$D$34:$O$34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22'!$D$35:$O$35</c:f>
              <c:numCache>
                <c:formatCode>0.0%</c:formatCode>
                <c:ptCount val="12"/>
                <c:pt idx="0">
                  <c:v>6.4000000000000001E-2</c:v>
                </c:pt>
                <c:pt idx="1">
                  <c:v>7.0999999999999994E-2</c:v>
                </c:pt>
                <c:pt idx="2">
                  <c:v>0.09</c:v>
                </c:pt>
                <c:pt idx="3">
                  <c:v>6.2E-2</c:v>
                </c:pt>
                <c:pt idx="4">
                  <c:v>5.6000000000000001E-2</c:v>
                </c:pt>
                <c:pt idx="5">
                  <c:v>7.9000000000000001E-2</c:v>
                </c:pt>
                <c:pt idx="6">
                  <c:v>5.8000000000000003E-2</c:v>
                </c:pt>
                <c:pt idx="7">
                  <c:v>6.4000000000000001E-2</c:v>
                </c:pt>
                <c:pt idx="8">
                  <c:v>7.3999999999999996E-2</c:v>
                </c:pt>
                <c:pt idx="9">
                  <c:v>7.1999999999999995E-2</c:v>
                </c:pt>
                <c:pt idx="10">
                  <c:v>7.8E-2</c:v>
                </c:pt>
                <c:pt idx="11">
                  <c:v>0.13900000000000001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96-4BBF-B8C9-1125DCED4EB3}"/>
            </c:ext>
          </c:extLst>
        </c:ser>
        <c:ser>
          <c:idx val="1"/>
          <c:order val="1"/>
          <c:tx>
            <c:strRef>
              <c:f>'Partida 22'!$C$36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22'!$D$34:$O$34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22'!$D$36:$O$36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4.8525247205986388E-2</c:v>
                </c:pt>
                <c:pt idx="2">
                  <c:v>7.2051120895765514E-2</c:v>
                </c:pt>
                <c:pt idx="3">
                  <c:v>8.8094419060687712E-2</c:v>
                </c:pt>
                <c:pt idx="4">
                  <c:v>6.8652831931847069E-2</c:v>
                </c:pt>
                <c:pt idx="5">
                  <c:v>7.4608773416349833E-2</c:v>
                </c:pt>
                <c:pt idx="6">
                  <c:v>6.4312162034176543E-2</c:v>
                </c:pt>
                <c:pt idx="7">
                  <c:v>5.9825949276114246E-2</c:v>
                </c:pt>
                <c:pt idx="8">
                  <c:v>8.1073657315751307E-2</c:v>
                </c:pt>
                <c:pt idx="9">
                  <c:v>5.7529608281146775E-2</c:v>
                </c:pt>
                <c:pt idx="10">
                  <c:v>8.4867353093451753E-2</c:v>
                </c:pt>
                <c:pt idx="11">
                  <c:v>9.5903175427645468E-2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96-4BBF-B8C9-1125DCED4EB3}"/>
            </c:ext>
          </c:extLst>
        </c:ser>
        <c:ser>
          <c:idx val="2"/>
          <c:order val="2"/>
          <c:tx>
            <c:strRef>
              <c:f>'Partida 22'!$C$37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22'!$D$34:$O$34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22'!$D$37:$M$37</c:f>
              <c:numCache>
                <c:formatCode>0.0%</c:formatCode>
                <c:ptCount val="10"/>
                <c:pt idx="0">
                  <c:v>5.1245710971010237E-2</c:v>
                </c:pt>
                <c:pt idx="1">
                  <c:v>7.6302225169117582E-2</c:v>
                </c:pt>
                <c:pt idx="2">
                  <c:v>7.9870314693903724E-2</c:v>
                </c:pt>
                <c:pt idx="3">
                  <c:v>6.5930604734010037E-2</c:v>
                </c:pt>
                <c:pt idx="4">
                  <c:v>7.7902313588928365E-2</c:v>
                </c:pt>
                <c:pt idx="5">
                  <c:v>8.8935436504528148E-2</c:v>
                </c:pt>
                <c:pt idx="6">
                  <c:v>6.4070539505987942E-2</c:v>
                </c:pt>
                <c:pt idx="7">
                  <c:v>6.6803969072185318E-2</c:v>
                </c:pt>
                <c:pt idx="8">
                  <c:v>8.9206155898756564E-2</c:v>
                </c:pt>
                <c:pt idx="9">
                  <c:v>7.9708494612812889E-2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96-4BBF-B8C9-1125DCED4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33332032"/>
        <c:axId val="433326152"/>
      </c:barChart>
      <c:catAx>
        <c:axId val="433332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33326152"/>
        <c:crosses val="autoZero"/>
        <c:auto val="0"/>
        <c:lblAlgn val="ctr"/>
        <c:lblOffset val="100"/>
        <c:noMultiLvlLbl val="0"/>
      </c:catAx>
      <c:valAx>
        <c:axId val="433326152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3333203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2018 - 2019 -2020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9.50947039114034E-2"/>
          <c:y val="0.11624335284836629"/>
          <c:w val="0.87301867968258351"/>
          <c:h val="0.62601748745903807"/>
        </c:manualLayout>
      </c:layout>
      <c:lineChart>
        <c:grouping val="standard"/>
        <c:varyColors val="0"/>
        <c:ser>
          <c:idx val="0"/>
          <c:order val="0"/>
          <c:tx>
            <c:strRef>
              <c:f>'Partida 22'!$C$31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22'!$D$30:$O$30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22'!$D$31:$O$31</c:f>
              <c:numCache>
                <c:formatCode>0.0%</c:formatCode>
                <c:ptCount val="12"/>
                <c:pt idx="0">
                  <c:v>6.4000000000000001E-2</c:v>
                </c:pt>
                <c:pt idx="1">
                  <c:v>0.13500000000000001</c:v>
                </c:pt>
                <c:pt idx="2">
                  <c:v>0.22500000000000001</c:v>
                </c:pt>
                <c:pt idx="3">
                  <c:v>0.28699999999999998</c:v>
                </c:pt>
                <c:pt idx="4">
                  <c:v>0.34300000000000003</c:v>
                </c:pt>
                <c:pt idx="5">
                  <c:v>0.42199999999999999</c:v>
                </c:pt>
                <c:pt idx="6">
                  <c:v>0.499</c:v>
                </c:pt>
                <c:pt idx="7">
                  <c:v>0.55100000000000005</c:v>
                </c:pt>
                <c:pt idx="8">
                  <c:v>0.63400000000000001</c:v>
                </c:pt>
                <c:pt idx="9">
                  <c:v>0.70599999999999996</c:v>
                </c:pt>
                <c:pt idx="10">
                  <c:v>0.78400000000000003</c:v>
                </c:pt>
                <c:pt idx="11">
                  <c:v>0.91200000000000003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2-4C07-9069-6D1B984504D0}"/>
            </c:ext>
          </c:extLst>
        </c:ser>
        <c:ser>
          <c:idx val="1"/>
          <c:order val="1"/>
          <c:tx>
            <c:strRef>
              <c:f>'Partida 22'!$C$32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'Partida 22'!$D$30:$O$30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22'!$D$32:$O$32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9.5017883832777872E-2</c:v>
                </c:pt>
                <c:pt idx="2">
                  <c:v>0.16697491048839322</c:v>
                </c:pt>
                <c:pt idx="3">
                  <c:v>0.25227534328439871</c:v>
                </c:pt>
                <c:pt idx="4">
                  <c:v>0.32092817521624584</c:v>
                </c:pt>
                <c:pt idx="5">
                  <c:v>0.39553694863259564</c:v>
                </c:pt>
                <c:pt idx="6">
                  <c:v>0.45159121966379406</c:v>
                </c:pt>
                <c:pt idx="7">
                  <c:v>0.51217391328155604</c:v>
                </c:pt>
                <c:pt idx="8">
                  <c:v>0.59324757059730737</c:v>
                </c:pt>
                <c:pt idx="9">
                  <c:v>0.65077717887845421</c:v>
                </c:pt>
                <c:pt idx="10">
                  <c:v>0.73564453197190594</c:v>
                </c:pt>
                <c:pt idx="11">
                  <c:v>0.84674093125431615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202-4C07-9069-6D1B984504D0}"/>
            </c:ext>
          </c:extLst>
        </c:ser>
        <c:ser>
          <c:idx val="2"/>
          <c:order val="2"/>
          <c:tx>
            <c:strRef>
              <c:f>'Partida 22'!$C$33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8715194677226936E-2"/>
                  <c:y val="-3.3094688202072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202-4C07-9069-6D1B984504D0}"/>
                </c:ext>
              </c:extLst>
            </c:dLbl>
            <c:dLbl>
              <c:idx val="1"/>
              <c:layout>
                <c:manualLayout>
                  <c:x val="-4.6280553458753801E-2"/>
                  <c:y val="-4.74839664878411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202-4C07-9069-6D1B984504D0}"/>
                </c:ext>
              </c:extLst>
            </c:dLbl>
            <c:dLbl>
              <c:idx val="2"/>
              <c:layout>
                <c:manualLayout>
                  <c:x val="-5.3383865967125181E-2"/>
                  <c:y val="-3.5772962803725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202-4C07-9069-6D1B984504D0}"/>
                </c:ext>
              </c:extLst>
            </c:dLbl>
            <c:dLbl>
              <c:idx val="3"/>
              <c:layout>
                <c:manualLayout>
                  <c:x val="-4.1933943995838469E-2"/>
                  <c:y val="-2.12521798179396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202-4C07-9069-6D1B984504D0}"/>
                </c:ext>
              </c:extLst>
            </c:dLbl>
            <c:dLbl>
              <c:idx val="4"/>
              <c:layout>
                <c:manualLayout>
                  <c:x val="-4.9823124533411138E-2"/>
                  <c:y val="-1.98957541837058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202-4C07-9069-6D1B984504D0}"/>
                </c:ext>
              </c:extLst>
            </c:dLbl>
            <c:dLbl>
              <c:idx val="5"/>
              <c:layout>
                <c:manualLayout>
                  <c:x val="-3.2073279500616232E-2"/>
                  <c:y val="-2.15962459942790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202-4C07-9069-6D1B984504D0}"/>
                </c:ext>
              </c:extLst>
            </c:dLbl>
            <c:dLbl>
              <c:idx val="6"/>
              <c:layout>
                <c:manualLayout>
                  <c:x val="-3.8919741004893538E-2"/>
                  <c:y val="-1.97240045108379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202-4C07-9069-6D1B984504D0}"/>
                </c:ext>
              </c:extLst>
            </c:dLbl>
            <c:dLbl>
              <c:idx val="7"/>
              <c:layout>
                <c:manualLayout>
                  <c:x val="-4.684578141369547E-2"/>
                  <c:y val="-1.57791469256100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202-4C07-9069-6D1B984504D0}"/>
                </c:ext>
              </c:extLst>
            </c:dLbl>
            <c:dLbl>
              <c:idx val="8"/>
              <c:layout>
                <c:manualLayout>
                  <c:x val="-4.4499988059478336E-2"/>
                  <c:y val="-2.69227531755976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202-4C07-9069-6D1B984504D0}"/>
                </c:ext>
              </c:extLst>
            </c:dLbl>
            <c:dLbl>
              <c:idx val="9"/>
              <c:layout>
                <c:manualLayout>
                  <c:x val="-3.9364006283829439E-2"/>
                  <c:y val="-1.8687554752293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202-4C07-9069-6D1B984504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22'!$D$30:$O$30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22'!$D$33:$M$33</c:f>
              <c:numCache>
                <c:formatCode>0.0%</c:formatCode>
                <c:ptCount val="10"/>
                <c:pt idx="0">
                  <c:v>5.1245710971010237E-2</c:v>
                </c:pt>
                <c:pt idx="1">
                  <c:v>0.12708940516152498</c:v>
                </c:pt>
                <c:pt idx="2">
                  <c:v>0.2068343897424193</c:v>
                </c:pt>
                <c:pt idx="3">
                  <c:v>0.27796543315930206</c:v>
                </c:pt>
                <c:pt idx="4">
                  <c:v>0.36590023767308416</c:v>
                </c:pt>
                <c:pt idx="5">
                  <c:v>0.45483567417761234</c:v>
                </c:pt>
                <c:pt idx="6">
                  <c:v>0.51898831414800917</c:v>
                </c:pt>
                <c:pt idx="7">
                  <c:v>0.5857922832201945</c:v>
                </c:pt>
                <c:pt idx="8">
                  <c:v>0.66416725490043982</c:v>
                </c:pt>
                <c:pt idx="9">
                  <c:v>0.74387574951325275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5202-4C07-9069-6D1B984504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9342136"/>
        <c:axId val="429340176"/>
      </c:lineChart>
      <c:catAx>
        <c:axId val="429342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29340176"/>
        <c:crosses val="autoZero"/>
        <c:auto val="1"/>
        <c:lblAlgn val="ctr"/>
        <c:lblOffset val="100"/>
        <c:tickLblSkip val="1"/>
        <c:noMultiLvlLbl val="0"/>
      </c:catAx>
      <c:valAx>
        <c:axId val="42934017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293421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5450F-4677-43BE-9C7E-B4400C2E49DE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EA340-DFCA-43BB-B9A6-C85ED8D89B4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5220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9385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1011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333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706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8935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23-12-2020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84643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459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091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34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0860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1423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1479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8295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1213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B0A40-DE7D-4E11-90D7-C0210F1DAF2D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1EBBF33B-57D4-403B-9F13-05DB1A99114C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306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5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OCTUBRE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DE LA PRESIDENCIA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55005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noviembre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8181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85BDD69-CFCD-4AD8-8AC8-777786FF0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C23BC3B4-D605-44B1-A8BB-F6F5BFC88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1" y="69756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9" name="Marcador de contenido 8">
            <a:extLst>
              <a:ext uri="{FF2B5EF4-FFF2-40B4-BE49-F238E27FC236}">
                <a16:creationId xmlns:a16="http://schemas.microsoft.com/office/drawing/2014/main" id="{2F366E96-78ED-4890-9B92-28711AB155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1848023"/>
              </p:ext>
            </p:extLst>
          </p:nvPr>
        </p:nvGraphicFramePr>
        <p:xfrm>
          <a:off x="457200" y="1600200"/>
          <a:ext cx="3754760" cy="4277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CDC9624D-E01D-4D08-BF65-69FE2A8C3B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7062687"/>
              </p:ext>
            </p:extLst>
          </p:nvPr>
        </p:nvGraphicFramePr>
        <p:xfrm>
          <a:off x="4232506" y="1600200"/>
          <a:ext cx="4429125" cy="4133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73732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73945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8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8458289"/>
              </p:ext>
            </p:extLst>
          </p:nvPr>
        </p:nvGraphicFramePr>
        <p:xfrm>
          <a:off x="611560" y="1916832"/>
          <a:ext cx="7920879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9475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76116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9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3963835"/>
              </p:ext>
            </p:extLst>
          </p:nvPr>
        </p:nvGraphicFramePr>
        <p:xfrm>
          <a:off x="683568" y="1916832"/>
          <a:ext cx="7704856" cy="3528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692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0010" y="836712"/>
            <a:ext cx="77643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0010" y="5183086"/>
            <a:ext cx="7848872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2130246"/>
            <a:ext cx="7848872" cy="3186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99320" y="4787103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4B32906-2AEA-4CFD-BF05-45027EA7CE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931923"/>
              </p:ext>
            </p:extLst>
          </p:nvPr>
        </p:nvGraphicFramePr>
        <p:xfrm>
          <a:off x="480010" y="2472594"/>
          <a:ext cx="7745090" cy="2338181"/>
        </p:xfrm>
        <a:graphic>
          <a:graphicData uri="http://schemas.openxmlformats.org/drawingml/2006/table">
            <a:tbl>
              <a:tblPr/>
              <a:tblGrid>
                <a:gridCol w="828996">
                  <a:extLst>
                    <a:ext uri="{9D8B030D-6E8A-4147-A177-3AD203B41FA5}">
                      <a16:colId xmlns:a16="http://schemas.microsoft.com/office/drawing/2014/main" val="1893862638"/>
                    </a:ext>
                  </a:extLst>
                </a:gridCol>
                <a:gridCol w="2517070">
                  <a:extLst>
                    <a:ext uri="{9D8B030D-6E8A-4147-A177-3AD203B41FA5}">
                      <a16:colId xmlns:a16="http://schemas.microsoft.com/office/drawing/2014/main" val="97763878"/>
                    </a:ext>
                  </a:extLst>
                </a:gridCol>
                <a:gridCol w="895850">
                  <a:extLst>
                    <a:ext uri="{9D8B030D-6E8A-4147-A177-3AD203B41FA5}">
                      <a16:colId xmlns:a16="http://schemas.microsoft.com/office/drawing/2014/main" val="3650128282"/>
                    </a:ext>
                  </a:extLst>
                </a:gridCol>
                <a:gridCol w="895850">
                  <a:extLst>
                    <a:ext uri="{9D8B030D-6E8A-4147-A177-3AD203B41FA5}">
                      <a16:colId xmlns:a16="http://schemas.microsoft.com/office/drawing/2014/main" val="4104257809"/>
                    </a:ext>
                  </a:extLst>
                </a:gridCol>
                <a:gridCol w="895850">
                  <a:extLst>
                    <a:ext uri="{9D8B030D-6E8A-4147-A177-3AD203B41FA5}">
                      <a16:colId xmlns:a16="http://schemas.microsoft.com/office/drawing/2014/main" val="388672565"/>
                    </a:ext>
                  </a:extLst>
                </a:gridCol>
                <a:gridCol w="895850">
                  <a:extLst>
                    <a:ext uri="{9D8B030D-6E8A-4147-A177-3AD203B41FA5}">
                      <a16:colId xmlns:a16="http://schemas.microsoft.com/office/drawing/2014/main" val="3400501368"/>
                    </a:ext>
                  </a:extLst>
                </a:gridCol>
                <a:gridCol w="815624">
                  <a:extLst>
                    <a:ext uri="{9D8B030D-6E8A-4147-A177-3AD203B41FA5}">
                      <a16:colId xmlns:a16="http://schemas.microsoft.com/office/drawing/2014/main" val="1172703920"/>
                    </a:ext>
                  </a:extLst>
                </a:gridCol>
              </a:tblGrid>
              <a:tr h="17814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8929461"/>
                  </a:ext>
                </a:extLst>
              </a:tr>
              <a:tr h="54557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343092"/>
                  </a:ext>
                </a:extLst>
              </a:tr>
              <a:tr h="189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12.891.700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-416.965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9.589.823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688628"/>
                  </a:ext>
                </a:extLst>
              </a:tr>
              <a:tr h="178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10.558.953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10.159.416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-399.537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714845"/>
                  </a:ext>
                </a:extLst>
              </a:tr>
              <a:tr h="178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2.176.126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2.175.759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1.217.885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79426"/>
                  </a:ext>
                </a:extLst>
              </a:tr>
              <a:tr h="178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874178"/>
                  </a:ext>
                </a:extLst>
              </a:tr>
              <a:tr h="178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821028"/>
                  </a:ext>
                </a:extLst>
              </a:tr>
              <a:tr h="178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588397"/>
                  </a:ext>
                </a:extLst>
              </a:tr>
              <a:tr h="178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609241"/>
                  </a:ext>
                </a:extLst>
              </a:tr>
              <a:tr h="178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-181.360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838642"/>
                  </a:ext>
                </a:extLst>
              </a:tr>
              <a:tr h="178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003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31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864" y="908720"/>
            <a:ext cx="75608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14864" y="4186052"/>
            <a:ext cx="7555000" cy="258168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37815" y="1878568"/>
            <a:ext cx="7488833" cy="3334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5BB075F-BEE6-47C2-9AC6-A62941E5A0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8836779"/>
              </p:ext>
            </p:extLst>
          </p:nvPr>
        </p:nvGraphicFramePr>
        <p:xfrm>
          <a:off x="720703" y="2319272"/>
          <a:ext cx="7555000" cy="1804846"/>
        </p:xfrm>
        <a:graphic>
          <a:graphicData uri="http://schemas.openxmlformats.org/drawingml/2006/table">
            <a:tbl>
              <a:tblPr/>
              <a:tblGrid>
                <a:gridCol w="799976">
                  <a:extLst>
                    <a:ext uri="{9D8B030D-6E8A-4147-A177-3AD203B41FA5}">
                      <a16:colId xmlns:a16="http://schemas.microsoft.com/office/drawing/2014/main" val="1821163130"/>
                    </a:ext>
                  </a:extLst>
                </a:gridCol>
                <a:gridCol w="295514">
                  <a:extLst>
                    <a:ext uri="{9D8B030D-6E8A-4147-A177-3AD203B41FA5}">
                      <a16:colId xmlns:a16="http://schemas.microsoft.com/office/drawing/2014/main" val="1783508785"/>
                    </a:ext>
                  </a:extLst>
                </a:gridCol>
                <a:gridCol w="2543209">
                  <a:extLst>
                    <a:ext uri="{9D8B030D-6E8A-4147-A177-3AD203B41FA5}">
                      <a16:colId xmlns:a16="http://schemas.microsoft.com/office/drawing/2014/main" val="3649310982"/>
                    </a:ext>
                  </a:extLst>
                </a:gridCol>
                <a:gridCol w="799976">
                  <a:extLst>
                    <a:ext uri="{9D8B030D-6E8A-4147-A177-3AD203B41FA5}">
                      <a16:colId xmlns:a16="http://schemas.microsoft.com/office/drawing/2014/main" val="1526284452"/>
                    </a:ext>
                  </a:extLst>
                </a:gridCol>
                <a:gridCol w="799976">
                  <a:extLst>
                    <a:ext uri="{9D8B030D-6E8A-4147-A177-3AD203B41FA5}">
                      <a16:colId xmlns:a16="http://schemas.microsoft.com/office/drawing/2014/main" val="993860609"/>
                    </a:ext>
                  </a:extLst>
                </a:gridCol>
                <a:gridCol w="799976">
                  <a:extLst>
                    <a:ext uri="{9D8B030D-6E8A-4147-A177-3AD203B41FA5}">
                      <a16:colId xmlns:a16="http://schemas.microsoft.com/office/drawing/2014/main" val="4199349490"/>
                    </a:ext>
                  </a:extLst>
                </a:gridCol>
                <a:gridCol w="799976">
                  <a:extLst>
                    <a:ext uri="{9D8B030D-6E8A-4147-A177-3AD203B41FA5}">
                      <a16:colId xmlns:a16="http://schemas.microsoft.com/office/drawing/2014/main" val="1476899013"/>
                    </a:ext>
                  </a:extLst>
                </a:gridCol>
                <a:gridCol w="716397">
                  <a:extLst>
                    <a:ext uri="{9D8B030D-6E8A-4147-A177-3AD203B41FA5}">
                      <a16:colId xmlns:a16="http://schemas.microsoft.com/office/drawing/2014/main" val="3174490489"/>
                    </a:ext>
                  </a:extLst>
                </a:gridCol>
              </a:tblGrid>
              <a:tr h="181620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696598"/>
                  </a:ext>
                </a:extLst>
              </a:tr>
              <a:tr h="556211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407789"/>
                  </a:ext>
                </a:extLst>
              </a:tr>
              <a:tr h="238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12.891.700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-416.965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9.589.823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878114"/>
                  </a:ext>
                </a:extLst>
              </a:tr>
              <a:tr h="306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9.349.884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8.771.132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-578.752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6.629.181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930656"/>
                  </a:ext>
                </a:extLst>
              </a:tr>
              <a:tr h="261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Digital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2.579.853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2.725.593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1.910.426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218476"/>
                  </a:ext>
                </a:extLst>
              </a:tr>
              <a:tr h="261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Auditoría Interna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1.378.928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1.394.975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1.050.216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662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561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173787"/>
            <a:ext cx="7833675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06382" y="764704"/>
            <a:ext cx="794283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01: SECRETARÍA GENERAL DE LA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06381" y="1711776"/>
            <a:ext cx="78602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075927"/>
              </p:ext>
            </p:extLst>
          </p:nvPr>
        </p:nvGraphicFramePr>
        <p:xfrm>
          <a:off x="606378" y="2044669"/>
          <a:ext cx="7942833" cy="4129122"/>
        </p:xfrm>
        <a:graphic>
          <a:graphicData uri="http://schemas.openxmlformats.org/drawingml/2006/table">
            <a:tbl>
              <a:tblPr/>
              <a:tblGrid>
                <a:gridCol w="728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1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097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85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85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85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85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23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272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34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5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9.349.884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8.771.132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-578.752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6.629.181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7.969.134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7.531.304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-437.830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5.917.892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1.237.659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1.097.292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-140.367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638.279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30.076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30.076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30.076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30.076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38.547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38.547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Latinoamericano de Administración para el Desarrollo (CLAD)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25.209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las Naciones Unidas para las democracias (UNDEF)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5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Mecanismo de Seguimiento de la Implementación de la Convención Interamericana contra la Corrupción (MESICIC)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Internacional Contra la Corrupción (IACA)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96.845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55.485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-41.360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24.314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20.664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8.906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-11.758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1.911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28.215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21.360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-6.855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47.966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-24.247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18.648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9.222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686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348" y="5834869"/>
            <a:ext cx="7964776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32272" y="836712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04: GOBIERNO DIGITAL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4614" y="1752568"/>
            <a:ext cx="780695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71102" y="5191493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E7738A9-786F-41DC-B6DC-7A2D33CE11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443118"/>
              </p:ext>
            </p:extLst>
          </p:nvPr>
        </p:nvGraphicFramePr>
        <p:xfrm>
          <a:off x="632943" y="2074955"/>
          <a:ext cx="7806950" cy="3112763"/>
        </p:xfrm>
        <a:graphic>
          <a:graphicData uri="http://schemas.openxmlformats.org/drawingml/2006/table">
            <a:tbl>
              <a:tblPr/>
              <a:tblGrid>
                <a:gridCol w="816652">
                  <a:extLst>
                    <a:ext uri="{9D8B030D-6E8A-4147-A177-3AD203B41FA5}">
                      <a16:colId xmlns:a16="http://schemas.microsoft.com/office/drawing/2014/main" val="264144296"/>
                    </a:ext>
                  </a:extLst>
                </a:gridCol>
                <a:gridCol w="301674">
                  <a:extLst>
                    <a:ext uri="{9D8B030D-6E8A-4147-A177-3AD203B41FA5}">
                      <a16:colId xmlns:a16="http://schemas.microsoft.com/office/drawing/2014/main" val="179257379"/>
                    </a:ext>
                  </a:extLst>
                </a:gridCol>
                <a:gridCol w="301674">
                  <a:extLst>
                    <a:ext uri="{9D8B030D-6E8A-4147-A177-3AD203B41FA5}">
                      <a16:colId xmlns:a16="http://schemas.microsoft.com/office/drawing/2014/main" val="1146381000"/>
                    </a:ext>
                  </a:extLst>
                </a:gridCol>
                <a:gridCol w="2389012">
                  <a:extLst>
                    <a:ext uri="{9D8B030D-6E8A-4147-A177-3AD203B41FA5}">
                      <a16:colId xmlns:a16="http://schemas.microsoft.com/office/drawing/2014/main" val="2126485164"/>
                    </a:ext>
                  </a:extLst>
                </a:gridCol>
                <a:gridCol w="816652">
                  <a:extLst>
                    <a:ext uri="{9D8B030D-6E8A-4147-A177-3AD203B41FA5}">
                      <a16:colId xmlns:a16="http://schemas.microsoft.com/office/drawing/2014/main" val="147615555"/>
                    </a:ext>
                  </a:extLst>
                </a:gridCol>
                <a:gridCol w="816652">
                  <a:extLst>
                    <a:ext uri="{9D8B030D-6E8A-4147-A177-3AD203B41FA5}">
                      <a16:colId xmlns:a16="http://schemas.microsoft.com/office/drawing/2014/main" val="805331423"/>
                    </a:ext>
                  </a:extLst>
                </a:gridCol>
                <a:gridCol w="816652">
                  <a:extLst>
                    <a:ext uri="{9D8B030D-6E8A-4147-A177-3AD203B41FA5}">
                      <a16:colId xmlns:a16="http://schemas.microsoft.com/office/drawing/2014/main" val="4054238390"/>
                    </a:ext>
                  </a:extLst>
                </a:gridCol>
                <a:gridCol w="816652">
                  <a:extLst>
                    <a:ext uri="{9D8B030D-6E8A-4147-A177-3AD203B41FA5}">
                      <a16:colId xmlns:a16="http://schemas.microsoft.com/office/drawing/2014/main" val="369225408"/>
                    </a:ext>
                  </a:extLst>
                </a:gridCol>
                <a:gridCol w="731330">
                  <a:extLst>
                    <a:ext uri="{9D8B030D-6E8A-4147-A177-3AD203B41FA5}">
                      <a16:colId xmlns:a16="http://schemas.microsoft.com/office/drawing/2014/main" val="1652667295"/>
                    </a:ext>
                  </a:extLst>
                </a:gridCol>
              </a:tblGrid>
              <a:tr h="16940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4198732"/>
                  </a:ext>
                </a:extLst>
              </a:tr>
              <a:tr h="51879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767429"/>
                  </a:ext>
                </a:extLst>
              </a:tr>
              <a:tr h="2223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2.579.853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2.725.593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1.910.426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100500"/>
                  </a:ext>
                </a:extLst>
              </a:tr>
              <a:tr h="169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1.339.676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1.363.457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1.047.971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923389"/>
                  </a:ext>
                </a:extLst>
              </a:tr>
              <a:tr h="169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809.692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949.692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516.539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721082"/>
                  </a:ext>
                </a:extLst>
              </a:tr>
              <a:tr h="169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899890"/>
                  </a:ext>
                </a:extLst>
              </a:tr>
              <a:tr h="169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923473"/>
                  </a:ext>
                </a:extLst>
              </a:tr>
              <a:tr h="169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 - BID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623699"/>
                  </a:ext>
                </a:extLst>
              </a:tr>
              <a:tr h="169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729225"/>
                  </a:ext>
                </a:extLst>
              </a:tr>
              <a:tr h="169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530977"/>
                  </a:ext>
                </a:extLst>
              </a:tr>
              <a:tr h="169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141636"/>
                  </a:ext>
                </a:extLst>
              </a:tr>
              <a:tr h="169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320347"/>
                  </a:ext>
                </a:extLst>
              </a:tr>
              <a:tr h="169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101.201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058771"/>
                  </a:ext>
                </a:extLst>
              </a:tr>
              <a:tr h="169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156287"/>
                  </a:ext>
                </a:extLst>
              </a:tr>
              <a:tr h="169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91.499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051914"/>
                  </a:ext>
                </a:extLst>
              </a:tr>
              <a:tr h="169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9665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612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5651" y="4205212"/>
            <a:ext cx="7742591" cy="437133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764704"/>
            <a:ext cx="786024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05: CONSEJO DE AUDITORÍA INTERNA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41876" y="2159342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572820"/>
              </p:ext>
            </p:extLst>
          </p:nvPr>
        </p:nvGraphicFramePr>
        <p:xfrm>
          <a:off x="589611" y="2550434"/>
          <a:ext cx="7860248" cy="1742663"/>
        </p:xfrm>
        <a:graphic>
          <a:graphicData uri="http://schemas.openxmlformats.org/drawingml/2006/table">
            <a:tbl>
              <a:tblPr/>
              <a:tblGrid>
                <a:gridCol w="843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55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518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588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27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9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1.378.928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1.394.975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1.050.216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1.250.143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1.264.655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985.605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128.775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69940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1196</Words>
  <Application>Microsoft Office PowerPoint</Application>
  <PresentationFormat>Presentación en pantalla (4:3)</PresentationFormat>
  <Paragraphs>533</Paragraphs>
  <Slides>9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Arial</vt:lpstr>
      <vt:lpstr>Calibri</vt:lpstr>
      <vt:lpstr>Tema de Office</vt:lpstr>
      <vt:lpstr>EJECUCIÓN ACUMULADA DE GASTOS PRESUPUESTARIOS AL MES DE OCTUBRE DE 2020 PARTIDA 22: MINISTERIO SECRETARÍA DE LA PRESIDENCIA</vt:lpstr>
      <vt:lpstr>EJECUCIÓN ACUMULADA DE GASTOS A OCTUBRE DE 2020  PARTIDA 22 MINISTERIO SECRETARÍA GENERAL DE LA PRESIDENCIA</vt:lpstr>
      <vt:lpstr>EJECUCIÓN ACUMULADA DE GASTOS A OCTUBRE DE 2020  PARTIDA 22 MINISTERIO SECRETARÍA GENERAL DE LA PRESIDENCIA</vt:lpstr>
      <vt:lpstr>COMPORTAMIENTO DE LA EJECUCIÓN ACUMULADA DE GASTOS A OCTUBRE DE 2020  PARTIDA 22 MINISTERIO SECRETARÍA GENERAL DE LA PRESIDENCIA</vt:lpstr>
      <vt:lpstr>EJECUCIÓN ACUMULADA DE GASTOS A OCTUBRE DE 2020  PARTIDA 22 MINISTERIO SECRETARÍA GENERAL DE LA PRESIDENCIA</vt:lpstr>
      <vt:lpstr>EJECUCIÓN ACUMULADA DE GASTOS A OCTUBRE DE 2020  PARTIDA 22, RESUMEN POR CAPÍTULOS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22: MINISTERIO SECRETARÍA DE LA PRESIDENCIA</dc:title>
  <dc:creator>Claudia Soto</dc:creator>
  <cp:lastModifiedBy>Presupuesto</cp:lastModifiedBy>
  <cp:revision>13</cp:revision>
  <dcterms:created xsi:type="dcterms:W3CDTF">2019-11-13T19:07:15Z</dcterms:created>
  <dcterms:modified xsi:type="dcterms:W3CDTF">2020-12-23T16:03:23Z</dcterms:modified>
</cp:coreProperties>
</file>