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</a:t>
            </a:r>
            <a:r>
              <a:rPr lang="es-CL" sz="1200" b="1" baseline="0"/>
              <a:t> Presupuesto Inicial Por Subtítulos de Gastos</a:t>
            </a:r>
            <a:endParaRPr lang="es-CL" sz="1200" b="1"/>
          </a:p>
        </c:rich>
      </c:tx>
      <c:layout>
        <c:manualLayout>
          <c:xMode val="edge"/>
          <c:yMode val="edge"/>
          <c:x val="0.14176565289933554"/>
          <c:y val="2.608696545257290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BD6-4796-BF03-F15ED160220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89C-4C3D-8D23-AD7B1846966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89C-4C3D-8D23-AD7B1846966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89C-4C3D-8D23-AD7B1846966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'[20.xlsx]Partida 20'!$C$58:$C$61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'[20.xlsx]Partida 20'!$D$58:$D$61</c:f>
              <c:numCache>
                <c:formatCode>#,##0</c:formatCode>
                <c:ptCount val="4"/>
                <c:pt idx="0">
                  <c:v>13173501</c:v>
                </c:pt>
                <c:pt idx="1">
                  <c:v>4100478</c:v>
                </c:pt>
                <c:pt idx="2">
                  <c:v>11327509</c:v>
                </c:pt>
                <c:pt idx="3">
                  <c:v>3402280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D6-4796-BF03-F15ED16022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7.8333163469910913E-2"/>
          <c:y val="0.81390863046229522"/>
          <c:w val="0.77860352326279558"/>
          <c:h val="0.160450457801612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dirty="0"/>
              <a:t>Distribución presupuesto Inicial por Capítulos</a:t>
            </a:r>
          </a:p>
        </c:rich>
      </c:tx>
      <c:layout>
        <c:manualLayout>
          <c:xMode val="edge"/>
          <c:yMode val="edge"/>
          <c:x val="0.11439884918231374"/>
          <c:y val="3.2407407407407406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5.0925337632079971E-17"/>
                  <c:y val="6.9444444444444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48-4278-9C0F-1BB10C98E4A9}"/>
                </c:ext>
              </c:extLst>
            </c:dLbl>
            <c:dLbl>
              <c:idx val="1"/>
              <c:layout>
                <c:manualLayout>
                  <c:x val="0"/>
                  <c:y val="6.48148148148146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648-4278-9C0F-1BB10C98E4A9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'[20.xlsx]Resumen Capítulos '!$AI$6:$AI$7</c:f>
              <c:strCache>
                <c:ptCount val="2"/>
                <c:pt idx="0">
                  <c:v>Secretaría General de Gobierno</c:v>
                </c:pt>
                <c:pt idx="1">
                  <c:v>Consejo Nacional de Televisión</c:v>
                </c:pt>
              </c:strCache>
            </c:strRef>
          </c:cat>
          <c:val>
            <c:numRef>
              <c:f>'[20.xlsx]Resumen Capítulos '!$AJ$6:$AJ$7</c:f>
              <c:numCache>
                <c:formatCode>#,##0_ ;[Red]\-#,##0\ </c:formatCode>
                <c:ptCount val="2"/>
                <c:pt idx="0">
                  <c:v>22319249</c:v>
                </c:pt>
                <c:pt idx="1">
                  <c:v>9684519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48-4278-9C0F-1BB10C98E4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71234136"/>
        <c:axId val="271234528"/>
        <c:axId val="0"/>
      </c:bar3DChart>
      <c:catAx>
        <c:axId val="271234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71234528"/>
        <c:crosses val="autoZero"/>
        <c:auto val="1"/>
        <c:lblAlgn val="ctr"/>
        <c:lblOffset val="100"/>
        <c:noMultiLvlLbl val="0"/>
      </c:catAx>
      <c:valAx>
        <c:axId val="271234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71234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20'!$C$35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20'!$D$34:$O$34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20'!$D$35:$O$35</c:f>
              <c:numCache>
                <c:formatCode>0.0%</c:formatCode>
                <c:ptCount val="12"/>
                <c:pt idx="0">
                  <c:v>4.5999999999999999E-2</c:v>
                </c:pt>
                <c:pt idx="1">
                  <c:v>4.8000000000000001E-2</c:v>
                </c:pt>
                <c:pt idx="2">
                  <c:v>6.8000000000000005E-2</c:v>
                </c:pt>
                <c:pt idx="3">
                  <c:v>5.0999999999999997E-2</c:v>
                </c:pt>
                <c:pt idx="4">
                  <c:v>0.21199999999999999</c:v>
                </c:pt>
                <c:pt idx="5">
                  <c:v>0.06</c:v>
                </c:pt>
                <c:pt idx="6">
                  <c:v>4.8000000000000001E-2</c:v>
                </c:pt>
                <c:pt idx="7">
                  <c:v>5.7000000000000002E-2</c:v>
                </c:pt>
                <c:pt idx="8">
                  <c:v>8.7999999999999995E-2</c:v>
                </c:pt>
                <c:pt idx="9">
                  <c:v>0.185</c:v>
                </c:pt>
                <c:pt idx="10">
                  <c:v>7.5999999999999998E-2</c:v>
                </c:pt>
                <c:pt idx="11">
                  <c:v>0.122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B4-41A6-8219-3A8BAA8F7DAE}"/>
            </c:ext>
          </c:extLst>
        </c:ser>
        <c:ser>
          <c:idx val="1"/>
          <c:order val="1"/>
          <c:tx>
            <c:strRef>
              <c:f>'Partida 20'!$C$36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dLbl>
              <c:idx val="1"/>
              <c:layout>
                <c:manualLayout>
                  <c:x val="2.517834994972237E-3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7B4-41A6-8219-3A8BAA8F7DAE}"/>
                </c:ext>
              </c:extLst>
            </c:dLbl>
            <c:dLbl>
              <c:idx val="2"/>
              <c:layout>
                <c:manualLayout>
                  <c:x val="3.0214019939667124E-2"/>
                  <c:y val="-8.57142953559387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7B4-41A6-8219-3A8BAA8F7DAE}"/>
                </c:ext>
              </c:extLst>
            </c:dLbl>
            <c:dLbl>
              <c:idx val="3"/>
              <c:layout>
                <c:manualLayout>
                  <c:x val="-4.6159774999498344E-17"/>
                  <c:y val="-4.714286244576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7B4-41A6-8219-3A8BAA8F7D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20'!$D$34:$O$34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20'!$D$36:$O$36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5.2487914290192554E-2</c:v>
                </c:pt>
                <c:pt idx="2">
                  <c:v>7.5224212248828276E-2</c:v>
                </c:pt>
                <c:pt idx="3">
                  <c:v>5.910263449710107E-2</c:v>
                </c:pt>
                <c:pt idx="4">
                  <c:v>8.2879945979542569E-2</c:v>
                </c:pt>
                <c:pt idx="5">
                  <c:v>0.31485936511961859</c:v>
                </c:pt>
                <c:pt idx="6">
                  <c:v>8.2755516139093988E-2</c:v>
                </c:pt>
                <c:pt idx="7">
                  <c:v>7.829510924459053E-2</c:v>
                </c:pt>
                <c:pt idx="8">
                  <c:v>0.14339630734302375</c:v>
                </c:pt>
                <c:pt idx="9">
                  <c:v>4.4074599416616109E-2</c:v>
                </c:pt>
                <c:pt idx="10">
                  <c:v>3.447439735021425E-2</c:v>
                </c:pt>
                <c:pt idx="11">
                  <c:v>8.9756582088606568E-2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7B4-41A6-8219-3A8BAA8F7DAE}"/>
            </c:ext>
          </c:extLst>
        </c:ser>
        <c:ser>
          <c:idx val="2"/>
          <c:order val="2"/>
          <c:tx>
            <c:strRef>
              <c:f>'Partida 20'!$C$37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0"/>
              <c:layout>
                <c:manualLayout>
                  <c:x val="1.2589174974861301E-2"/>
                  <c:y val="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7B4-41A6-8219-3A8BAA8F7DAE}"/>
                </c:ext>
              </c:extLst>
            </c:dLbl>
            <c:dLbl>
              <c:idx val="4"/>
              <c:layout>
                <c:manualLayout>
                  <c:x val="1.007133997988904E-2"/>
                  <c:y val="-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7B4-41A6-8219-3A8BAA8F7DAE}"/>
                </c:ext>
              </c:extLst>
            </c:dLbl>
            <c:dLbl>
              <c:idx val="5"/>
              <c:layout>
                <c:manualLayout>
                  <c:x val="1.5107009969833562E-2"/>
                  <c:y val="-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7B4-41A6-8219-3A8BAA8F7D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20'!$D$34:$O$34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20'!$D$37:$M$37</c:f>
              <c:numCache>
                <c:formatCode>0.0%</c:formatCode>
                <c:ptCount val="10"/>
                <c:pt idx="0">
                  <c:v>4.0267289776628801E-2</c:v>
                </c:pt>
                <c:pt idx="1">
                  <c:v>4.9794917543396246E-2</c:v>
                </c:pt>
                <c:pt idx="2">
                  <c:v>0.26182884196762657</c:v>
                </c:pt>
                <c:pt idx="3">
                  <c:v>5.2585448706780079E-2</c:v>
                </c:pt>
                <c:pt idx="4">
                  <c:v>4.6755765697582351E-2</c:v>
                </c:pt>
                <c:pt idx="5">
                  <c:v>7.0786328263164097E-2</c:v>
                </c:pt>
                <c:pt idx="6">
                  <c:v>8.9100436770642957E-2</c:v>
                </c:pt>
                <c:pt idx="7">
                  <c:v>0.1755696784395451</c:v>
                </c:pt>
                <c:pt idx="8">
                  <c:v>9.8939087831427935E-2</c:v>
                </c:pt>
                <c:pt idx="9">
                  <c:v>4.3907232532277775E-2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7B4-41A6-8219-3A8BAA8F7D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6"/>
        <c:axId val="339520208"/>
        <c:axId val="339520600"/>
      </c:barChart>
      <c:catAx>
        <c:axId val="339520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39520600"/>
        <c:crosses val="autoZero"/>
        <c:auto val="0"/>
        <c:lblAlgn val="ctr"/>
        <c:lblOffset val="100"/>
        <c:noMultiLvlLbl val="0"/>
      </c:catAx>
      <c:valAx>
        <c:axId val="33952060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3952020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2018 - 2019 - 2020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996088394042229"/>
          <c:y val="0.13373589805803127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'Partida 20'!$C$31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20'!$D$30:$O$30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20'!$D$31:$O$31</c:f>
              <c:numCache>
                <c:formatCode>0.0%</c:formatCode>
                <c:ptCount val="12"/>
                <c:pt idx="0">
                  <c:v>4.5999999999999999E-2</c:v>
                </c:pt>
                <c:pt idx="1">
                  <c:v>9.4E-2</c:v>
                </c:pt>
                <c:pt idx="2">
                  <c:v>0.16200000000000001</c:v>
                </c:pt>
                <c:pt idx="3">
                  <c:v>0.214</c:v>
                </c:pt>
                <c:pt idx="4">
                  <c:v>0.38700000000000001</c:v>
                </c:pt>
                <c:pt idx="5">
                  <c:v>0.44700000000000001</c:v>
                </c:pt>
                <c:pt idx="6">
                  <c:v>0.505</c:v>
                </c:pt>
                <c:pt idx="7">
                  <c:v>0.56100000000000005</c:v>
                </c:pt>
                <c:pt idx="8">
                  <c:v>0.64900000000000002</c:v>
                </c:pt>
                <c:pt idx="9">
                  <c:v>0.83399999999999996</c:v>
                </c:pt>
                <c:pt idx="10">
                  <c:v>0.91</c:v>
                </c:pt>
                <c:pt idx="11">
                  <c:v>0.98699999999999999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44-40E7-9981-536EA3D62508}"/>
            </c:ext>
          </c:extLst>
        </c:ser>
        <c:ser>
          <c:idx val="1"/>
          <c:order val="1"/>
          <c:tx>
            <c:strRef>
              <c:f>'Partida 20'!$C$32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20'!$D$30:$O$30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20'!$D$32:$O$32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8.9233468603848121E-2</c:v>
                </c:pt>
                <c:pt idx="2">
                  <c:v>0.1635945593043063</c:v>
                </c:pt>
                <c:pt idx="3">
                  <c:v>0.22269719380140737</c:v>
                </c:pt>
                <c:pt idx="4">
                  <c:v>0.30557713978094997</c:v>
                </c:pt>
                <c:pt idx="5">
                  <c:v>0.55458593538728584</c:v>
                </c:pt>
                <c:pt idx="6">
                  <c:v>0.62642012055713481</c:v>
                </c:pt>
                <c:pt idx="7">
                  <c:v>0.68324743603803995</c:v>
                </c:pt>
                <c:pt idx="8">
                  <c:v>0.82664374338106361</c:v>
                </c:pt>
                <c:pt idx="9">
                  <c:v>0.87071834279767979</c:v>
                </c:pt>
                <c:pt idx="10">
                  <c:v>0.89998952377933206</c:v>
                </c:pt>
                <c:pt idx="11">
                  <c:v>0.98771469280440993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44-40E7-9981-536EA3D62508}"/>
            </c:ext>
          </c:extLst>
        </c:ser>
        <c:ser>
          <c:idx val="2"/>
          <c:order val="2"/>
          <c:tx>
            <c:strRef>
              <c:f>'Partida 20'!$C$33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9962546816479401E-2"/>
                  <c:y val="-3.85712641812446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937479725146715E-2"/>
                      <c:h val="6.327874727544963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FE44-40E7-9981-536EA3D62508}"/>
                </c:ext>
              </c:extLst>
            </c:dLbl>
            <c:dLbl>
              <c:idx val="1"/>
              <c:layout>
                <c:manualLayout>
                  <c:x val="-4.9937578027465693E-2"/>
                  <c:y val="-6.0000006749157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E44-40E7-9981-536EA3D62508}"/>
                </c:ext>
              </c:extLst>
            </c:dLbl>
            <c:dLbl>
              <c:idx val="2"/>
              <c:layout>
                <c:manualLayout>
                  <c:x val="-3.4956304619226011E-2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E44-40E7-9981-536EA3D62508}"/>
                </c:ext>
              </c:extLst>
            </c:dLbl>
            <c:dLbl>
              <c:idx val="3"/>
              <c:layout>
                <c:manualLayout>
                  <c:x val="-2.9962546816479446E-2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E44-40E7-9981-536EA3D62508}"/>
                </c:ext>
              </c:extLst>
            </c:dLbl>
            <c:dLbl>
              <c:idx val="4"/>
              <c:layout>
                <c:manualLayout>
                  <c:x val="-3.2459425717852687E-2"/>
                  <c:y val="-4.714286244576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E44-40E7-9981-536EA3D62508}"/>
                </c:ext>
              </c:extLst>
            </c:dLbl>
            <c:dLbl>
              <c:idx val="5"/>
              <c:layout>
                <c:manualLayout>
                  <c:x val="-4.7440699126092382E-2"/>
                  <c:y val="-6.42857215169540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E44-40E7-9981-536EA3D62508}"/>
                </c:ext>
              </c:extLst>
            </c:dLbl>
            <c:dLbl>
              <c:idx val="6"/>
              <c:layout>
                <c:manualLayout>
                  <c:x val="-3.7453183520599342E-2"/>
                  <c:y val="-8.57142953559387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E44-40E7-9981-536EA3D62508}"/>
                </c:ext>
              </c:extLst>
            </c:dLbl>
            <c:dLbl>
              <c:idx val="7"/>
              <c:layout>
                <c:manualLayout>
                  <c:x val="-3.7453183520599342E-2"/>
                  <c:y val="1.7142859071187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E44-40E7-9981-536EA3D62508}"/>
                </c:ext>
              </c:extLst>
            </c:dLbl>
            <c:dLbl>
              <c:idx val="8"/>
              <c:layout>
                <c:manualLayout>
                  <c:x val="-5.2434456928838954E-2"/>
                  <c:y val="-2.5714288606781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E44-40E7-9981-536EA3D62508}"/>
                </c:ext>
              </c:extLst>
            </c:dLbl>
            <c:dLbl>
              <c:idx val="9"/>
              <c:layout>
                <c:manualLayout>
                  <c:x val="-3.7453183520599342E-2"/>
                  <c:y val="-2.14285738389846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E44-40E7-9981-536EA3D625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20'!$D$30:$O$30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20'!$D$33:$M$33</c:f>
              <c:numCache>
                <c:formatCode>0.0%</c:formatCode>
                <c:ptCount val="10"/>
                <c:pt idx="0">
                  <c:v>4.0267289776628801E-2</c:v>
                </c:pt>
                <c:pt idx="1">
                  <c:v>8.9936288630507691E-2</c:v>
                </c:pt>
                <c:pt idx="2">
                  <c:v>0.33617250688012512</c:v>
                </c:pt>
                <c:pt idx="3">
                  <c:v>0.39312130216098295</c:v>
                </c:pt>
                <c:pt idx="4">
                  <c:v>0.4388104815844569</c:v>
                </c:pt>
                <c:pt idx="5">
                  <c:v>0.50916931980723434</c:v>
                </c:pt>
                <c:pt idx="6">
                  <c:v>0.59826975657787729</c:v>
                </c:pt>
                <c:pt idx="7">
                  <c:v>0.77383943501742236</c:v>
                </c:pt>
                <c:pt idx="8">
                  <c:v>0.84511012091706572</c:v>
                </c:pt>
                <c:pt idx="9">
                  <c:v>0.87829466966635439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FE44-40E7-9981-536EA3D625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9523736"/>
        <c:axId val="339523344"/>
      </c:lineChart>
      <c:catAx>
        <c:axId val="339523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39523344"/>
        <c:crosses val="autoZero"/>
        <c:auto val="1"/>
        <c:lblAlgn val="ctr"/>
        <c:lblOffset val="100"/>
        <c:tickLblSkip val="1"/>
        <c:noMultiLvlLbl val="0"/>
      </c:catAx>
      <c:valAx>
        <c:axId val="33952334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395237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4A876726-7309-442F-8D58-0038E5A2D4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AC2081F-354F-43EE-8A09-26A649E3F7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AD6F6-CD35-40A5-82E1-BD37E93812B4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4D1142D-5E80-4C5F-82E8-C2C5B1E84C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0BCD9B0-0B8B-4CDC-801C-1BD73CA76F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5F9BC-8A4C-4158-9A92-C0652BD14B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4832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34CEC-7D52-426B-A33E-66B9A7093067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4757C-832C-441B-BCA3-CC0556F859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913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4724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567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080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23-12-2020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3647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5977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295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11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48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886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9260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79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552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10400" y="7985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CA6B-0E66-4B70-A242-52FE60DE0E7B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4074805-A23C-4212-BB26-13F69B42391C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OCTUBRE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290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81CCFED-4AF6-44AD-8D3E-C708AA7C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93377330-9F5D-4CBF-973C-94B03C3A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6851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id="{2C27E0A1-8C39-4FD7-95F0-CEC75A4C58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5019190"/>
              </p:ext>
            </p:extLst>
          </p:nvPr>
        </p:nvGraphicFramePr>
        <p:xfrm>
          <a:off x="457200" y="1600201"/>
          <a:ext cx="3682752" cy="4277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BDE0E48B-34D6-4772-BB6D-1BEF5A6531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9399812"/>
              </p:ext>
            </p:extLst>
          </p:nvPr>
        </p:nvGraphicFramePr>
        <p:xfrm>
          <a:off x="4139952" y="1600200"/>
          <a:ext cx="4485184" cy="4277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345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3DE630-FEF5-4C25-8D4F-11C7EE9E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8F0FA7B0-E071-4286-AF5F-AF9DD16C5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65" y="76201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7" name="Imagen 2">
            <a:extLst>
              <a:ext uri="{FF2B5EF4-FFF2-40B4-BE49-F238E27FC236}">
                <a16:creationId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5991225"/>
            <a:ext cx="7992888" cy="365125"/>
          </a:xfrm>
          <a:prstGeom prst="rect">
            <a:avLst/>
          </a:prstGeom>
        </p:spPr>
      </p:pic>
      <p:graphicFrame>
        <p:nvGraphicFramePr>
          <p:cNvPr id="9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0678236"/>
              </p:ext>
            </p:extLst>
          </p:nvPr>
        </p:nvGraphicFramePr>
        <p:xfrm>
          <a:off x="539552" y="1988840"/>
          <a:ext cx="7776864" cy="3468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8833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5991225"/>
            <a:ext cx="7992888" cy="365125"/>
          </a:xfrm>
          <a:prstGeom prst="rect">
            <a:avLst/>
          </a:prstGeom>
        </p:spPr>
      </p:pic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4184942"/>
              </p:ext>
            </p:extLst>
          </p:nvPr>
        </p:nvGraphicFramePr>
        <p:xfrm>
          <a:off x="683568" y="1916832"/>
          <a:ext cx="7416824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476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6" y="836712"/>
            <a:ext cx="744707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31162" y="5589240"/>
            <a:ext cx="543608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23057" y="1685227"/>
            <a:ext cx="7405323" cy="2234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2858F06-E642-4077-8A24-EAB85D8135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016091"/>
              </p:ext>
            </p:extLst>
          </p:nvPr>
        </p:nvGraphicFramePr>
        <p:xfrm>
          <a:off x="827586" y="2060848"/>
          <a:ext cx="7405323" cy="3152772"/>
        </p:xfrm>
        <a:graphic>
          <a:graphicData uri="http://schemas.openxmlformats.org/drawingml/2006/table">
            <a:tbl>
              <a:tblPr/>
              <a:tblGrid>
                <a:gridCol w="796080">
                  <a:extLst>
                    <a:ext uri="{9D8B030D-6E8A-4147-A177-3AD203B41FA5}">
                      <a16:colId xmlns:a16="http://schemas.microsoft.com/office/drawing/2014/main" val="2129373264"/>
                    </a:ext>
                  </a:extLst>
                </a:gridCol>
                <a:gridCol w="2700135">
                  <a:extLst>
                    <a:ext uri="{9D8B030D-6E8A-4147-A177-3AD203B41FA5}">
                      <a16:colId xmlns:a16="http://schemas.microsoft.com/office/drawing/2014/main" val="2046014282"/>
                    </a:ext>
                  </a:extLst>
                </a:gridCol>
                <a:gridCol w="796080">
                  <a:extLst>
                    <a:ext uri="{9D8B030D-6E8A-4147-A177-3AD203B41FA5}">
                      <a16:colId xmlns:a16="http://schemas.microsoft.com/office/drawing/2014/main" val="2390608359"/>
                    </a:ext>
                  </a:extLst>
                </a:gridCol>
                <a:gridCol w="796080">
                  <a:extLst>
                    <a:ext uri="{9D8B030D-6E8A-4147-A177-3AD203B41FA5}">
                      <a16:colId xmlns:a16="http://schemas.microsoft.com/office/drawing/2014/main" val="2968304972"/>
                    </a:ext>
                  </a:extLst>
                </a:gridCol>
                <a:gridCol w="796080">
                  <a:extLst>
                    <a:ext uri="{9D8B030D-6E8A-4147-A177-3AD203B41FA5}">
                      <a16:colId xmlns:a16="http://schemas.microsoft.com/office/drawing/2014/main" val="3303995724"/>
                    </a:ext>
                  </a:extLst>
                </a:gridCol>
                <a:gridCol w="796080">
                  <a:extLst>
                    <a:ext uri="{9D8B030D-6E8A-4147-A177-3AD203B41FA5}">
                      <a16:colId xmlns:a16="http://schemas.microsoft.com/office/drawing/2014/main" val="3113603556"/>
                    </a:ext>
                  </a:extLst>
                </a:gridCol>
                <a:gridCol w="724788">
                  <a:extLst>
                    <a:ext uri="{9D8B030D-6E8A-4147-A177-3AD203B41FA5}">
                      <a16:colId xmlns:a16="http://schemas.microsoft.com/office/drawing/2014/main" val="949859132"/>
                    </a:ext>
                  </a:extLst>
                </a:gridCol>
              </a:tblGrid>
              <a:tr h="19035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722109"/>
                  </a:ext>
                </a:extLst>
              </a:tr>
              <a:tr h="58296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810792"/>
                  </a:ext>
                </a:extLst>
              </a:tr>
              <a:tr h="249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32.003.768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40.421.541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8.417.773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35.502.024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668154"/>
                  </a:ext>
                </a:extLst>
              </a:tr>
              <a:tr h="237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13.671.484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14.092.785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12.435.464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870409"/>
                  </a:ext>
                </a:extLst>
              </a:tr>
              <a:tr h="237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4.455.478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5.934.428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1.478.950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4.101.537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753261"/>
                  </a:ext>
                </a:extLst>
              </a:tr>
              <a:tr h="237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272.391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272.391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515138"/>
                  </a:ext>
                </a:extLst>
              </a:tr>
              <a:tr h="237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13.019.209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12.473.479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-545.730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11.297.440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130168"/>
                  </a:ext>
                </a:extLst>
              </a:tr>
              <a:tr h="237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783.227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784302"/>
                  </a:ext>
                </a:extLst>
              </a:tr>
              <a:tr h="237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418007"/>
                  </a:ext>
                </a:extLst>
              </a:tr>
              <a:tr h="237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366.263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478657"/>
                  </a:ext>
                </a:extLst>
              </a:tr>
              <a:tr h="237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7.184.108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7.013.930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930812"/>
                  </a:ext>
                </a:extLst>
              </a:tr>
              <a:tr h="226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82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456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608" y="98072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1432" y="4187626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8608" y="2450951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BCED443-34EC-4666-83DF-FF3BDA78AF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695071"/>
              </p:ext>
            </p:extLst>
          </p:nvPr>
        </p:nvGraphicFramePr>
        <p:xfrm>
          <a:off x="752298" y="2738983"/>
          <a:ext cx="7557807" cy="1381994"/>
        </p:xfrm>
        <a:graphic>
          <a:graphicData uri="http://schemas.openxmlformats.org/drawingml/2006/table">
            <a:tbl>
              <a:tblPr/>
              <a:tblGrid>
                <a:gridCol w="849619">
                  <a:extLst>
                    <a:ext uri="{9D8B030D-6E8A-4147-A177-3AD203B41FA5}">
                      <a16:colId xmlns:a16="http://schemas.microsoft.com/office/drawing/2014/main" val="2737036267"/>
                    </a:ext>
                  </a:extLst>
                </a:gridCol>
                <a:gridCol w="313852">
                  <a:extLst>
                    <a:ext uri="{9D8B030D-6E8A-4147-A177-3AD203B41FA5}">
                      <a16:colId xmlns:a16="http://schemas.microsoft.com/office/drawing/2014/main" val="937368698"/>
                    </a:ext>
                  </a:extLst>
                </a:gridCol>
                <a:gridCol w="2235007">
                  <a:extLst>
                    <a:ext uri="{9D8B030D-6E8A-4147-A177-3AD203B41FA5}">
                      <a16:colId xmlns:a16="http://schemas.microsoft.com/office/drawing/2014/main" val="2354689115"/>
                    </a:ext>
                  </a:extLst>
                </a:gridCol>
                <a:gridCol w="849619">
                  <a:extLst>
                    <a:ext uri="{9D8B030D-6E8A-4147-A177-3AD203B41FA5}">
                      <a16:colId xmlns:a16="http://schemas.microsoft.com/office/drawing/2014/main" val="860968279"/>
                    </a:ext>
                  </a:extLst>
                </a:gridCol>
                <a:gridCol w="849619">
                  <a:extLst>
                    <a:ext uri="{9D8B030D-6E8A-4147-A177-3AD203B41FA5}">
                      <a16:colId xmlns:a16="http://schemas.microsoft.com/office/drawing/2014/main" val="2983644956"/>
                    </a:ext>
                  </a:extLst>
                </a:gridCol>
                <a:gridCol w="849619">
                  <a:extLst>
                    <a:ext uri="{9D8B030D-6E8A-4147-A177-3AD203B41FA5}">
                      <a16:colId xmlns:a16="http://schemas.microsoft.com/office/drawing/2014/main" val="951500613"/>
                    </a:ext>
                  </a:extLst>
                </a:gridCol>
                <a:gridCol w="849619">
                  <a:extLst>
                    <a:ext uri="{9D8B030D-6E8A-4147-A177-3AD203B41FA5}">
                      <a16:colId xmlns:a16="http://schemas.microsoft.com/office/drawing/2014/main" val="2276756064"/>
                    </a:ext>
                  </a:extLst>
                </a:gridCol>
                <a:gridCol w="760853">
                  <a:extLst>
                    <a:ext uri="{9D8B030D-6E8A-4147-A177-3AD203B41FA5}">
                      <a16:colId xmlns:a16="http://schemas.microsoft.com/office/drawing/2014/main" val="1145979378"/>
                    </a:ext>
                  </a:extLst>
                </a:gridCol>
              </a:tblGrid>
              <a:tr h="208603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50438"/>
                  </a:ext>
                </a:extLst>
              </a:tr>
              <a:tr h="638846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999735"/>
                  </a:ext>
                </a:extLst>
              </a:tr>
              <a:tr h="273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22.319.249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24.066.274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1.747.025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20.433.011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094856"/>
                  </a:ext>
                </a:extLst>
              </a:tr>
              <a:tr h="260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9.684.519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16.355.267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6.670.748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15.069.013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071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461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73264" y="6313586"/>
            <a:ext cx="7100148" cy="365125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32538" y="732403"/>
            <a:ext cx="792343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28971" y="1335826"/>
            <a:ext cx="7686056" cy="32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01B91CA-8390-470D-A9D9-C6F9C6C28B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7334"/>
              </p:ext>
            </p:extLst>
          </p:nvPr>
        </p:nvGraphicFramePr>
        <p:xfrm>
          <a:off x="624247" y="1635151"/>
          <a:ext cx="7940016" cy="4746991"/>
        </p:xfrm>
        <a:graphic>
          <a:graphicData uri="http://schemas.openxmlformats.org/drawingml/2006/table">
            <a:tbl>
              <a:tblPr/>
              <a:tblGrid>
                <a:gridCol w="724030">
                  <a:extLst>
                    <a:ext uri="{9D8B030D-6E8A-4147-A177-3AD203B41FA5}">
                      <a16:colId xmlns:a16="http://schemas.microsoft.com/office/drawing/2014/main" val="3296089176"/>
                    </a:ext>
                  </a:extLst>
                </a:gridCol>
                <a:gridCol w="267458">
                  <a:extLst>
                    <a:ext uri="{9D8B030D-6E8A-4147-A177-3AD203B41FA5}">
                      <a16:colId xmlns:a16="http://schemas.microsoft.com/office/drawing/2014/main" val="1847416995"/>
                    </a:ext>
                  </a:extLst>
                </a:gridCol>
                <a:gridCol w="267458">
                  <a:extLst>
                    <a:ext uri="{9D8B030D-6E8A-4147-A177-3AD203B41FA5}">
                      <a16:colId xmlns:a16="http://schemas.microsoft.com/office/drawing/2014/main" val="1004030542"/>
                    </a:ext>
                  </a:extLst>
                </a:gridCol>
                <a:gridCol w="3136564">
                  <a:extLst>
                    <a:ext uri="{9D8B030D-6E8A-4147-A177-3AD203B41FA5}">
                      <a16:colId xmlns:a16="http://schemas.microsoft.com/office/drawing/2014/main" val="3140468627"/>
                    </a:ext>
                  </a:extLst>
                </a:gridCol>
                <a:gridCol w="724030">
                  <a:extLst>
                    <a:ext uri="{9D8B030D-6E8A-4147-A177-3AD203B41FA5}">
                      <a16:colId xmlns:a16="http://schemas.microsoft.com/office/drawing/2014/main" val="1717937861"/>
                    </a:ext>
                  </a:extLst>
                </a:gridCol>
                <a:gridCol w="724030">
                  <a:extLst>
                    <a:ext uri="{9D8B030D-6E8A-4147-A177-3AD203B41FA5}">
                      <a16:colId xmlns:a16="http://schemas.microsoft.com/office/drawing/2014/main" val="960415962"/>
                    </a:ext>
                  </a:extLst>
                </a:gridCol>
                <a:gridCol w="724030">
                  <a:extLst>
                    <a:ext uri="{9D8B030D-6E8A-4147-A177-3AD203B41FA5}">
                      <a16:colId xmlns:a16="http://schemas.microsoft.com/office/drawing/2014/main" val="4067116203"/>
                    </a:ext>
                  </a:extLst>
                </a:gridCol>
                <a:gridCol w="724030">
                  <a:extLst>
                    <a:ext uri="{9D8B030D-6E8A-4147-A177-3AD203B41FA5}">
                      <a16:colId xmlns:a16="http://schemas.microsoft.com/office/drawing/2014/main" val="2827411964"/>
                    </a:ext>
                  </a:extLst>
                </a:gridCol>
                <a:gridCol w="648386">
                  <a:extLst>
                    <a:ext uri="{9D8B030D-6E8A-4147-A177-3AD203B41FA5}">
                      <a16:colId xmlns:a16="http://schemas.microsoft.com/office/drawing/2014/main" val="3050852200"/>
                    </a:ext>
                  </a:extLst>
                </a:gridCol>
              </a:tblGrid>
              <a:tr h="14450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611" marR="8611" marT="86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11" marR="8611" marT="86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606129"/>
                  </a:ext>
                </a:extLst>
              </a:tr>
              <a:tr h="44254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029263"/>
                  </a:ext>
                </a:extLst>
              </a:tr>
              <a:tr h="1896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22.319.249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24.066.274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1.747.025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20.433.011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963746"/>
                  </a:ext>
                </a:extLst>
              </a:tr>
              <a:tr h="144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10.194.773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10.634.034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439.261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9.723.178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038253"/>
                  </a:ext>
                </a:extLst>
              </a:tr>
              <a:tr h="144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3.847.885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5.396.651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1.548.766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3.763.709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98723"/>
                  </a:ext>
                </a:extLst>
              </a:tr>
              <a:tr h="144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196.940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196.940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196.939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225121"/>
                  </a:ext>
                </a:extLst>
              </a:tr>
              <a:tr h="144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196.940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196.940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196.939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59472"/>
                  </a:ext>
                </a:extLst>
              </a:tr>
              <a:tr h="144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7.631.215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7.124.951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-506.264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6.212.686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606427"/>
                  </a:ext>
                </a:extLst>
              </a:tr>
              <a:tr h="144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7.631.215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7.124.951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-506.264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6.212.686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994535"/>
                  </a:ext>
                </a:extLst>
              </a:tr>
              <a:tr h="144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División de Organizaciones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1.344.277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1.193.877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-150.400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913.863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571178"/>
                  </a:ext>
                </a:extLst>
              </a:tr>
              <a:tr h="144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Comunicaciones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1.075.600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1.075.600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832.679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505181"/>
                  </a:ext>
                </a:extLst>
              </a:tr>
              <a:tr h="144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Políticas Públicas y Gestión Institucional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949.495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949.495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761.886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186601"/>
                  </a:ext>
                </a:extLst>
              </a:tr>
              <a:tr h="269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Medios de Comunicación Regionales, Provinciales y Comunales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2.146.052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2.146.052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2.079.740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673720"/>
                  </a:ext>
                </a:extLst>
              </a:tr>
              <a:tr h="269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Fortalecimiento de Organizaciones y Asociaciones de Interés Público (Ley N° 20.500)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1.676.602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1.369.636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-306.966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1.330.212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147225"/>
                  </a:ext>
                </a:extLst>
              </a:tr>
              <a:tr h="144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Participación Ciudadana y No Discriminación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253.535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204.637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-48.898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152.166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04481"/>
                  </a:ext>
                </a:extLst>
              </a:tr>
              <a:tr h="243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Portal Único de Fondos Concursables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185.654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185.654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142.140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201132"/>
                  </a:ext>
                </a:extLst>
              </a:tr>
              <a:tr h="243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783.227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486595"/>
                  </a:ext>
                </a:extLst>
              </a:tr>
              <a:tr h="198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362.965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253.023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-109.942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248.002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313121"/>
                  </a:ext>
                </a:extLst>
              </a:tr>
              <a:tr h="144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54.399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50.897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-3.502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50.897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50651"/>
                  </a:ext>
                </a:extLst>
              </a:tr>
              <a:tr h="144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9.542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2.523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-7.019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2.388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78550"/>
                  </a:ext>
                </a:extLst>
              </a:tr>
              <a:tr h="144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2.334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1.723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-611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719295"/>
                  </a:ext>
                </a:extLst>
              </a:tr>
              <a:tr h="144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296.690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197.880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-98.810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193.933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006557"/>
                  </a:ext>
                </a:extLst>
              </a:tr>
              <a:tr h="144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280.411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458.675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178.264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288.497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881516"/>
                  </a:ext>
                </a:extLst>
              </a:tr>
              <a:tr h="144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279.668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65.413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145.749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34563"/>
                  </a:ext>
                </a:extLst>
              </a:tr>
              <a:tr h="144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78.615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12.459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42.356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221742"/>
                  </a:ext>
                </a:extLst>
              </a:tr>
              <a:tr h="144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415447"/>
                  </a:ext>
                </a:extLst>
              </a:tr>
              <a:tr h="144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11" marR="8611" marT="8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11" marR="8611" marT="8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880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164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5959660"/>
            <a:ext cx="7848872" cy="365125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764704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1615" y="1485862"/>
            <a:ext cx="77768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853655"/>
              </p:ext>
            </p:extLst>
          </p:nvPr>
        </p:nvGraphicFramePr>
        <p:xfrm>
          <a:off x="611561" y="1828758"/>
          <a:ext cx="7920878" cy="4099340"/>
        </p:xfrm>
        <a:graphic>
          <a:graphicData uri="http://schemas.openxmlformats.org/drawingml/2006/table">
            <a:tbl>
              <a:tblPr/>
              <a:tblGrid>
                <a:gridCol w="7466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8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71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66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66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66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66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86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594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4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5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9.684.519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16.355.267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6.670.748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15.069.013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3.476.711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3.458.751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-17.960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2.712.286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607.593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537.777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-69.816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337.828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75.451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75.451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75.451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5.387.994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5.348.528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-39.466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5.084.754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5.387.994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5.348.528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-39.466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5.084.754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Programas Culturales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4.734.167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4.694.701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-39.466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4.662.490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7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Televisión Cultural y Educativa CNTV Infantil (ex Novasur)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653.827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653.827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422.264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211.221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193.327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-17.894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118.261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5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28.160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24.602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17.251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5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9.542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9.961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5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69.871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26.956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-42.915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22.248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5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77.996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5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5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5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6118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1057</Words>
  <Application>Microsoft Office PowerPoint</Application>
  <PresentationFormat>Presentación en pantalla (4:3)</PresentationFormat>
  <Paragraphs>543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EJECUCIÓN ACUMULADA DE GASTOS PRESUPUESTARIOS AL MES DE OCTUBRE DE 2020 PARTIDA 20: MINISTERIO SECRETARÍA GENERAL DE GOBIERNO</vt:lpstr>
      <vt:lpstr>EJECUCIÓN ACUMULADA DE GASTOS A OCTUBRE DE 2020  PARTIDA 20 MINISTERIO SECRETARÍA GENERAL DE GOBIERNO</vt:lpstr>
      <vt:lpstr>EJECUCIÓN ACUMULADA DE GASTOS A OCTUBRE DE 2020  PARTIDA 20 MINISTERIO SECRETARÍA GENERAL DE GOBIERNO</vt:lpstr>
      <vt:lpstr>COMPORTAMIENTO DE LA EJECUCIÓN MENSUAL DE GASTOS A OCTUBRE DE 2020  PARTIDA 20 MINISTERIO SECRETARÍA GENERAL DE GOBIERNO</vt:lpstr>
      <vt:lpstr>EJECUCIÓN ACUMULADA  DE GASTOS A OCTUBRE DE 2020  PARTIDA 20 MINISTERIO SECRETARÍA GENERAL DE GOBIERNO</vt:lpstr>
      <vt:lpstr>EJECUCIÓN ACUMULADA DE GASTOS A OCTUBRE DE 2020  PARTRIDA 20, RESUMEN POR CAPÍTULOS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20: MINISTERIO SECRETARÍA GENERAL DE GOBIERNO</dc:title>
  <dc:creator>Claudia Soto</dc:creator>
  <cp:lastModifiedBy>Presupuesto</cp:lastModifiedBy>
  <cp:revision>14</cp:revision>
  <dcterms:created xsi:type="dcterms:W3CDTF">2019-11-13T19:00:32Z</dcterms:created>
  <dcterms:modified xsi:type="dcterms:W3CDTF">2020-12-23T15:36:45Z</dcterms:modified>
</cp:coreProperties>
</file>