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424337611032539E-2"/>
          <c:y val="0.20715551562232029"/>
          <c:w val="0.93207458061052373"/>
          <c:h val="0.4436316676787800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15-4256-BD0B-909E0FAC564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66863444514795012"/>
          <c:w val="0.38497878390201218"/>
          <c:h val="0.3134926755711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362613576139912"/>
          <c:y val="5.2970737024819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31373364169026E-17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E3-4281-8072-0AC7E04C0901}"/>
                </c:ext>
              </c:extLst>
            </c:dLbl>
            <c:dLbl>
              <c:idx val="1"/>
              <c:layout>
                <c:manualLayout>
                  <c:x val="0"/>
                  <c:y val="1.809661419422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E3-4281-8072-0AC7E04C09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10295744"/>
        <c:axId val="410294960"/>
      </c:barChart>
      <c:catAx>
        <c:axId val="4102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0294960"/>
        <c:crosses val="autoZero"/>
        <c:auto val="1"/>
        <c:lblAlgn val="ctr"/>
        <c:lblOffset val="100"/>
        <c:noMultiLvlLbl val="0"/>
      </c:catAx>
      <c:valAx>
        <c:axId val="4102949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102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19'!$C$29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B6-4084-8B04-EDC737E79069}"/>
            </c:ext>
          </c:extLst>
        </c:ser>
        <c:ser>
          <c:idx val="2"/>
          <c:order val="1"/>
          <c:tx>
            <c:strRef>
              <c:f>'Partida 19'!$C$30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19'!$D$30:$O$30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B6-4084-8B04-EDC737E79069}"/>
            </c:ext>
          </c:extLst>
        </c:ser>
        <c:ser>
          <c:idx val="1"/>
          <c:order val="2"/>
          <c:tx>
            <c:strRef>
              <c:f>'Partida 19'!$C$31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19'!$D$31:$M$31</c:f>
              <c:numCache>
                <c:formatCode>0.0%</c:formatCode>
                <c:ptCount val="10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B6-4084-8B04-EDC737E790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7632272"/>
        <c:axId val="327633056"/>
      </c:barChart>
      <c:catAx>
        <c:axId val="32763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33056"/>
        <c:crosses val="autoZero"/>
        <c:auto val="1"/>
        <c:lblAlgn val="ctr"/>
        <c:lblOffset val="100"/>
        <c:noMultiLvlLbl val="0"/>
      </c:catAx>
      <c:valAx>
        <c:axId val="3276330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3227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0-43EC-A03C-73FDFAC0FF53}"/>
            </c:ext>
          </c:extLst>
        </c:ser>
        <c:ser>
          <c:idx val="0"/>
          <c:order val="1"/>
          <c:tx>
            <c:strRef>
              <c:f>'Partida 19'!$C$23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19'!$D$23:$O$23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0-43EC-A03C-73FDFAC0FF53}"/>
            </c:ext>
          </c:extLst>
        </c:ser>
        <c:ser>
          <c:idx val="1"/>
          <c:order val="2"/>
          <c:tx>
            <c:strRef>
              <c:f>'Partida 19'!$C$24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C0-43EC-A03C-73FDFAC0FF53}"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C0-43EC-A03C-73FDFAC0FF53}"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C0-43EC-A03C-73FDFAC0FF53}"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C0-43EC-A03C-73FDFAC0FF53}"/>
                </c:ext>
              </c:extLst>
            </c:dLbl>
            <c:dLbl>
              <c:idx val="4"/>
              <c:layout>
                <c:manualLayout>
                  <c:x val="-5.5843181153244374E-2"/>
                  <c:y val="-5.388003965729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C0-43EC-A03C-73FDFAC0FF53}"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C0-43EC-A03C-73FDFAC0FF53}"/>
                </c:ext>
              </c:extLst>
            </c:dLbl>
            <c:dLbl>
              <c:idx val="6"/>
              <c:layout>
                <c:manualLayout>
                  <c:x val="-6.2466343564889608E-2"/>
                  <c:y val="-2.515722439881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C0-43EC-A03C-73FDFAC0FF53}"/>
                </c:ext>
              </c:extLst>
            </c:dLbl>
            <c:dLbl>
              <c:idx val="7"/>
              <c:layout>
                <c:manualLayout>
                  <c:x val="-6.0312331717824449E-2"/>
                  <c:y val="-2.5157224398810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C0-43EC-A03C-73FDFAC0FF53}"/>
                </c:ext>
              </c:extLst>
            </c:dLbl>
            <c:dLbl>
              <c:idx val="8"/>
              <c:layout>
                <c:manualLayout>
                  <c:x val="-5.6004308023694209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C0-43EC-A03C-73FDFAC0FF53}"/>
                </c:ext>
              </c:extLst>
            </c:dLbl>
            <c:dLbl>
              <c:idx val="9"/>
              <c:layout>
                <c:manualLayout>
                  <c:x val="-5.3850296176628974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C0-43EC-A03C-73FDFAC0FF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19'!$D$24:$M$24</c:f>
              <c:numCache>
                <c:formatCode>0.0%</c:formatCode>
                <c:ptCount val="10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BC0-43EC-A03C-73FDFAC0F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7632664"/>
        <c:axId val="327627960"/>
      </c:lineChart>
      <c:catAx>
        <c:axId val="32763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27960"/>
        <c:crosses val="autoZero"/>
        <c:auto val="1"/>
        <c:lblAlgn val="ctr"/>
        <c:lblOffset val="100"/>
        <c:noMultiLvlLbl val="0"/>
      </c:catAx>
      <c:valAx>
        <c:axId val="327627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632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069" y="55172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656696"/>
              </p:ext>
            </p:extLst>
          </p:nvPr>
        </p:nvGraphicFramePr>
        <p:xfrm>
          <a:off x="475067" y="2040278"/>
          <a:ext cx="8211734" cy="2968160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9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-3.521.409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5.413.724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2.386.263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7.833.609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7.833.609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2.638.926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81" y="5145912"/>
            <a:ext cx="817556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22FA110-0EBA-4160-B2F1-B0BE50B7B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140475"/>
              </p:ext>
            </p:extLst>
          </p:nvPr>
        </p:nvGraphicFramePr>
        <p:xfrm>
          <a:off x="546296" y="1902418"/>
          <a:ext cx="8107646" cy="3235818"/>
        </p:xfrm>
        <a:graphic>
          <a:graphicData uri="http://schemas.openxmlformats.org/drawingml/2006/table">
            <a:tbl>
              <a:tblPr/>
              <a:tblGrid>
                <a:gridCol w="812280">
                  <a:extLst>
                    <a:ext uri="{9D8B030D-6E8A-4147-A177-3AD203B41FA5}">
                      <a16:colId xmlns:a16="http://schemas.microsoft.com/office/drawing/2014/main" val="3913057080"/>
                    </a:ext>
                  </a:extLst>
                </a:gridCol>
                <a:gridCol w="300059">
                  <a:extLst>
                    <a:ext uri="{9D8B030D-6E8A-4147-A177-3AD203B41FA5}">
                      <a16:colId xmlns:a16="http://schemas.microsoft.com/office/drawing/2014/main" val="1354575400"/>
                    </a:ext>
                  </a:extLst>
                </a:gridCol>
                <a:gridCol w="300059">
                  <a:extLst>
                    <a:ext uri="{9D8B030D-6E8A-4147-A177-3AD203B41FA5}">
                      <a16:colId xmlns:a16="http://schemas.microsoft.com/office/drawing/2014/main" val="744944378"/>
                    </a:ext>
                  </a:extLst>
                </a:gridCol>
                <a:gridCol w="2718713">
                  <a:extLst>
                    <a:ext uri="{9D8B030D-6E8A-4147-A177-3AD203B41FA5}">
                      <a16:colId xmlns:a16="http://schemas.microsoft.com/office/drawing/2014/main" val="3648473522"/>
                    </a:ext>
                  </a:extLst>
                </a:gridCol>
                <a:gridCol w="812280">
                  <a:extLst>
                    <a:ext uri="{9D8B030D-6E8A-4147-A177-3AD203B41FA5}">
                      <a16:colId xmlns:a16="http://schemas.microsoft.com/office/drawing/2014/main" val="3662550208"/>
                    </a:ext>
                  </a:extLst>
                </a:gridCol>
                <a:gridCol w="812280">
                  <a:extLst>
                    <a:ext uri="{9D8B030D-6E8A-4147-A177-3AD203B41FA5}">
                      <a16:colId xmlns:a16="http://schemas.microsoft.com/office/drawing/2014/main" val="1558944675"/>
                    </a:ext>
                  </a:extLst>
                </a:gridCol>
                <a:gridCol w="812280">
                  <a:extLst>
                    <a:ext uri="{9D8B030D-6E8A-4147-A177-3AD203B41FA5}">
                      <a16:colId xmlns:a16="http://schemas.microsoft.com/office/drawing/2014/main" val="4254150665"/>
                    </a:ext>
                  </a:extLst>
                </a:gridCol>
                <a:gridCol w="812280">
                  <a:extLst>
                    <a:ext uri="{9D8B030D-6E8A-4147-A177-3AD203B41FA5}">
                      <a16:colId xmlns:a16="http://schemas.microsoft.com/office/drawing/2014/main" val="915557856"/>
                    </a:ext>
                  </a:extLst>
                </a:gridCol>
                <a:gridCol w="727415">
                  <a:extLst>
                    <a:ext uri="{9D8B030D-6E8A-4147-A177-3AD203B41FA5}">
                      <a16:colId xmlns:a16="http://schemas.microsoft.com/office/drawing/2014/main" val="1087231294"/>
                    </a:ext>
                  </a:extLst>
                </a:gridCol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923149"/>
                  </a:ext>
                </a:extLst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317877"/>
                  </a:ext>
                </a:extLst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10.898.915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-852.428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8.390.067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2905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6.777.629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9901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1.519.391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5776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70567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92487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086610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259.646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759616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8845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796735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-652.991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247623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577618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994078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53715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412442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662811"/>
                  </a:ext>
                </a:extLst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00539"/>
                  </a:ext>
                </a:extLst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654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1769" y="6078258"/>
            <a:ext cx="8147522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ED66CAB-EC03-4151-BC46-307F46F5D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97702"/>
              </p:ext>
            </p:extLst>
          </p:nvPr>
        </p:nvGraphicFramePr>
        <p:xfrm>
          <a:off x="514708" y="1706759"/>
          <a:ext cx="8114583" cy="4371499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1844481562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961089956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3960906074"/>
                    </a:ext>
                  </a:extLst>
                </a:gridCol>
                <a:gridCol w="2721041">
                  <a:extLst>
                    <a:ext uri="{9D8B030D-6E8A-4147-A177-3AD203B41FA5}">
                      <a16:colId xmlns:a16="http://schemas.microsoft.com/office/drawing/2014/main" val="2340581589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778042838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3883801001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4188755879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1807802470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3141642024"/>
                    </a:ext>
                  </a:extLst>
                </a:gridCol>
              </a:tblGrid>
              <a:tr h="1272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710010"/>
                  </a:ext>
                </a:extLst>
              </a:tr>
              <a:tr h="3896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34497"/>
                  </a:ext>
                </a:extLst>
              </a:tr>
              <a:tr h="166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955.417.463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92.699.410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712.353.498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23330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3.469.773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-173.614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2.833.072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604458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135.591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29536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791.405.979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-7.490.000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614.003.808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82675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791.405.979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-7.490.000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614.003.808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837895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15.583.374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11.257.709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324421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170.564.312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124.726.753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260019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743034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036798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22.986.550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036183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54712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7.000.000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892950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10055"/>
                  </a:ext>
                </a:extLst>
              </a:tr>
              <a:tr h="236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74559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-38.845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97.372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904366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39882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-22.253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73.353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75555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1.539.795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24416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3.668.999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1.539.795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327959"/>
                  </a:ext>
                </a:extLst>
              </a:tr>
              <a:tr h="13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62.766.677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38094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155957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65354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78305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19913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652422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490225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725881"/>
                  </a:ext>
                </a:extLst>
              </a:tr>
              <a:tr h="127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64405"/>
                  </a:ext>
                </a:extLst>
              </a:tr>
              <a:tr h="135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2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4748029"/>
            <a:ext cx="8167936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5AF0DA-ADED-4151-86AE-7BCA24EF9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43109"/>
              </p:ext>
            </p:extLst>
          </p:nvPr>
        </p:nvGraphicFramePr>
        <p:xfrm>
          <a:off x="518863" y="1783522"/>
          <a:ext cx="8167936" cy="296566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152941088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861795068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730420353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990975308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342096209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323535585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3501122522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564614215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631143214"/>
                    </a:ext>
                  </a:extLst>
                </a:gridCol>
              </a:tblGrid>
              <a:tr h="1608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119862"/>
                  </a:ext>
                </a:extLst>
              </a:tr>
              <a:tr h="4926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7995"/>
                  </a:ext>
                </a:extLst>
              </a:tr>
              <a:tr h="2111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604890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844.594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890359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895275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74457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33784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97353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253220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002849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96896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71633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938520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98123"/>
                  </a:ext>
                </a:extLst>
              </a:tr>
              <a:tr h="160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089166"/>
                  </a:ext>
                </a:extLst>
              </a:tr>
              <a:tr h="170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49991"/>
              </p:ext>
            </p:extLst>
          </p:nvPr>
        </p:nvGraphicFramePr>
        <p:xfrm>
          <a:off x="518958" y="2100596"/>
          <a:ext cx="8167843" cy="3085374"/>
        </p:xfrm>
        <a:graphic>
          <a:graphicData uri="http://schemas.openxmlformats.org/drawingml/2006/table">
            <a:tbl>
              <a:tblPr/>
              <a:tblGrid>
                <a:gridCol w="811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38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3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5.756.627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-837.888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1.805.043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-34.586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411.005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2.736.497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-751.588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523.330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1.491.739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-507.688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337.980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1.244.758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-243.900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1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65801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81" y="627015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61862"/>
              </p:ext>
            </p:extLst>
          </p:nvPr>
        </p:nvGraphicFramePr>
        <p:xfrm>
          <a:off x="518863" y="1746301"/>
          <a:ext cx="8167939" cy="4488457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2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9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1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62.069.246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-3.895.601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48.260.428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8.425.716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6.853.908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767.216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462.471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-351.044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424.570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-289.180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257.224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-27.464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29.435.631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29.435.631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29.435.631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096338"/>
              </p:ext>
            </p:extLst>
          </p:nvPr>
        </p:nvGraphicFramePr>
        <p:xfrm>
          <a:off x="518864" y="2053459"/>
          <a:ext cx="8140392" cy="3391766"/>
        </p:xfrm>
        <a:graphic>
          <a:graphicData uri="http://schemas.openxmlformats.org/drawingml/2006/table">
            <a:tbl>
              <a:tblPr/>
              <a:tblGrid>
                <a:gridCol w="822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5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2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025178"/>
              </p:ext>
            </p:extLst>
          </p:nvPr>
        </p:nvGraphicFramePr>
        <p:xfrm>
          <a:off x="458472" y="1952836"/>
          <a:ext cx="3993424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39769"/>
              </p:ext>
            </p:extLst>
          </p:nvPr>
        </p:nvGraphicFramePr>
        <p:xfrm>
          <a:off x="4610036" y="1952836"/>
          <a:ext cx="407193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645260"/>
              </p:ext>
            </p:extLst>
          </p:nvPr>
        </p:nvGraphicFramePr>
        <p:xfrm>
          <a:off x="683568" y="1772816"/>
          <a:ext cx="7920879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671176"/>
              </p:ext>
            </p:extLst>
          </p:nvPr>
        </p:nvGraphicFramePr>
        <p:xfrm>
          <a:off x="611560" y="1844824"/>
          <a:ext cx="792088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9553" y="4733311"/>
            <a:ext cx="770485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336010A-9CE9-4740-9296-1AA95E19B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14137"/>
              </p:ext>
            </p:extLst>
          </p:nvPr>
        </p:nvGraphicFramePr>
        <p:xfrm>
          <a:off x="611560" y="1916095"/>
          <a:ext cx="7632849" cy="2747722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1968654731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183283407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46631001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441436296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1210797827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60160148"/>
                    </a:ext>
                  </a:extLst>
                </a:gridCol>
                <a:gridCol w="809745">
                  <a:extLst>
                    <a:ext uri="{9D8B030D-6E8A-4147-A177-3AD203B41FA5}">
                      <a16:colId xmlns:a16="http://schemas.microsoft.com/office/drawing/2014/main" val="1235771110"/>
                    </a:ext>
                  </a:extLst>
                </a:gridCol>
              </a:tblGrid>
              <a:tr h="1604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622557"/>
                  </a:ext>
                </a:extLst>
              </a:tr>
              <a:tr h="49138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18687"/>
                  </a:ext>
                </a:extLst>
              </a:tr>
              <a:tr h="170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1.209.837.570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34.313.409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878.362.283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786084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35.766.972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596774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12.881.032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993823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11107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791.698.792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-7.649.761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614.148.696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231765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2945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55367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304588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-29.576.739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10.786.403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33090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777684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148.552.611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-21.193.196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26440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94.279.142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130.059.019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45956"/>
                  </a:ext>
                </a:extLst>
              </a:tr>
              <a:tr h="160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1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D1E949E-64B2-4A0B-A74A-EDAEF2E27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310351"/>
              </p:ext>
            </p:extLst>
          </p:nvPr>
        </p:nvGraphicFramePr>
        <p:xfrm>
          <a:off x="574801" y="2229766"/>
          <a:ext cx="7754166" cy="2567388"/>
        </p:xfrm>
        <a:graphic>
          <a:graphicData uri="http://schemas.openxmlformats.org/drawingml/2006/table">
            <a:tbl>
              <a:tblPr/>
              <a:tblGrid>
                <a:gridCol w="321883">
                  <a:extLst>
                    <a:ext uri="{9D8B030D-6E8A-4147-A177-3AD203B41FA5}">
                      <a16:colId xmlns:a16="http://schemas.microsoft.com/office/drawing/2014/main" val="4159357932"/>
                    </a:ext>
                  </a:extLst>
                </a:gridCol>
                <a:gridCol w="321883">
                  <a:extLst>
                    <a:ext uri="{9D8B030D-6E8A-4147-A177-3AD203B41FA5}">
                      <a16:colId xmlns:a16="http://schemas.microsoft.com/office/drawing/2014/main" val="672916187"/>
                    </a:ext>
                  </a:extLst>
                </a:gridCol>
                <a:gridCol w="2887292">
                  <a:extLst>
                    <a:ext uri="{9D8B030D-6E8A-4147-A177-3AD203B41FA5}">
                      <a16:colId xmlns:a16="http://schemas.microsoft.com/office/drawing/2014/main" val="2596274240"/>
                    </a:ext>
                  </a:extLst>
                </a:gridCol>
                <a:gridCol w="862647">
                  <a:extLst>
                    <a:ext uri="{9D8B030D-6E8A-4147-A177-3AD203B41FA5}">
                      <a16:colId xmlns:a16="http://schemas.microsoft.com/office/drawing/2014/main" val="383472155"/>
                    </a:ext>
                  </a:extLst>
                </a:gridCol>
                <a:gridCol w="862647">
                  <a:extLst>
                    <a:ext uri="{9D8B030D-6E8A-4147-A177-3AD203B41FA5}">
                      <a16:colId xmlns:a16="http://schemas.microsoft.com/office/drawing/2014/main" val="433199337"/>
                    </a:ext>
                  </a:extLst>
                </a:gridCol>
                <a:gridCol w="862647">
                  <a:extLst>
                    <a:ext uri="{9D8B030D-6E8A-4147-A177-3AD203B41FA5}">
                      <a16:colId xmlns:a16="http://schemas.microsoft.com/office/drawing/2014/main" val="450663451"/>
                    </a:ext>
                  </a:extLst>
                </a:gridCol>
                <a:gridCol w="862647">
                  <a:extLst>
                    <a:ext uri="{9D8B030D-6E8A-4147-A177-3AD203B41FA5}">
                      <a16:colId xmlns:a16="http://schemas.microsoft.com/office/drawing/2014/main" val="3342374447"/>
                    </a:ext>
                  </a:extLst>
                </a:gridCol>
                <a:gridCol w="772520">
                  <a:extLst>
                    <a:ext uri="{9D8B030D-6E8A-4147-A177-3AD203B41FA5}">
                      <a16:colId xmlns:a16="http://schemas.microsoft.com/office/drawing/2014/main" val="1730149565"/>
                    </a:ext>
                  </a:extLst>
                </a:gridCol>
              </a:tblGrid>
              <a:tr h="155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2831"/>
                  </a:ext>
                </a:extLst>
              </a:tr>
              <a:tr h="476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36891"/>
                  </a:ext>
                </a:extLst>
              </a:tr>
              <a:tr h="320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1.146.601.146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38.247.970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813.951.549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65577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17.311.946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13.270.165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213081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110.674.743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-27.542.990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527107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34.028.065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-22.596.847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12.106.307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808894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-3.521.409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46591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10.898.915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-852.428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567626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955.417.463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92.699.410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712.353.498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821091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94635"/>
                  </a:ext>
                </a:extLst>
              </a:tr>
              <a:tr h="155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-837.888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63324"/>
                  </a:ext>
                </a:extLst>
              </a:tr>
              <a:tr h="184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-3.895.601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48.260.428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61211"/>
                  </a:ext>
                </a:extLst>
              </a:tr>
              <a:tr h="184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51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5909876"/>
            <a:ext cx="818783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3907BE-0DEB-4BF4-9A17-1CE4E51E5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747523"/>
              </p:ext>
            </p:extLst>
          </p:nvPr>
        </p:nvGraphicFramePr>
        <p:xfrm>
          <a:off x="405024" y="2030679"/>
          <a:ext cx="8187838" cy="3865636"/>
        </p:xfrm>
        <a:graphic>
          <a:graphicData uri="http://schemas.openxmlformats.org/drawingml/2006/table">
            <a:tbl>
              <a:tblPr/>
              <a:tblGrid>
                <a:gridCol w="820314">
                  <a:extLst>
                    <a:ext uri="{9D8B030D-6E8A-4147-A177-3AD203B41FA5}">
                      <a16:colId xmlns:a16="http://schemas.microsoft.com/office/drawing/2014/main" val="1894965614"/>
                    </a:ext>
                  </a:extLst>
                </a:gridCol>
                <a:gridCol w="303027">
                  <a:extLst>
                    <a:ext uri="{9D8B030D-6E8A-4147-A177-3AD203B41FA5}">
                      <a16:colId xmlns:a16="http://schemas.microsoft.com/office/drawing/2014/main" val="189090148"/>
                    </a:ext>
                  </a:extLst>
                </a:gridCol>
                <a:gridCol w="303027">
                  <a:extLst>
                    <a:ext uri="{9D8B030D-6E8A-4147-A177-3AD203B41FA5}">
                      <a16:colId xmlns:a16="http://schemas.microsoft.com/office/drawing/2014/main" val="3716515047"/>
                    </a:ext>
                  </a:extLst>
                </a:gridCol>
                <a:gridCol w="2745604">
                  <a:extLst>
                    <a:ext uri="{9D8B030D-6E8A-4147-A177-3AD203B41FA5}">
                      <a16:colId xmlns:a16="http://schemas.microsoft.com/office/drawing/2014/main" val="189733407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1389057783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1369853202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319307874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386368230"/>
                    </a:ext>
                  </a:extLst>
                </a:gridCol>
                <a:gridCol w="734610">
                  <a:extLst>
                    <a:ext uri="{9D8B030D-6E8A-4147-A177-3AD203B41FA5}">
                      <a16:colId xmlns:a16="http://schemas.microsoft.com/office/drawing/2014/main" val="3826334153"/>
                    </a:ext>
                  </a:extLst>
                </a:gridCol>
              </a:tblGrid>
              <a:tr h="1519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36400"/>
                  </a:ext>
                </a:extLst>
              </a:tr>
              <a:tr h="4653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006062"/>
                  </a:ext>
                </a:extLst>
              </a:tr>
              <a:tr h="199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17.311.946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13.270.165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684436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10.312.740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549820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3.829.910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660.814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402395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757002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785310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32686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76879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583088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80044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02699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48233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213969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125.589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290783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982920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93074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41563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426026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61364"/>
                  </a:ext>
                </a:extLst>
              </a:tr>
              <a:tr h="161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776030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04821"/>
                  </a:ext>
                </a:extLst>
              </a:tr>
              <a:tr h="151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04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700" y="571266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9700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0878" y="4819049"/>
            <a:ext cx="8162224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8FE483-D1B7-4996-90F5-8D5B52D45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623058"/>
              </p:ext>
            </p:extLst>
          </p:nvPr>
        </p:nvGraphicFramePr>
        <p:xfrm>
          <a:off x="559245" y="2060851"/>
          <a:ext cx="8113857" cy="2730589"/>
        </p:xfrm>
        <a:graphic>
          <a:graphicData uri="http://schemas.openxmlformats.org/drawingml/2006/table">
            <a:tbl>
              <a:tblPr/>
              <a:tblGrid>
                <a:gridCol w="812902">
                  <a:extLst>
                    <a:ext uri="{9D8B030D-6E8A-4147-A177-3AD203B41FA5}">
                      <a16:colId xmlns:a16="http://schemas.microsoft.com/office/drawing/2014/main" val="4168289448"/>
                    </a:ext>
                  </a:extLst>
                </a:gridCol>
                <a:gridCol w="300289">
                  <a:extLst>
                    <a:ext uri="{9D8B030D-6E8A-4147-A177-3AD203B41FA5}">
                      <a16:colId xmlns:a16="http://schemas.microsoft.com/office/drawing/2014/main" val="671397898"/>
                    </a:ext>
                  </a:extLst>
                </a:gridCol>
                <a:gridCol w="300289">
                  <a:extLst>
                    <a:ext uri="{9D8B030D-6E8A-4147-A177-3AD203B41FA5}">
                      <a16:colId xmlns:a16="http://schemas.microsoft.com/office/drawing/2014/main" val="3133148309"/>
                    </a:ext>
                  </a:extLst>
                </a:gridCol>
                <a:gridCol w="2720797">
                  <a:extLst>
                    <a:ext uri="{9D8B030D-6E8A-4147-A177-3AD203B41FA5}">
                      <a16:colId xmlns:a16="http://schemas.microsoft.com/office/drawing/2014/main" val="3152971061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1301597746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4148432517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1416625475"/>
                    </a:ext>
                  </a:extLst>
                </a:gridCol>
                <a:gridCol w="812902">
                  <a:extLst>
                    <a:ext uri="{9D8B030D-6E8A-4147-A177-3AD203B41FA5}">
                      <a16:colId xmlns:a16="http://schemas.microsoft.com/office/drawing/2014/main" val="967249741"/>
                    </a:ext>
                  </a:extLst>
                </a:gridCol>
                <a:gridCol w="727972">
                  <a:extLst>
                    <a:ext uri="{9D8B030D-6E8A-4147-A177-3AD203B41FA5}">
                      <a16:colId xmlns:a16="http://schemas.microsoft.com/office/drawing/2014/main" val="2214883996"/>
                    </a:ext>
                  </a:extLst>
                </a:gridCol>
              </a:tblGrid>
              <a:tr h="1565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67538"/>
                  </a:ext>
                </a:extLst>
              </a:tr>
              <a:tr h="4795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143042"/>
                  </a:ext>
                </a:extLst>
              </a:tr>
              <a:tr h="20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110.674.743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-27.542.990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58941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193330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90608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-27.532.000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23.143.860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51795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-27.532.000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23.143.860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797326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175333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-27.532.000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997756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46241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14.361.320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42203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58.780.892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29803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4.803.283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63322"/>
                  </a:ext>
                </a:extLst>
              </a:tr>
              <a:tr h="156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838895"/>
                  </a:ext>
                </a:extLst>
              </a:tr>
              <a:tr h="166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99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39997"/>
              </p:ext>
            </p:extLst>
          </p:nvPr>
        </p:nvGraphicFramePr>
        <p:xfrm>
          <a:off x="537790" y="2132851"/>
          <a:ext cx="8147246" cy="3542720"/>
        </p:xfrm>
        <a:graphic>
          <a:graphicData uri="http://schemas.openxmlformats.org/drawingml/2006/table">
            <a:tbl>
              <a:tblPr/>
              <a:tblGrid>
                <a:gridCol w="81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1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1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34.028.065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-22.596.847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12.106.307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3.337.659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2.273.099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25.539.237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-22.474.901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5.887.892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25.525.159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-22.485.901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5.884.892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3938</TotalTime>
  <Words>3713</Words>
  <Application>Microsoft Office PowerPoint</Application>
  <PresentationFormat>Presentación en pantalla (4:3)</PresentationFormat>
  <Paragraphs>1926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1_Tema de Office</vt:lpstr>
      <vt:lpstr>Tema de Office</vt:lpstr>
      <vt:lpstr>EJECUCIÓN PRESUPUESTARIA DE GASTOS ACUMULADA AL MES DE OCTUBRE DE 2020 PARTIDA 19: MINISTERIO DE TRANSPORTES Y TELECOMUNICACIONES</vt:lpstr>
      <vt:lpstr>EJECUCIÓN ACUMULADA DE GASTOS A OCTUBRE DE 2020  PARTIDA 19 MINISTERIO DE TRANSPORTES Y TELECOMUNICACIONES</vt:lpstr>
      <vt:lpstr>COMPORTAMIENTO DE LA EJECUCIÓN ACUMULADA DE GASTOS A OCTUBRE DE 2020  PARTIDA 19 MINISTERIO DE TRANSPORTES Y TELECOMUNICACIONES</vt:lpstr>
      <vt:lpstr>COMPORTAMIENTO DE LA EJECUCIÓN ACUMULADA DE GASTOS A OCTUBRE DE 2020  PARTIDA 19 MINISTERIO DE TRANSPORTES Y TELECOMUNICACIONES</vt:lpstr>
      <vt:lpstr>EJECUCIÓN ACUMULADA DE GASTOS A OCTUBRE DE 2020  PARTIDA 19 MINISTERIO DE TRANSPORTES Y TELECOMUNICACIONES</vt:lpstr>
      <vt:lpstr>EJECUCIÓN ACUMULADA DE GASTOS A OCTUBRE DE 2020  PARTIDA 19 MINISTERIO DE TRANSPORTES Y TELECOMUNICACIONES  RESUMEN POR CAPÍTULOS</vt:lpstr>
      <vt:lpstr>EJECUCIÓN ACUMULADA DE GASTOS A OCTUBRE DE 2020  PARTIDA 19. CAPÍTULO 01. PROGRAMA 01: SECRETARÍA Y ADMINISTRACIÓN GENERAL DE TRANSPORTES</vt:lpstr>
      <vt:lpstr>EJECUCIÓN ACUMULADA DE GASTOS A OCTUBRE DE 2020  PARTIDA 19. CAPÍTULO 01. PROGRAMA 02: EMPRESA DE LOS FERROCARRILES DEL ESTADO</vt:lpstr>
      <vt:lpstr>EJECUCIÓN ACUMULADA DE GASTOS A OCTUBRE DE 2020  PARTIDA 19. CAPÍTULO 01. PROGRAMA 03: TRANSANTIAGO</vt:lpstr>
      <vt:lpstr>EJECUCIÓN ACUMULADA DE GASTOS A OCTUBRE DE 2020  PARTIDA 19. CAPÍTULO 01. PROGRAMA 04: UNIDAD OPERATIVA DE CONTROL DE TRÁNSITO</vt:lpstr>
      <vt:lpstr>EJECUCIÓN ACUMULADA DE GASTOS A OCTUBRE DE 2020  PARTIDA 19. CAPÍTULO 01. PROGRAMA 05: FISCALIZACIÓN Y CONTROL</vt:lpstr>
      <vt:lpstr>EJECUCIÓN ACUMULADA DE GASTOS A OCTUBRE DE 2020  PARTIDA 19. CAPÍTULO 01. PROGRAMA 06: SUBSIDIO NACIONAL AL TRANSPORTE PÚBLICO</vt:lpstr>
      <vt:lpstr>EJECUCIÓN ACUMULADA DE GASTOS A OCTUBRE DE 2020  PARTIDA 19. CAPÍTULO 01. PROGRAMA 07: PROGRAMA DESARROLLO LOGÍSTICO</vt:lpstr>
      <vt:lpstr>EJECUCIÓN ACUMULADA DE GASTOS A OCTUBRE DE 2020  PARTIDA 19. CAPÍTULO 01. PROGRAMA 08: PROGRAMA DE VIALIDAD Y TRANSPORTE URBANO: SECTRA</vt:lpstr>
      <vt:lpstr>EJECUCIÓN ACUMULADA DE GASTOS A OCTUBRE DE 2020  PARTIDA 19. CAPÍTULO 02. PROGRAMA 01: SUBSECRETARÍA DE TELECOMUNICACIONES</vt:lpstr>
      <vt:lpstr>EJECUCIÓN ACUMULADA DE GASTOS A OCTUBRE DE 2020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320</cp:revision>
  <cp:lastPrinted>2019-06-03T14:10:49Z</cp:lastPrinted>
  <dcterms:created xsi:type="dcterms:W3CDTF">2016-06-23T13:38:47Z</dcterms:created>
  <dcterms:modified xsi:type="dcterms:W3CDTF">2020-12-28T19:39:20Z</dcterms:modified>
</cp:coreProperties>
</file>