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200" b="1" i="0" u="none" strike="noStrike" kern="120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Distribución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Presupuesto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Inicial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por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Subtítulos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 de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Gasto</a:t>
            </a:r>
            <a:endParaRPr lang="en-US" sz="1200" b="1" i="0" u="none" strike="noStrike" kern="1200" baseline="0" dirty="0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4409303502623996"/>
          <c:y val="3.80404355943021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323528165575004E-2"/>
          <c:y val="0.18341926654614132"/>
          <c:w val="0.74893014613931352"/>
          <c:h val="0.4700381775762289"/>
        </c:manualLayout>
      </c:layout>
      <c:pie3DChart>
        <c:varyColors val="1"/>
        <c:ser>
          <c:idx val="0"/>
          <c:order val="0"/>
          <c:tx>
            <c:strRef>
              <c:f>'[17.xlsx]Partida 17'!$D$58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'[17.xlsx]Partida 17'!$C$59:$C$62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17'!$D$59:$D$62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44756138206867"/>
          <c:y val="0.69019151128801781"/>
          <c:w val="0.35525556082994147"/>
          <c:h val="0.24231311463477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6650477867527952"/>
          <c:y val="9.53510871752504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17'!$L$58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6.3066794190704345E-3"/>
                  <c:y val="4.16729409349236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B5-4444-89E3-08DEE7018230}"/>
                </c:ext>
              </c:extLst>
            </c:dLbl>
            <c:dLbl>
              <c:idx val="1"/>
              <c:layout>
                <c:manualLayout>
                  <c:x val="1.2613358838140753E-2"/>
                  <c:y val="1.4541961171514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B5-4444-89E3-08DEE7018230}"/>
                </c:ext>
              </c:extLst>
            </c:dLbl>
            <c:dLbl>
              <c:idx val="2"/>
              <c:layout>
                <c:manualLayout>
                  <c:x val="-9.4600191286056089E-3"/>
                  <c:y val="4.16729409349232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B5-4444-89E3-08DEE7018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17'!$K$59:$K$61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17'!$L$59:$L$61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9331672"/>
        <c:axId val="409330104"/>
      </c:barChart>
      <c:catAx>
        <c:axId val="409331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9330104"/>
        <c:crosses val="autoZero"/>
        <c:auto val="1"/>
        <c:lblAlgn val="ctr"/>
        <c:lblOffset val="100"/>
        <c:noMultiLvlLbl val="0"/>
      </c:catAx>
      <c:valAx>
        <c:axId val="40933010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9331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7D-4FD4-B241-D242E23919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17'!$D$27:$P$27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7D-4FD4-B241-D242E2391940}"/>
            </c:ext>
          </c:extLst>
        </c:ser>
        <c:ser>
          <c:idx val="1"/>
          <c:order val="1"/>
          <c:tx>
            <c:strRef>
              <c:f>'Partida 17'!$C$28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D7D-4FD4-B241-D242E23919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17'!$D$28:$O$28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7D-4FD4-B241-D242E2391940}"/>
            </c:ext>
          </c:extLst>
        </c:ser>
        <c:ser>
          <c:idx val="2"/>
          <c:order val="2"/>
          <c:tx>
            <c:strRef>
              <c:f>'Partida 17'!$C$29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17'!$D$29:$M$29</c:f>
              <c:numCache>
                <c:formatCode>0.0%</c:formatCode>
                <c:ptCount val="10"/>
                <c:pt idx="0">
                  <c:v>4.6279738705878717E-2</c:v>
                </c:pt>
                <c:pt idx="1">
                  <c:v>5.1316318819927952E-2</c:v>
                </c:pt>
                <c:pt idx="2">
                  <c:v>8.4960769712486825E-2</c:v>
                </c:pt>
                <c:pt idx="3">
                  <c:v>7.9705586498226941E-2</c:v>
                </c:pt>
                <c:pt idx="4">
                  <c:v>0.15907857250553428</c:v>
                </c:pt>
                <c:pt idx="5">
                  <c:v>0.1127698465417401</c:v>
                </c:pt>
                <c:pt idx="6">
                  <c:v>7.7519777246331967E-2</c:v>
                </c:pt>
                <c:pt idx="7">
                  <c:v>6.8168580544463911E-2</c:v>
                </c:pt>
                <c:pt idx="8">
                  <c:v>8.6289316828959836E-2</c:v>
                </c:pt>
                <c:pt idx="9">
                  <c:v>5.3690442348120121E-2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7D-4FD4-B241-D242E2391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2821056"/>
        <c:axId val="432823408"/>
      </c:barChart>
      <c:catAx>
        <c:axId val="43282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2823408"/>
        <c:crosses val="autoZero"/>
        <c:auto val="1"/>
        <c:lblAlgn val="ctr"/>
        <c:lblOffset val="100"/>
        <c:noMultiLvlLbl val="0"/>
      </c:catAx>
      <c:valAx>
        <c:axId val="43282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282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17'!$C$20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17'!$D$20:$O$20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70-46B7-A29E-E6CA420A901B}"/>
            </c:ext>
          </c:extLst>
        </c:ser>
        <c:ser>
          <c:idx val="2"/>
          <c:order val="1"/>
          <c:tx>
            <c:strRef>
              <c:f>'Partida 17'!$C$21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17'!$D$21:$O$21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70-46B7-A29E-E6CA420A901B}"/>
            </c:ext>
          </c:extLst>
        </c:ser>
        <c:ser>
          <c:idx val="1"/>
          <c:order val="2"/>
          <c:tx>
            <c:strRef>
              <c:f>'Partida 17'!$C$22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4887658513889993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70-46B7-A29E-E6CA420A901B}"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70-46B7-A29E-E6CA420A901B}"/>
                </c:ext>
              </c:extLst>
            </c:dLbl>
            <c:dLbl>
              <c:idx val="2"/>
              <c:layout>
                <c:manualLayout>
                  <c:x val="-4.5627373942131622E-2"/>
                  <c:y val="2.5202513107291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70-46B7-A29E-E6CA420A901B}"/>
                </c:ext>
              </c:extLst>
            </c:dLbl>
            <c:dLbl>
              <c:idx val="3"/>
              <c:layout>
                <c:manualLayout>
                  <c:x val="-3.9405459313659165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70-46B7-A29E-E6CA420A901B}"/>
                </c:ext>
              </c:extLst>
            </c:dLbl>
            <c:dLbl>
              <c:idx val="4"/>
              <c:layout>
                <c:manualLayout>
                  <c:x val="-3.7331487770834962E-2"/>
                  <c:y val="4.3204308183927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70-46B7-A29E-E6CA420A901B}"/>
                </c:ext>
              </c:extLst>
            </c:dLbl>
            <c:dLbl>
              <c:idx val="5"/>
              <c:layout>
                <c:manualLayout>
                  <c:x val="-5.1849288570604113E-2"/>
                  <c:y val="4.680466719925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70-46B7-A29E-E6CA420A901B}"/>
                </c:ext>
              </c:extLst>
            </c:dLbl>
            <c:dLbl>
              <c:idx val="6"/>
              <c:layout>
                <c:manualLayout>
                  <c:x val="-5.8071203199076687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670-46B7-A29E-E6CA420A901B}"/>
                </c:ext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670-46B7-A29E-E6CA420A901B}"/>
                </c:ext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670-46B7-A29E-E6CA420A901B}"/>
                </c:ext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670-46B7-A29E-E6CA420A9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17'!$D$22:$M$22</c:f>
              <c:numCache>
                <c:formatCode>0.0%</c:formatCode>
                <c:ptCount val="10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670-46B7-A29E-E6CA420A9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9703912"/>
        <c:axId val="329705480"/>
      </c:lineChart>
      <c:catAx>
        <c:axId val="329703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9705480"/>
        <c:crosses val="autoZero"/>
        <c:auto val="1"/>
        <c:lblAlgn val="ctr"/>
        <c:lblOffset val="100"/>
        <c:noMultiLvlLbl val="0"/>
      </c:catAx>
      <c:valAx>
        <c:axId val="3297054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97039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50425" y="5669688"/>
            <a:ext cx="8236370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3BCFEDD-D763-4EBA-B1C0-1E072C07B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78188"/>
              </p:ext>
            </p:extLst>
          </p:nvPr>
        </p:nvGraphicFramePr>
        <p:xfrm>
          <a:off x="476002" y="1978254"/>
          <a:ext cx="8210793" cy="368299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4167467838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1315340673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681998629"/>
                    </a:ext>
                  </a:extLst>
                </a:gridCol>
                <a:gridCol w="2753302">
                  <a:extLst>
                    <a:ext uri="{9D8B030D-6E8A-4147-A177-3AD203B41FA5}">
                      <a16:colId xmlns:a16="http://schemas.microsoft.com/office/drawing/2014/main" val="3685467117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3114019369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12678739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1573187031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4573888"/>
                    </a:ext>
                  </a:extLst>
                </a:gridCol>
                <a:gridCol w="736669">
                  <a:extLst>
                    <a:ext uri="{9D8B030D-6E8A-4147-A177-3AD203B41FA5}">
                      <a16:colId xmlns:a16="http://schemas.microsoft.com/office/drawing/2014/main" val="2174455482"/>
                    </a:ext>
                  </a:extLst>
                </a:gridCol>
              </a:tblGrid>
              <a:tr h="1507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496551"/>
                  </a:ext>
                </a:extLst>
              </a:tr>
              <a:tr h="4615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412787"/>
                  </a:ext>
                </a:extLst>
              </a:tr>
              <a:tr h="197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15.530.088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-696.123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12.652.814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206786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5.220.490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-327.107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4.583.179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035610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27653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8.153.724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-297.215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6.091.304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122125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8.153.724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-297.215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6.091.304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048024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2.540.971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1.867.908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60461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2.471.155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-129.481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1.910.322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816020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1.755.992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1.387.030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227277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1.385.606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926.044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911473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916.921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8075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48252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68347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843170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-34.403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355.148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571127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357169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939533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538618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517393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95285"/>
                  </a:ext>
                </a:extLst>
              </a:tr>
              <a:tr h="160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325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127887"/>
              </p:ext>
            </p:extLst>
          </p:nvPr>
        </p:nvGraphicFramePr>
        <p:xfrm>
          <a:off x="602879" y="2018265"/>
          <a:ext cx="8083923" cy="3066918"/>
        </p:xfrm>
        <a:graphic>
          <a:graphicData uri="http://schemas.openxmlformats.org/drawingml/2006/table">
            <a:tbl>
              <a:tblPr/>
              <a:tblGrid>
                <a:gridCol w="875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57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7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7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42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44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4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698" y="50849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752813"/>
              </p:ext>
            </p:extLst>
          </p:nvPr>
        </p:nvGraphicFramePr>
        <p:xfrm>
          <a:off x="518863" y="2151240"/>
          <a:ext cx="8129377" cy="2645911"/>
        </p:xfrm>
        <a:graphic>
          <a:graphicData uri="http://schemas.openxmlformats.org/drawingml/2006/table">
            <a:tbl>
              <a:tblPr/>
              <a:tblGrid>
                <a:gridCol w="814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6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4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4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27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5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3.829.725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3.217.675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2.989.282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2.509.159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-285.816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420.894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-65.664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495978"/>
              </p:ext>
            </p:extLst>
          </p:nvPr>
        </p:nvGraphicFramePr>
        <p:xfrm>
          <a:off x="518864" y="2080286"/>
          <a:ext cx="8167935" cy="271687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21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1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3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4.688.126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-85.161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3.761.620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4.288.056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3.372.391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338.871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-61.921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994537"/>
              </p:ext>
            </p:extLst>
          </p:nvPr>
        </p:nvGraphicFramePr>
        <p:xfrm>
          <a:off x="563553" y="1916832"/>
          <a:ext cx="388834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164418"/>
              </p:ext>
            </p:extLst>
          </p:nvPr>
        </p:nvGraphicFramePr>
        <p:xfrm>
          <a:off x="4623127" y="1916832"/>
          <a:ext cx="4027476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404202"/>
              </p:ext>
            </p:extLst>
          </p:nvPr>
        </p:nvGraphicFramePr>
        <p:xfrm>
          <a:off x="467544" y="1772816"/>
          <a:ext cx="806489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853225"/>
              </p:ext>
            </p:extLst>
          </p:nvPr>
        </p:nvGraphicFramePr>
        <p:xfrm>
          <a:off x="611561" y="2060848"/>
          <a:ext cx="7776864" cy="353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7544" y="472104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BD29AE12-FF8F-4348-B6C2-CF3DCCCBD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150000"/>
              </p:ext>
            </p:extLst>
          </p:nvPr>
        </p:nvGraphicFramePr>
        <p:xfrm>
          <a:off x="606312" y="2053598"/>
          <a:ext cx="7638095" cy="2599534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172998645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1778300216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1602469336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96021639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4611837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88547799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790063618"/>
                    </a:ext>
                  </a:extLst>
                </a:gridCol>
              </a:tblGrid>
              <a:tr h="17187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197201"/>
                  </a:ext>
                </a:extLst>
              </a:tr>
              <a:tr h="52635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359981"/>
                  </a:ext>
                </a:extLst>
              </a:tr>
              <a:tr h="182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47.900.667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-1.773.317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39.455.582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38773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23.671.313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93455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6.310.898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123011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68703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16.214.824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14.152.404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4723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822310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187066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442177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326951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901149"/>
                  </a:ext>
                </a:extLst>
              </a:tr>
              <a:tr h="171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57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6500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4C42E64-640B-4B92-AFEC-93B5C7963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558436"/>
              </p:ext>
            </p:extLst>
          </p:nvPr>
        </p:nvGraphicFramePr>
        <p:xfrm>
          <a:off x="585598" y="2101038"/>
          <a:ext cx="7650047" cy="2192056"/>
        </p:xfrm>
        <a:graphic>
          <a:graphicData uri="http://schemas.openxmlformats.org/drawingml/2006/table">
            <a:tbl>
              <a:tblPr/>
              <a:tblGrid>
                <a:gridCol w="317561">
                  <a:extLst>
                    <a:ext uri="{9D8B030D-6E8A-4147-A177-3AD203B41FA5}">
                      <a16:colId xmlns:a16="http://schemas.microsoft.com/office/drawing/2014/main" val="2980922116"/>
                    </a:ext>
                  </a:extLst>
                </a:gridCol>
                <a:gridCol w="317561">
                  <a:extLst>
                    <a:ext uri="{9D8B030D-6E8A-4147-A177-3AD203B41FA5}">
                      <a16:colId xmlns:a16="http://schemas.microsoft.com/office/drawing/2014/main" val="344270550"/>
                    </a:ext>
                  </a:extLst>
                </a:gridCol>
                <a:gridCol w="2848522">
                  <a:extLst>
                    <a:ext uri="{9D8B030D-6E8A-4147-A177-3AD203B41FA5}">
                      <a16:colId xmlns:a16="http://schemas.microsoft.com/office/drawing/2014/main" val="1115077779"/>
                    </a:ext>
                  </a:extLst>
                </a:gridCol>
                <a:gridCol w="851064">
                  <a:extLst>
                    <a:ext uri="{9D8B030D-6E8A-4147-A177-3AD203B41FA5}">
                      <a16:colId xmlns:a16="http://schemas.microsoft.com/office/drawing/2014/main" val="4059341630"/>
                    </a:ext>
                  </a:extLst>
                </a:gridCol>
                <a:gridCol w="851064">
                  <a:extLst>
                    <a:ext uri="{9D8B030D-6E8A-4147-A177-3AD203B41FA5}">
                      <a16:colId xmlns:a16="http://schemas.microsoft.com/office/drawing/2014/main" val="1879616924"/>
                    </a:ext>
                  </a:extLst>
                </a:gridCol>
                <a:gridCol w="851064">
                  <a:extLst>
                    <a:ext uri="{9D8B030D-6E8A-4147-A177-3AD203B41FA5}">
                      <a16:colId xmlns:a16="http://schemas.microsoft.com/office/drawing/2014/main" val="1566540609"/>
                    </a:ext>
                  </a:extLst>
                </a:gridCol>
                <a:gridCol w="851064">
                  <a:extLst>
                    <a:ext uri="{9D8B030D-6E8A-4147-A177-3AD203B41FA5}">
                      <a16:colId xmlns:a16="http://schemas.microsoft.com/office/drawing/2014/main" val="1435466492"/>
                    </a:ext>
                  </a:extLst>
                </a:gridCol>
                <a:gridCol w="762147">
                  <a:extLst>
                    <a:ext uri="{9D8B030D-6E8A-4147-A177-3AD203B41FA5}">
                      <a16:colId xmlns:a16="http://schemas.microsoft.com/office/drawing/2014/main" val="641031792"/>
                    </a:ext>
                  </a:extLst>
                </a:gridCol>
              </a:tblGrid>
              <a:tr h="1638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607911"/>
                  </a:ext>
                </a:extLst>
              </a:tr>
              <a:tr h="5019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969966"/>
                  </a:ext>
                </a:extLst>
              </a:tr>
              <a:tr h="215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15.328.887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13.281.570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920621"/>
                  </a:ext>
                </a:extLst>
              </a:tr>
              <a:tr h="16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6.918.537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5.109.344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762829"/>
                  </a:ext>
                </a:extLst>
              </a:tr>
              <a:tr h="16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8.172.226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267009"/>
                  </a:ext>
                </a:extLst>
              </a:tr>
              <a:tr h="16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5.287.184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4.049.377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005615"/>
                  </a:ext>
                </a:extLst>
              </a:tr>
              <a:tr h="16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27.284.596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22.124.635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602803"/>
                  </a:ext>
                </a:extLst>
              </a:tr>
              <a:tr h="16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15.530.088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12.652.814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963957"/>
                  </a:ext>
                </a:extLst>
              </a:tr>
              <a:tr h="16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554679"/>
                  </a:ext>
                </a:extLst>
              </a:tr>
              <a:tr h="16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-448.532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070758"/>
                  </a:ext>
                </a:extLst>
              </a:tr>
              <a:tr h="16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4.688.126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3.761.620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4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5024" y="590183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BE9704F-14E6-46BC-8B03-F0A708699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197820"/>
              </p:ext>
            </p:extLst>
          </p:nvPr>
        </p:nvGraphicFramePr>
        <p:xfrm>
          <a:off x="406592" y="1885870"/>
          <a:ext cx="8208597" cy="4014460"/>
        </p:xfrm>
        <a:graphic>
          <a:graphicData uri="http://schemas.openxmlformats.org/drawingml/2006/table">
            <a:tbl>
              <a:tblPr/>
              <a:tblGrid>
                <a:gridCol w="822394">
                  <a:extLst>
                    <a:ext uri="{9D8B030D-6E8A-4147-A177-3AD203B41FA5}">
                      <a16:colId xmlns:a16="http://schemas.microsoft.com/office/drawing/2014/main" val="544783321"/>
                    </a:ext>
                  </a:extLst>
                </a:gridCol>
                <a:gridCol w="303795">
                  <a:extLst>
                    <a:ext uri="{9D8B030D-6E8A-4147-A177-3AD203B41FA5}">
                      <a16:colId xmlns:a16="http://schemas.microsoft.com/office/drawing/2014/main" val="2426680148"/>
                    </a:ext>
                  </a:extLst>
                </a:gridCol>
                <a:gridCol w="303795">
                  <a:extLst>
                    <a:ext uri="{9D8B030D-6E8A-4147-A177-3AD203B41FA5}">
                      <a16:colId xmlns:a16="http://schemas.microsoft.com/office/drawing/2014/main" val="2517310357"/>
                    </a:ext>
                  </a:extLst>
                </a:gridCol>
                <a:gridCol w="2752565">
                  <a:extLst>
                    <a:ext uri="{9D8B030D-6E8A-4147-A177-3AD203B41FA5}">
                      <a16:colId xmlns:a16="http://schemas.microsoft.com/office/drawing/2014/main" val="520145075"/>
                    </a:ext>
                  </a:extLst>
                </a:gridCol>
                <a:gridCol w="822394">
                  <a:extLst>
                    <a:ext uri="{9D8B030D-6E8A-4147-A177-3AD203B41FA5}">
                      <a16:colId xmlns:a16="http://schemas.microsoft.com/office/drawing/2014/main" val="1073381995"/>
                    </a:ext>
                  </a:extLst>
                </a:gridCol>
                <a:gridCol w="822394">
                  <a:extLst>
                    <a:ext uri="{9D8B030D-6E8A-4147-A177-3AD203B41FA5}">
                      <a16:colId xmlns:a16="http://schemas.microsoft.com/office/drawing/2014/main" val="3544326221"/>
                    </a:ext>
                  </a:extLst>
                </a:gridCol>
                <a:gridCol w="822394">
                  <a:extLst>
                    <a:ext uri="{9D8B030D-6E8A-4147-A177-3AD203B41FA5}">
                      <a16:colId xmlns:a16="http://schemas.microsoft.com/office/drawing/2014/main" val="2538381370"/>
                    </a:ext>
                  </a:extLst>
                </a:gridCol>
                <a:gridCol w="822394">
                  <a:extLst>
                    <a:ext uri="{9D8B030D-6E8A-4147-A177-3AD203B41FA5}">
                      <a16:colId xmlns:a16="http://schemas.microsoft.com/office/drawing/2014/main" val="2107221923"/>
                    </a:ext>
                  </a:extLst>
                </a:gridCol>
                <a:gridCol w="736472">
                  <a:extLst>
                    <a:ext uri="{9D8B030D-6E8A-4147-A177-3AD203B41FA5}">
                      <a16:colId xmlns:a16="http://schemas.microsoft.com/office/drawing/2014/main" val="3714881531"/>
                    </a:ext>
                  </a:extLst>
                </a:gridCol>
              </a:tblGrid>
              <a:tr h="1514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042582"/>
                  </a:ext>
                </a:extLst>
              </a:tr>
              <a:tr h="4639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531007"/>
                  </a:ext>
                </a:extLst>
              </a:tr>
              <a:tr h="1988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6.918.537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5.109.344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55351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4.597.306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-230.752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3.730.298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90796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989.423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676173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76968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23141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272234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247831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478040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334623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109867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824992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100737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555094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571748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110950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798689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923110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87072"/>
                  </a:ext>
                </a:extLst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520815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223996"/>
                  </a:ext>
                </a:extLst>
              </a:tr>
              <a:tr h="1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775169"/>
                  </a:ext>
                </a:extLst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231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77721"/>
              </p:ext>
            </p:extLst>
          </p:nvPr>
        </p:nvGraphicFramePr>
        <p:xfrm>
          <a:off x="561324" y="1930062"/>
          <a:ext cx="7954028" cy="3974085"/>
        </p:xfrm>
        <a:graphic>
          <a:graphicData uri="http://schemas.openxmlformats.org/drawingml/2006/table">
            <a:tbl>
              <a:tblPr/>
              <a:tblGrid>
                <a:gridCol w="796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36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3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7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8.172.226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724472"/>
              </p:ext>
            </p:extLst>
          </p:nvPr>
        </p:nvGraphicFramePr>
        <p:xfrm>
          <a:off x="474241" y="2175158"/>
          <a:ext cx="8212557" cy="2549985"/>
        </p:xfrm>
        <a:graphic>
          <a:graphicData uri="http://schemas.openxmlformats.org/drawingml/2006/table">
            <a:tbl>
              <a:tblPr/>
              <a:tblGrid>
                <a:gridCol w="822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50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8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5.287.184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-52.860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4.049.377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4.424.980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3.506.321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-197.858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3986</TotalTime>
  <Words>2225</Words>
  <Application>Microsoft Office PowerPoint</Application>
  <PresentationFormat>Presentación en pantalla (4:3)</PresentationFormat>
  <Paragraphs>1125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OCTUBRE DE 2020 PARTIDA 17: MINISTERIO DE MINERÍA</vt:lpstr>
      <vt:lpstr>EJECUCIÓN ACUMULADA DE GASTOS A OCTUBRE DE 2020  PARTIDA 17 MINISTERIO DE MINERÍA</vt:lpstr>
      <vt:lpstr>EJECUCIÓN ACUMULADA DE GASTOS A OCTUBRE DE 2020  PARTIDA 17 MINISTERIO DE MINERÍA</vt:lpstr>
      <vt:lpstr>EJECUCIÓN ACUMULADA DE GASTOS A OCTUBRE DE 2020  PARTIDA 17 MINISTERIO DE MINERÍA</vt:lpstr>
      <vt:lpstr>EJECUCIÓN ACUMULADA DE GASTOS A OCTUBRE DE 2019  PARTIDA 17 MINISTERIO DE MINERÍA</vt:lpstr>
      <vt:lpstr>EJECUCIÓN ACUMULADA DE GASTOS A OCTUBRE DE 2020  PARTIDA 17 MINISTERIO DE MINERÍA RESUMEN POR CAPÍTULOS</vt:lpstr>
      <vt:lpstr>EJECUCIÓN ACUMULADA DE GASTOS A OCTUBRE DE 2020  PARTIDA 17. CAPÍTULO 01. PROGRAMA 01: SECRETARÍA Y ADMINISTRACIÓN GENERAL</vt:lpstr>
      <vt:lpstr>EJECUCIÓN ACUMULADA DE GASTOS A OCTUBRE 2020  PARTIDA 17. CAPÍTULO 01. PROGRAMA 02:  FOMENTO DE LA PEQUEÑA Y MEDIANA MINERÍA</vt:lpstr>
      <vt:lpstr>EJECUCIÓN ACUMULADA DE GASTOS A OCTUBRE 2020  PARTIDA 17. CAPÍTULO 02. PROGRAMA 01:  COMISIÓN CHILENA DEL COBRE</vt:lpstr>
      <vt:lpstr>EJECUCIÓN ACUMULADA DE GASTOS A OCTUBRE 2020  PARTIDA 17. CAPÍTULO 03. PROGRAMA 01:  SERVICIO NACIONAL DE GEOLOGÍA Y MINERÍA</vt:lpstr>
      <vt:lpstr>EJECUCIÓN ACUMULADA DE GASTOS A OCTUBRE 2020  PARTIDA 17. CAPÍTULO 03. PROGRAMA 02:  RED NACIONAL DE VIGILANCIA VOLCÁNICA</vt:lpstr>
      <vt:lpstr>EJECUCIÓN ACUMULADA DE GASTOS A OCTUBRE 2020  PARTIDA 17. CAPÍTULO 03. PROGRAMA 03:  PLAN NACIONAL DE GEOLOGÍA</vt:lpstr>
      <vt:lpstr>EJECUCIÓN ACUMULADA DE GASTOS A OCTUBRE 2020 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319</cp:revision>
  <cp:lastPrinted>2019-06-03T14:10:49Z</cp:lastPrinted>
  <dcterms:created xsi:type="dcterms:W3CDTF">2016-06-23T13:38:47Z</dcterms:created>
  <dcterms:modified xsi:type="dcterms:W3CDTF">2020-12-28T18:57:49Z</dcterms:modified>
</cp:coreProperties>
</file>