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Distribución presupuesto inicial por Subtítulo de gasto</a:t>
            </a:r>
            <a:endParaRPr lang="es-CL" sz="120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10002806503117E-2"/>
          <c:y val="0.24247480263212198"/>
          <c:w val="0.51331516674311028"/>
          <c:h val="0.676465255653913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72-48F8-85CF-42782662AD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72-48F8-85CF-42782662AD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72-48F8-85CF-42782662AD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72-48F8-85CF-42782662AD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172-48F8-85CF-42782662AD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172-48F8-85CF-42782662AD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172-48F8-85CF-42782662AD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172-48F8-85CF-42782662AD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172-48F8-85CF-42782662AD93}"/>
              </c:ext>
            </c:extLst>
          </c:dPt>
          <c:dLbls>
            <c:dLbl>
              <c:idx val="3"/>
              <c:layout>
                <c:manualLayout>
                  <c:x val="2.2055203830469869E-2"/>
                  <c:y val="-4.0980007610572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172-48F8-85CF-42782662AD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'[15.xlsx]Partida 15'!$B$54:$C$60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'[15.xlsx]Partida 15'!$D$54:$D$60</c:f>
              <c:numCache>
                <c:formatCode>0.0%</c:formatCode>
                <c:ptCount val="7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9.6010424324414999E-3</c:v>
                </c:pt>
                <c:pt idx="5">
                  <c:v>1.3501579393308889E-2</c:v>
                </c:pt>
                <c:pt idx="6" formatCode="0%">
                  <c:v>2.6306871516523136E-3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172-48F8-85CF-42782662A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480541542275692"/>
          <c:y val="0.18773289575459531"/>
          <c:w val="0.30335887200474654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 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'[15.xlsx]Partida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5-4E0E-B231-C8A51877F4D1}"/>
            </c:ext>
          </c:extLst>
        </c:ser>
        <c:ser>
          <c:idx val="1"/>
          <c:order val="1"/>
          <c:tx>
            <c:strRef>
              <c:f>'[15.xlsx]Partida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A5-4E0E-B231-C8A51877F4D1}"/>
            </c:ext>
          </c:extLst>
        </c:ser>
        <c:ser>
          <c:idx val="2"/>
          <c:order val="2"/>
          <c:tx>
            <c:strRef>
              <c:f>'[15.xlsx]Partida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15'!$D$26:$M$26</c:f>
              <c:numCache>
                <c:formatCode>0.0%</c:formatCode>
                <c:ptCount val="10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A5-4E0E-B231-C8A51877F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552354608"/>
        <c:axId val="552361664"/>
      </c:barChart>
      <c:catAx>
        <c:axId val="55235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2361664"/>
        <c:crosses val="autoZero"/>
        <c:auto val="1"/>
        <c:lblAlgn val="ctr"/>
        <c:lblOffset val="100"/>
        <c:noMultiLvlLbl val="0"/>
      </c:catAx>
      <c:valAx>
        <c:axId val="55236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23546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2018 - 2019 - 2020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'[15.xlsx]Partida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261-4D61-B953-80C898B8047B}"/>
            </c:ext>
          </c:extLst>
        </c:ser>
        <c:ser>
          <c:idx val="1"/>
          <c:order val="1"/>
          <c:tx>
            <c:strRef>
              <c:f>'[15.xlsx]Partida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61-4D61-B953-80C898B8047B}"/>
            </c:ext>
          </c:extLst>
        </c:ser>
        <c:ser>
          <c:idx val="2"/>
          <c:order val="2"/>
          <c:tx>
            <c:strRef>
              <c:f>'[15.xlsx]Partida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18954248366012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3529411764705885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42265795206974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592592592592587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3529411764705885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636165577342043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466230936819272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887-4984-AB32-7431238DFB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4394267718955419E-2"/>
                  <c:y val="-3.2039250352179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9449334289959596E-2"/>
                  <c:y val="-2.5631400281743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1097645432958125E-2"/>
                  <c:y val="-2.8835325316961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15'!$D$20:$M$20</c:f>
              <c:numCache>
                <c:formatCode>0.0%</c:formatCode>
                <c:ptCount val="10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261-4D61-B953-80C898B80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411056"/>
        <c:axId val="552411448"/>
      </c:lineChart>
      <c:catAx>
        <c:axId val="55241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2411448"/>
        <c:crosses val="autoZero"/>
        <c:auto val="1"/>
        <c:lblAlgn val="ctr"/>
        <c:lblOffset val="100"/>
        <c:noMultiLvlLbl val="0"/>
      </c:catAx>
      <c:valAx>
        <c:axId val="552411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524110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465360"/>
              </p:ext>
            </p:extLst>
          </p:nvPr>
        </p:nvGraphicFramePr>
        <p:xfrm>
          <a:off x="539549" y="1797130"/>
          <a:ext cx="7975802" cy="4080141"/>
        </p:xfrm>
        <a:graphic>
          <a:graphicData uri="http://schemas.openxmlformats.org/drawingml/2006/table">
            <a:tbl>
              <a:tblPr/>
              <a:tblGrid>
                <a:gridCol w="715586"/>
                <a:gridCol w="268345"/>
                <a:gridCol w="277290"/>
                <a:gridCol w="2421065"/>
                <a:gridCol w="715586"/>
                <a:gridCol w="715586"/>
                <a:gridCol w="715586"/>
                <a:gridCol w="715586"/>
                <a:gridCol w="715586"/>
                <a:gridCol w="715586"/>
              </a:tblGrid>
              <a:tr h="1844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7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5.666.846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-1.407.202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3.561.648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3.401.885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2.740.834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1.282.759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566.383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29.516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055210"/>
              </p:ext>
            </p:extLst>
          </p:nvPr>
        </p:nvGraphicFramePr>
        <p:xfrm>
          <a:off x="546001" y="1635552"/>
          <a:ext cx="8051998" cy="4673768"/>
        </p:xfrm>
        <a:graphic>
          <a:graphicData uri="http://schemas.openxmlformats.org/drawingml/2006/table">
            <a:tbl>
              <a:tblPr/>
              <a:tblGrid>
                <a:gridCol w="734224"/>
                <a:gridCol w="256979"/>
                <a:gridCol w="256979"/>
                <a:gridCol w="2263860"/>
                <a:gridCol w="770936"/>
                <a:gridCol w="770936"/>
                <a:gridCol w="770936"/>
                <a:gridCol w="746462"/>
                <a:gridCol w="746462"/>
                <a:gridCol w="734224"/>
              </a:tblGrid>
              <a:tr h="1370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98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5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55.099.517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787.085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25.975.872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8.292.496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262.876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6.332.461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-638.979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2.080.406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-561.764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-488.506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39.492.515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-497.000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16.708.573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39.492.515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-497.000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16.708.573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468537" y="6128231"/>
            <a:ext cx="7906864" cy="25131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</a:t>
            </a:r>
            <a:r>
              <a:rPr lang="es-CL" sz="800" dirty="0" smtClean="0"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72269"/>
              </p:ext>
            </p:extLst>
          </p:nvPr>
        </p:nvGraphicFramePr>
        <p:xfrm>
          <a:off x="505299" y="1825632"/>
          <a:ext cx="7996323" cy="4302612"/>
        </p:xfrm>
        <a:graphic>
          <a:graphicData uri="http://schemas.openxmlformats.org/drawingml/2006/table">
            <a:tbl>
              <a:tblPr/>
              <a:tblGrid>
                <a:gridCol w="668449"/>
                <a:gridCol w="250669"/>
                <a:gridCol w="259024"/>
                <a:gridCol w="2662656"/>
                <a:gridCol w="668449"/>
                <a:gridCol w="646167"/>
                <a:gridCol w="746435"/>
                <a:gridCol w="746435"/>
                <a:gridCol w="679590"/>
                <a:gridCol w="668449"/>
              </a:tblGrid>
              <a:tr h="1195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85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247.927.356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17.114.246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173.954.732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19.019.455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1.325.502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15.481.222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8.800.700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-958.959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4.974.047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216.521.163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15.980.253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145.258.680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212.935.513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16.178.813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141.741.331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736.365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-2.863.843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972.805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618.100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19.233.114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-14.800.896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15.404.346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1.846.599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-791.400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6.694.895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-1.120.869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6.011.228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668.718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54.915.464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-6.503.200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50.613.812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64.967.659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-927.322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467.845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43.516.343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43.516.343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3.508.989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3.047.289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19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61829"/>
              </p:ext>
            </p:extLst>
          </p:nvPr>
        </p:nvGraphicFramePr>
        <p:xfrm>
          <a:off x="529369" y="2060854"/>
          <a:ext cx="7985980" cy="3312361"/>
        </p:xfrm>
        <a:graphic>
          <a:graphicData uri="http://schemas.openxmlformats.org/drawingml/2006/table">
            <a:tbl>
              <a:tblPr/>
              <a:tblGrid>
                <a:gridCol w="667584"/>
                <a:gridCol w="250344"/>
                <a:gridCol w="258689"/>
                <a:gridCol w="2659212"/>
                <a:gridCol w="667584"/>
                <a:gridCol w="645332"/>
                <a:gridCol w="745470"/>
                <a:gridCol w="745470"/>
                <a:gridCol w="678711"/>
                <a:gridCol w="667584"/>
              </a:tblGrid>
              <a:tr h="2365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31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543.187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-803.634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309.459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-105.230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263.120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2.236.001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63935,4%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448044"/>
              </p:ext>
            </p:extLst>
          </p:nvPr>
        </p:nvGraphicFramePr>
        <p:xfrm>
          <a:off x="541336" y="1754343"/>
          <a:ext cx="7961314" cy="4410956"/>
        </p:xfrm>
        <a:graphic>
          <a:graphicData uri="http://schemas.openxmlformats.org/drawingml/2006/table">
            <a:tbl>
              <a:tblPr/>
              <a:tblGrid>
                <a:gridCol w="722115"/>
                <a:gridCol w="261766"/>
                <a:gridCol w="261766"/>
                <a:gridCol w="2274662"/>
                <a:gridCol w="758220"/>
                <a:gridCol w="758220"/>
                <a:gridCol w="734150"/>
                <a:gridCol w="734150"/>
                <a:gridCol w="734150"/>
                <a:gridCol w="722115"/>
              </a:tblGrid>
              <a:tr h="1751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16.032.946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12.907.857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9.820.125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2.004.448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966842"/>
              </p:ext>
            </p:extLst>
          </p:nvPr>
        </p:nvGraphicFramePr>
        <p:xfrm>
          <a:off x="547686" y="1608148"/>
          <a:ext cx="8047039" cy="4568813"/>
        </p:xfrm>
        <a:graphic>
          <a:graphicData uri="http://schemas.openxmlformats.org/drawingml/2006/table">
            <a:tbl>
              <a:tblPr/>
              <a:tblGrid>
                <a:gridCol w="724959"/>
                <a:gridCol w="344355"/>
                <a:gridCol w="344355"/>
                <a:gridCol w="2319865"/>
                <a:gridCol w="724959"/>
                <a:gridCol w="688710"/>
                <a:gridCol w="724959"/>
                <a:gridCol w="724959"/>
                <a:gridCol w="724959"/>
                <a:gridCol w="724959"/>
              </a:tblGrid>
              <a:tr h="156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04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6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16.565.724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-41.421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13.348.036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10.254.424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8.439.341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1.343.644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4.433.071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-252.049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3.397.878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4.364.263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-236.399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3.361.380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4.364.263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-236.399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3.361.380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107.413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849636"/>
              </p:ext>
            </p:extLst>
          </p:nvPr>
        </p:nvGraphicFramePr>
        <p:xfrm>
          <a:off x="539552" y="1769514"/>
          <a:ext cx="7975797" cy="4586833"/>
        </p:xfrm>
        <a:graphic>
          <a:graphicData uri="http://schemas.openxmlformats.org/drawingml/2006/table">
            <a:tbl>
              <a:tblPr/>
              <a:tblGrid>
                <a:gridCol w="594285"/>
                <a:gridCol w="222857"/>
                <a:gridCol w="230286"/>
                <a:gridCol w="2815425"/>
                <a:gridCol w="742855"/>
                <a:gridCol w="742855"/>
                <a:gridCol w="742855"/>
                <a:gridCol w="673523"/>
                <a:gridCol w="616571"/>
                <a:gridCol w="594285"/>
              </a:tblGrid>
              <a:tr h="1522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2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5.878.710.584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310.515.182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5.049.995.342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62.408.963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3.118.011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50.500.489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73.368.347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55.120.907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4.565.580.771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102.672.421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3.967.003.207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3.067.406.694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48.940.706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2.593.660.547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2.480.886.585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48.940.706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2.119.246.781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337.406.556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13.457.014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12.272.499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85.446.040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1.498.174.077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53.731.715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1.370.166.351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25.522.865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698.913.575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44.629.538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641.367.304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304.530.325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8.235.172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259.002.253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867.005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14.799.877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4.423.370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267.484.159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152.825.655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3.176.309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1.593.033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698018"/>
              </p:ext>
            </p:extLst>
          </p:nvPr>
        </p:nvGraphicFramePr>
        <p:xfrm>
          <a:off x="506918" y="1876672"/>
          <a:ext cx="8097529" cy="4360643"/>
        </p:xfrm>
        <a:graphic>
          <a:graphicData uri="http://schemas.openxmlformats.org/drawingml/2006/table">
            <a:tbl>
              <a:tblPr/>
              <a:tblGrid>
                <a:gridCol w="603356"/>
                <a:gridCol w="226257"/>
                <a:gridCol w="233801"/>
                <a:gridCol w="2858396"/>
                <a:gridCol w="754193"/>
                <a:gridCol w="754193"/>
                <a:gridCol w="754193"/>
                <a:gridCol w="683803"/>
                <a:gridCol w="625981"/>
                <a:gridCol w="603356"/>
              </a:tblGrid>
              <a:tr h="1503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7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1.105.427.995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205.726.387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976.386.964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1.095.128.900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205.731.030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967.550.762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151.979.629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80835,9%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949.939.039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64.107.030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813.365.409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2.125.587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8.836.202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6.832.068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2.004.134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402.345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402.345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455389"/>
              </p:ext>
            </p:extLst>
          </p:nvPr>
        </p:nvGraphicFramePr>
        <p:xfrm>
          <a:off x="539554" y="1517904"/>
          <a:ext cx="8043231" cy="4838456"/>
        </p:xfrm>
        <a:graphic>
          <a:graphicData uri="http://schemas.openxmlformats.org/drawingml/2006/table">
            <a:tbl>
              <a:tblPr/>
              <a:tblGrid>
                <a:gridCol w="765443"/>
                <a:gridCol w="273373"/>
                <a:gridCol w="282485"/>
                <a:gridCol w="2177869"/>
                <a:gridCol w="777594"/>
                <a:gridCol w="777594"/>
                <a:gridCol w="777594"/>
                <a:gridCol w="753293"/>
                <a:gridCol w="728993"/>
                <a:gridCol w="728993"/>
              </a:tblGrid>
              <a:tr h="1210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23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134.910.004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13.769.444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82.604.823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13.071.178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-830.344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10.446.412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7.739.857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-1.255.737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5.021.607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92.126.659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8.818.833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65.201.954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91.510.813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8.787.355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64.772.360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23.602.838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538.509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18.571.871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588.978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315.553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29.817.881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21.364.082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8.248.846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15.475.391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429.594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201.179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228.415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6.030.925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1.013.269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1.009.975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1.009.975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231.850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162.934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13.502.705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5.098.215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683.145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13.502.705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5.098.215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683.145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1.941.141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1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856891"/>
              </p:ext>
            </p:extLst>
          </p:nvPr>
        </p:nvGraphicFramePr>
        <p:xfrm>
          <a:off x="503545" y="1772802"/>
          <a:ext cx="8136909" cy="4464509"/>
        </p:xfrm>
        <a:graphic>
          <a:graphicData uri="http://schemas.openxmlformats.org/drawingml/2006/table">
            <a:tbl>
              <a:tblPr/>
              <a:tblGrid>
                <a:gridCol w="707557"/>
                <a:gridCol w="269832"/>
                <a:gridCol w="278825"/>
                <a:gridCol w="2473451"/>
                <a:gridCol w="755528"/>
                <a:gridCol w="755528"/>
                <a:gridCol w="746534"/>
                <a:gridCol w="710556"/>
                <a:gridCol w="719549"/>
                <a:gridCol w="719549"/>
              </a:tblGrid>
              <a:tr h="1930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12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1.329.559.344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5.236.625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1.112.325.541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441.080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8.888.741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-569.428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2.251.784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1.140.255.725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945.694.968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1.139.954.184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945.446.873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928.385.944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5.891.862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16.522.410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450.857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174.884.440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145.729.809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5.818.785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4.941.760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633.286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2.948.850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1.691.865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16.059.430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14.129.373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1.930.057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748991"/>
              </p:ext>
            </p:extLst>
          </p:nvPr>
        </p:nvGraphicFramePr>
        <p:xfrm>
          <a:off x="452406" y="1628801"/>
          <a:ext cx="808003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252431"/>
              </p:ext>
            </p:extLst>
          </p:nvPr>
        </p:nvGraphicFramePr>
        <p:xfrm>
          <a:off x="539552" y="1814199"/>
          <a:ext cx="8024944" cy="4521933"/>
        </p:xfrm>
        <a:graphic>
          <a:graphicData uri="http://schemas.openxmlformats.org/drawingml/2006/table">
            <a:tbl>
              <a:tblPr/>
              <a:tblGrid>
                <a:gridCol w="697822"/>
                <a:gridCol w="266119"/>
                <a:gridCol w="274988"/>
                <a:gridCol w="2439418"/>
                <a:gridCol w="745131"/>
                <a:gridCol w="745131"/>
                <a:gridCol w="736261"/>
                <a:gridCol w="700778"/>
                <a:gridCol w="709648"/>
                <a:gridCol w="709648"/>
              </a:tblGrid>
              <a:tr h="1884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2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124.725.399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2.571.950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244.439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1.623.718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3.245.768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31.403.989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29.162.884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3.925.695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52.546.956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-508.915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-324.031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128.399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593.600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593.600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267406"/>
              </p:ext>
            </p:extLst>
          </p:nvPr>
        </p:nvGraphicFramePr>
        <p:xfrm>
          <a:off x="565112" y="1916841"/>
          <a:ext cx="7954950" cy="3888422"/>
        </p:xfrm>
        <a:graphic>
          <a:graphicData uri="http://schemas.openxmlformats.org/drawingml/2006/table">
            <a:tbl>
              <a:tblPr/>
              <a:tblGrid>
                <a:gridCol w="739422"/>
                <a:gridCol w="286526"/>
                <a:gridCol w="286526"/>
                <a:gridCol w="2205944"/>
                <a:gridCol w="739422"/>
                <a:gridCol w="739422"/>
                <a:gridCol w="739422"/>
                <a:gridCol w="739422"/>
                <a:gridCol w="739422"/>
                <a:gridCol w="739422"/>
              </a:tblGrid>
              <a:tr h="2033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26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10.030.202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10.030.202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919426"/>
              </p:ext>
            </p:extLst>
          </p:nvPr>
        </p:nvGraphicFramePr>
        <p:xfrm>
          <a:off x="539552" y="1858176"/>
          <a:ext cx="7992888" cy="4523151"/>
        </p:xfrm>
        <a:graphic>
          <a:graphicData uri="http://schemas.openxmlformats.org/drawingml/2006/table">
            <a:tbl>
              <a:tblPr/>
              <a:tblGrid>
                <a:gridCol w="727176"/>
                <a:gridCol w="278752"/>
                <a:gridCol w="281781"/>
                <a:gridCol w="2027007"/>
                <a:gridCol w="824134"/>
                <a:gridCol w="824134"/>
                <a:gridCol w="824134"/>
                <a:gridCol w="739297"/>
                <a:gridCol w="739297"/>
                <a:gridCol w="727176"/>
              </a:tblGrid>
              <a:tr h="1608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8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959.799.690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766.529.548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5.346.619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803.653.720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652.120.446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758.887.599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622.587.391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615.820.548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4.585.096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4.946.398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44.439.712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29.312.516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29.312.516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62.714.835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62.714.835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9.011.111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47543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438539"/>
              </p:ext>
            </p:extLst>
          </p:nvPr>
        </p:nvGraphicFramePr>
        <p:xfrm>
          <a:off x="520626" y="1758805"/>
          <a:ext cx="8046892" cy="4597544"/>
        </p:xfrm>
        <a:graphic>
          <a:graphicData uri="http://schemas.openxmlformats.org/drawingml/2006/table">
            <a:tbl>
              <a:tblPr/>
              <a:tblGrid>
                <a:gridCol w="732090"/>
                <a:gridCol w="280635"/>
                <a:gridCol w="283685"/>
                <a:gridCol w="2040702"/>
                <a:gridCol w="829702"/>
                <a:gridCol w="829702"/>
                <a:gridCol w="829702"/>
                <a:gridCol w="744292"/>
                <a:gridCol w="744292"/>
                <a:gridCol w="732090"/>
              </a:tblGrid>
              <a:tr h="1585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70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485.872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68.956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8.163.900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5.526.554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9.021.565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23.206.180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512.847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18.819.937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12.770.884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484.637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740.689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46.263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42.701.532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42.701.532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571809"/>
              </p:ext>
            </p:extLst>
          </p:nvPr>
        </p:nvGraphicFramePr>
        <p:xfrm>
          <a:off x="539552" y="1772816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035582"/>
              </p:ext>
            </p:extLst>
          </p:nvPr>
        </p:nvGraphicFramePr>
        <p:xfrm>
          <a:off x="539552" y="2057400"/>
          <a:ext cx="7704856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20100" y="5909137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560533"/>
              </p:ext>
            </p:extLst>
          </p:nvPr>
        </p:nvGraphicFramePr>
        <p:xfrm>
          <a:off x="520100" y="1844824"/>
          <a:ext cx="7940332" cy="3816424"/>
        </p:xfrm>
        <a:graphic>
          <a:graphicData uri="http://schemas.openxmlformats.org/drawingml/2006/table">
            <a:tbl>
              <a:tblPr/>
              <a:tblGrid>
                <a:gridCol w="774037"/>
                <a:gridCol w="2476919"/>
                <a:gridCol w="774037"/>
                <a:gridCol w="799839"/>
                <a:gridCol w="803064"/>
                <a:gridCol w="764362"/>
                <a:gridCol w="774037"/>
                <a:gridCol w="774037"/>
              </a:tblGrid>
              <a:tr h="23485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924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8.845.963.868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440.306.819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7.380.169.657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212.689.640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10.406.337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171.816.364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118.604.568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-6.496.568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84.496.086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6.610.658.741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123.132.977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5.633.728.692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1.679.773.106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305.331.630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1.394.406.862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5.766.435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-4.014.096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87.247.240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6.544.170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112.992.646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70.038.457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6.909.362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5.175.545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16.239.169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001178"/>
              </p:ext>
            </p:extLst>
          </p:nvPr>
        </p:nvGraphicFramePr>
        <p:xfrm>
          <a:off x="603598" y="2132861"/>
          <a:ext cx="7848872" cy="3804855"/>
        </p:xfrm>
        <a:graphic>
          <a:graphicData uri="http://schemas.openxmlformats.org/drawingml/2006/table">
            <a:tbl>
              <a:tblPr/>
              <a:tblGrid>
                <a:gridCol w="301190"/>
                <a:gridCol w="387244"/>
                <a:gridCol w="2183629"/>
                <a:gridCol w="889228"/>
                <a:gridCol w="903570"/>
                <a:gridCol w="760147"/>
                <a:gridCol w="903570"/>
                <a:gridCol w="731462"/>
                <a:gridCol w="788832"/>
              </a:tblGrid>
              <a:tr h="5017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31.933.087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116.913.350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84.980.263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79.840.460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12.162.539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14.414.447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10.983.670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19.770.548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102.498.903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82.728.355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68.856.790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77.274.331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58.620.594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7.074.048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5.666.846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3.561.648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55.099.517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25.975.872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230.813.110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247.927.356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17.114.246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173.954.732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16.032.946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12.907.857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16.565.724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13.348.036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5.568.195.402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5.878.710.584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310.515.182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5.049.995.342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134.910.004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13.769.444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82.604.823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1.350.397.366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1.355.633.991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1.126.960.118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1.324.322.719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1.329.559.344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1.112.325.541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14.634.577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959.799.690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766.529.548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042608"/>
              </p:ext>
            </p:extLst>
          </p:nvPr>
        </p:nvGraphicFramePr>
        <p:xfrm>
          <a:off x="524992" y="1529740"/>
          <a:ext cx="7990361" cy="4826613"/>
        </p:xfrm>
        <a:graphic>
          <a:graphicData uri="http://schemas.openxmlformats.org/drawingml/2006/table">
            <a:tbl>
              <a:tblPr/>
              <a:tblGrid>
                <a:gridCol w="717966"/>
                <a:gridCol w="269237"/>
                <a:gridCol w="278212"/>
                <a:gridCol w="2417150"/>
                <a:gridCol w="717966"/>
                <a:gridCol w="717966"/>
                <a:gridCol w="717966"/>
                <a:gridCol w="717966"/>
                <a:gridCol w="717966"/>
                <a:gridCol w="717966"/>
              </a:tblGrid>
              <a:tr h="1716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55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14.414.447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2.251.908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10.983.670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6.613.031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341.203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5.310.307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1.128.220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4.262.590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156.813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2.249.998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2.249.998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-189.295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281.866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40.756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234.987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298926"/>
              </p:ext>
            </p:extLst>
          </p:nvPr>
        </p:nvGraphicFramePr>
        <p:xfrm>
          <a:off x="512667" y="1754841"/>
          <a:ext cx="8091782" cy="4601508"/>
        </p:xfrm>
        <a:graphic>
          <a:graphicData uri="http://schemas.openxmlformats.org/drawingml/2006/table">
            <a:tbl>
              <a:tblPr/>
              <a:tblGrid>
                <a:gridCol w="604776"/>
                <a:gridCol w="261682"/>
                <a:gridCol w="270404"/>
                <a:gridCol w="2593558"/>
                <a:gridCol w="744339"/>
                <a:gridCol w="744339"/>
                <a:gridCol w="744339"/>
                <a:gridCol w="732709"/>
                <a:gridCol w="697818"/>
                <a:gridCol w="697818"/>
              </a:tblGrid>
              <a:tr h="1645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0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102.498.903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82.728.355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68.856.790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102.124.992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82.777.847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68.565.933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97.678.426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82.877.847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67.843.764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1.519.518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95.652.392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82.877.847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66.324.246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14640" y="5973586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86435"/>
              </p:ext>
            </p:extLst>
          </p:nvPr>
        </p:nvGraphicFramePr>
        <p:xfrm>
          <a:off x="539548" y="1473689"/>
          <a:ext cx="8039986" cy="4482252"/>
        </p:xfrm>
        <a:graphic>
          <a:graphicData uri="http://schemas.openxmlformats.org/drawingml/2006/table">
            <a:tbl>
              <a:tblPr/>
              <a:tblGrid>
                <a:gridCol w="750524"/>
                <a:gridCol w="281447"/>
                <a:gridCol w="290827"/>
                <a:gridCol w="2088957"/>
                <a:gridCol w="788050"/>
                <a:gridCol w="788050"/>
                <a:gridCol w="788050"/>
                <a:gridCol w="763033"/>
                <a:gridCol w="750524"/>
                <a:gridCol w="750524"/>
              </a:tblGrid>
              <a:tr h="1441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15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77.274.331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4.194.050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58.620.594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61.645.980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4.892.575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49.283.631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8.387.968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1.833.990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1.833.990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1.827.666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1.827.666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942.491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942.491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885.175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885.175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-1.339.564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840.896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323.952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1.129.450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737.823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6871</Words>
  <Application>Microsoft Office PowerPoint</Application>
  <PresentationFormat>Presentación en pantalla (4:3)</PresentationFormat>
  <Paragraphs>4244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1_Tema de Office</vt:lpstr>
      <vt:lpstr>EJECUCIÓN ACUMULADA DE GASTOS PRESUPUESTARIOS AL MES DE OCTUBRE DE 2020 PARTIDA 15: MINISTERIO DEL TRABAJO Y PREVISIÓN SOCIAL</vt:lpstr>
      <vt:lpstr>COMPORTAMIENTO DE LA EJECUCIÓN ACUMULADA DE GASTOS A OCTUBRE DE 2020  PARTIDA 15 MINISTERIO DEL TRABAJO Y PREVISIÓN SOCIAL</vt:lpstr>
      <vt:lpstr>Presentación de PowerPoint</vt:lpstr>
      <vt:lpstr>Presentación de PowerPoint</vt:lpstr>
      <vt:lpstr>EJECUCIÓN ACUMULADA DE GASTOS A OCTUBRE DE 2020  PARTIDA 15 MINISTERIO DE TRABAJO Y PREVISIÓN SOCIAL</vt:lpstr>
      <vt:lpstr>EJECUCIÓN ACUMULADA DE GASTOS A OCTUBRE DE 2020  PARTIDA 15 RESUMEN POR CAPÍTULOS</vt:lpstr>
      <vt:lpstr>EJECUCIÓN ACUMULADA DE GASTOS A OCTUBRE DE 2020  PARTIDA 15. CAPÍTULO 01. PROGRAMA 01: SUBSECRETARÍA DEL TRABAJO</vt:lpstr>
      <vt:lpstr>EJECUCIÓN ACUMULADA DE GASTOS A OCTUBRE DE 2020  PARTIDA 15. CAPÍTULO 01. PROGRAMA 03: PROEMPLEO</vt:lpstr>
      <vt:lpstr>EJECUCIÓN ACUMULADA DE GASTOS A OCTUBRE DE 2020  PARTIDA 15. CAPÍTULO 02. PROGRAMA 01: DIRECCIÓN DEL TRABAJO</vt:lpstr>
      <vt:lpstr>EJECUCIÓN ACUMULADA DE GASTOS A OCTUBRE DE 2020  PARTIDA 15. CAPÍTULO 03. PROGRAMA 01: SUBSECRETARÍA DE PREVISIÓN SOCIAL</vt:lpstr>
      <vt:lpstr>EJECUCIÓN ACUMULADA DE GASTOS A OCTUBRE DE 2020  PARTIDA 15. CAPÍTULO 04. PROGRAMA 01: DIRECCIÓN DE CRÉDITO PRENDARIO</vt:lpstr>
      <vt:lpstr>EJECUCIÓN ACUMULADA DE GASTOS A OCTUBRE DE 2020  PARTIDA 15. CAPÍTULO 05. PROGRAMA 01: SERVICIO NACIONAL DE CAPACITACIÓN Y EMPLEO</vt:lpstr>
      <vt:lpstr>EJECUCIÓN ACUMULADA DE GASTOS A OCTUBRE DE 2020  PARTIDA 15. CAPÍTULO 05. PROGRAMA 01: SERVICIO NACIONAL DE CAPACITACIÓN Y EMPLEO</vt:lpstr>
      <vt:lpstr>EJECUCIÓN ACUMULADA DE GASTOS A OCTUBRE DE 2020  PARTIDA 15. CAPÍTULO 06. PROGRAMA 01: SUPERINTENDENCIA DE SEGURIDAD SOCIAL</vt:lpstr>
      <vt:lpstr>EJECUCIÓN ACUMULADA DE GASTOS A OCTUBRE DE 2020  PARTIDA 15. CAPÍTULO 07. PROGRAMA 01: SUPERINTENDENCIA DE PENSIONES</vt:lpstr>
      <vt:lpstr>EJECUCIÓN ACUMULADA DE GASTOS A OCTUBRE DE 2020  PARTIDA 15. CAPÍTULO 09. PROGRAMA 01: INSTITUTO DE PREVISIÓN SOCIAL</vt:lpstr>
      <vt:lpstr>EJECUCIÓN ACUMULADA DE GASTOS A OCTUBRE DE 2020  PARTIDA 15. CAPÍTULO 09. PROGRAMA 01: INSTITUTO DE PREVISIÓN SOCIAL</vt:lpstr>
      <vt:lpstr>EJECUCIÓN ACUMULADA DE GASTOS A OCTUBRE DE 2020  PARTIDA 15. CAPÍTULO 10. PROGRAMA 01: INSTITUTO  DE SEGURIDAD LABORAL  </vt:lpstr>
      <vt:lpstr>EJECUCIÓN ACUMULADA DE GASTOS A OCTUBRE DE 2020  PARTIDA 15. CAPÍTULO 13. PROGRAMA 01: CAJA DE PREVISIÓN DE LA DEFENSA NACIONAL</vt:lpstr>
      <vt:lpstr>EJECUCIÓN ACUMULADA DE GASTOS A OCTUBRE DE 2020  PARTIDA 15. CAPÍTULO 13. PROGRAMA 01: CAJA DE PREVISIÓN DE LA DEFENSA NACIONAL</vt:lpstr>
      <vt:lpstr>EJECUCIÓN ACUMULADA DE GASTOS A OCTUBRE DE 2020  PARTIDA 15. CAPÍTULO 13. PROGRAMA 02: FONDO DE MEDICINA CURATIVA</vt:lpstr>
      <vt:lpstr>EJECUCIÓN ACUMULADA DE GASTOS A OCTUBRE DE 2020  PARTIDA 15. CAPÍTULO 14. PROGRAMA 01: DIRECCIÓN DE PREVISIÓN DE CARABINEROS DE CHILE</vt:lpstr>
      <vt:lpstr>EJECUCIÓN ACUMULADA DE GASTOS A OCTUBRE DE 2020  PARTIDA 15. CAPÍTULO 14. PROGRAMA 01: DIRECCIÓN DE PREVISIÓN DE CARABINEROS DE CHILE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46</cp:revision>
  <dcterms:created xsi:type="dcterms:W3CDTF">2020-01-06T19:24:32Z</dcterms:created>
  <dcterms:modified xsi:type="dcterms:W3CDTF">2021-01-26T17:02:29Z</dcterms:modified>
</cp:coreProperties>
</file>