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D1-4B97-8E6A-E0DC38D0F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D1-4B97-8E6A-E0DC38D0F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D1-4B97-8E6A-E0DC38D0F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D1-4B97-8E6A-E0DC38D0F64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17989344</c:v>
                </c:pt>
                <c:pt idx="1">
                  <c:v>5169078</c:v>
                </c:pt>
                <c:pt idx="2">
                  <c:v>13936864</c:v>
                </c:pt>
                <c:pt idx="3" formatCode="#,##0">
                  <c:v>8278540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D1-4B97-8E6A-E0DC38D0F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Distribución Presupuesto Inicial por Programa</a:t>
            </a:r>
            <a:endParaRPr lang="es-CL" sz="1200" b="1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(en millones de $)</a:t>
            </a:r>
            <a:endParaRPr lang="es-CL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12650713000</c:v>
                </c:pt>
                <c:pt idx="1">
                  <c:v>4249938000</c:v>
                </c:pt>
                <c:pt idx="2">
                  <c:v>24910195000</c:v>
                </c:pt>
                <c:pt idx="3">
                  <c:v>3562980000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7-4516-9573-8A858AC896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44-46A8-9B0E-1E588F14E843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44-46A8-9B0E-1E588F14E843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44-46A8-9B0E-1E588F14E843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44-46A8-9B0E-1E588F14E843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44-46A8-9B0E-1E588F14E843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44-46A8-9B0E-1E588F14E8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14'!$D$29:$M$29</c:f>
              <c:numCache>
                <c:formatCode>0.0%</c:formatCode>
                <c:ptCount val="10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0.23532239298367769</c:v>
                </c:pt>
                <c:pt idx="9">
                  <c:v>9.9118568252801742E-2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44-46A8-9B0E-1E588F14E84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2018 - 2019 - 2020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1D-4C8B-B3E0-8DF1111C93A9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1D-4C8B-B3E0-8DF1111C93A9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1D-4C8B-B3E0-8DF1111C93A9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1D-4C8B-B3E0-8DF1111C93A9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1D-4C8B-B3E0-8DF1111C93A9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1D-4C8B-B3E0-8DF1111C93A9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1D-4C8B-B3E0-8DF1111C93A9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1D-4C8B-B3E0-8DF1111C93A9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1D-4C8B-B3E0-8DF1111C93A9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1D-4C8B-B3E0-8DF1111C93A9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1D-4C8B-B3E0-8DF1111C93A9}"/>
                </c:ext>
              </c:extLst>
            </c:dLbl>
            <c:dLbl>
              <c:idx val="9"/>
              <c:layout>
                <c:manualLayout>
                  <c:x val="-1.7457719585379321E-2"/>
                  <c:y val="7.92471396930514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11D-4C8B-B3E0-8DF1111C93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14'!$D$22:$M$22</c:f>
              <c:numCache>
                <c:formatCode>0.0%</c:formatCode>
                <c:ptCount val="10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0.88992021949108957</c:v>
                </c:pt>
                <c:pt idx="9">
                  <c:v>0.97201063642101404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811D-4C8B-B3E0-8DF1111C93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11-12-2020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11-12-2020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11-12-2020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50" y="1459396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F2BE6FC-6384-4B22-B74E-4F049C7B1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62451"/>
              </p:ext>
            </p:extLst>
          </p:nvPr>
        </p:nvGraphicFramePr>
        <p:xfrm>
          <a:off x="561579" y="1772816"/>
          <a:ext cx="7993336" cy="3107504"/>
        </p:xfrm>
        <a:graphic>
          <a:graphicData uri="http://schemas.openxmlformats.org/drawingml/2006/table">
            <a:tbl>
              <a:tblPr/>
              <a:tblGrid>
                <a:gridCol w="258767">
                  <a:extLst>
                    <a:ext uri="{9D8B030D-6E8A-4147-A177-3AD203B41FA5}">
                      <a16:colId xmlns:a16="http://schemas.microsoft.com/office/drawing/2014/main" val="596960012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854282265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3833018895"/>
                    </a:ext>
                  </a:extLst>
                </a:gridCol>
                <a:gridCol w="3190606">
                  <a:extLst>
                    <a:ext uri="{9D8B030D-6E8A-4147-A177-3AD203B41FA5}">
                      <a16:colId xmlns:a16="http://schemas.microsoft.com/office/drawing/2014/main" val="3891796808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4037038823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3593287236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880649636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2897372719"/>
                    </a:ext>
                  </a:extLst>
                </a:gridCol>
                <a:gridCol w="631394">
                  <a:extLst>
                    <a:ext uri="{9D8B030D-6E8A-4147-A177-3AD203B41FA5}">
                      <a16:colId xmlns:a16="http://schemas.microsoft.com/office/drawing/2014/main" val="2087661355"/>
                    </a:ext>
                  </a:extLst>
                </a:gridCol>
                <a:gridCol w="621043">
                  <a:extLst>
                    <a:ext uri="{9D8B030D-6E8A-4147-A177-3AD203B41FA5}">
                      <a16:colId xmlns:a16="http://schemas.microsoft.com/office/drawing/2014/main" val="2362974424"/>
                    </a:ext>
                  </a:extLst>
                </a:gridCol>
              </a:tblGrid>
              <a:tr h="1300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909894"/>
                  </a:ext>
                </a:extLst>
              </a:tr>
              <a:tr h="3762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081206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18.331.202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80740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18.331.202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661808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607.955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48147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11.098.082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353349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028233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165594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195064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645204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847041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4921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772656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165720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23.527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229554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154.151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099318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1.101.944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516403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17030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2.008.967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821354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02258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97372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02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6" y="1623715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C251BA6-DD83-4CC7-9BE8-0FEC4F426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721675"/>
              </p:ext>
            </p:extLst>
          </p:nvPr>
        </p:nvGraphicFramePr>
        <p:xfrm>
          <a:off x="576386" y="1940780"/>
          <a:ext cx="8028060" cy="1978391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677656666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1064758113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2609448444"/>
                    </a:ext>
                  </a:extLst>
                </a:gridCol>
                <a:gridCol w="3034735">
                  <a:extLst>
                    <a:ext uri="{9D8B030D-6E8A-4147-A177-3AD203B41FA5}">
                      <a16:colId xmlns:a16="http://schemas.microsoft.com/office/drawing/2014/main" val="2965048922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439547399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58063616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665420066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020135379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46221285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3645188505"/>
                    </a:ext>
                  </a:extLst>
                </a:gridCol>
              </a:tblGrid>
              <a:tr h="1286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808669"/>
                  </a:ext>
                </a:extLst>
              </a:tr>
              <a:tr h="385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119550"/>
                  </a:ext>
                </a:extLst>
              </a:tr>
              <a:tr h="1650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2.756.758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764191"/>
                  </a:ext>
                </a:extLst>
              </a:tr>
              <a:tr h="128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2.311.951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031164"/>
                  </a:ext>
                </a:extLst>
              </a:tr>
              <a:tr h="128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-384.913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874125"/>
                  </a:ext>
                </a:extLst>
              </a:tr>
              <a:tr h="128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662653"/>
                  </a:ext>
                </a:extLst>
              </a:tr>
              <a:tr h="128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732285"/>
                  </a:ext>
                </a:extLst>
              </a:tr>
              <a:tr h="128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316571"/>
                  </a:ext>
                </a:extLst>
              </a:tr>
              <a:tr h="128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886061"/>
                  </a:ext>
                </a:extLst>
              </a:tr>
              <a:tr h="128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972631"/>
                  </a:ext>
                </a:extLst>
              </a:tr>
              <a:tr h="128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055580"/>
                  </a:ext>
                </a:extLst>
              </a:tr>
              <a:tr h="128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488588"/>
                  </a:ext>
                </a:extLst>
              </a:tr>
              <a:tr h="128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751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19716"/>
              </p:ext>
            </p:extLst>
          </p:nvPr>
        </p:nvGraphicFramePr>
        <p:xfrm>
          <a:off x="451539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414027"/>
              </p:ext>
            </p:extLst>
          </p:nvPr>
        </p:nvGraphicFramePr>
        <p:xfrm>
          <a:off x="4581332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219890"/>
              </p:ext>
            </p:extLst>
          </p:nvPr>
        </p:nvGraphicFramePr>
        <p:xfrm>
          <a:off x="611560" y="2060848"/>
          <a:ext cx="7920879" cy="36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522523"/>
              </p:ext>
            </p:extLst>
          </p:nvPr>
        </p:nvGraphicFramePr>
        <p:xfrm>
          <a:off x="534381" y="2024546"/>
          <a:ext cx="7886561" cy="377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0F12DBE-2E0F-4A2B-8022-38B93B8F9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528203"/>
              </p:ext>
            </p:extLst>
          </p:nvPr>
        </p:nvGraphicFramePr>
        <p:xfrm>
          <a:off x="574067" y="1850632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597516060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222447693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75340024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48400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1012971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559121033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1509702288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1483753452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236721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002547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45.543.515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169.689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44.268.781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87670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18.715.860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726.516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15.163.480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33711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4.129.967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-1.039.111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2.126.653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6670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1763718,2%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4866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1.831.769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675.133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83004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6.744.106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85185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90329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-216.047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182.526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25968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31628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18.331.202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68068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781.822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78282,2%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164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C6D74C8-E2ED-4ADA-A776-80AF2299E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280757"/>
              </p:ext>
            </p:extLst>
          </p:nvPr>
        </p:nvGraphicFramePr>
        <p:xfrm>
          <a:off x="534944" y="1844823"/>
          <a:ext cx="7997496" cy="1310951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2923303986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906767852"/>
                    </a:ext>
                  </a:extLst>
                </a:gridCol>
                <a:gridCol w="3128009">
                  <a:extLst>
                    <a:ext uri="{9D8B030D-6E8A-4147-A177-3AD203B41FA5}">
                      <a16:colId xmlns:a16="http://schemas.microsoft.com/office/drawing/2014/main" val="876366067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740792707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586223055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686115080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392824263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1125375799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343955612"/>
                    </a:ext>
                  </a:extLst>
                </a:gridCol>
              </a:tblGrid>
              <a:tr h="129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145762"/>
                  </a:ext>
                </a:extLst>
              </a:tr>
              <a:tr h="3965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555556"/>
                  </a:ext>
                </a:extLst>
              </a:tr>
              <a:tr h="169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45.543.515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169.689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44.268.781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540857"/>
                  </a:ext>
                </a:extLst>
              </a:tr>
              <a:tr h="145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12.820.214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169.501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9.943.400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466096"/>
                  </a:ext>
                </a:extLst>
              </a:tr>
              <a:tr h="145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3.615.208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-634.730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2.013.476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332383"/>
                  </a:ext>
                </a:extLst>
              </a:tr>
              <a:tr h="161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25.617.541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707.346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29.555.147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81346"/>
                  </a:ext>
                </a:extLst>
              </a:tr>
              <a:tr h="161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3.490.552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-72.428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2.756.758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867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4345" y="1410601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8647" y="784112"/>
            <a:ext cx="80067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14F8B2-A1E9-46FF-AED7-8D3371CA6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84659"/>
              </p:ext>
            </p:extLst>
          </p:nvPr>
        </p:nvGraphicFramePr>
        <p:xfrm>
          <a:off x="577815" y="1700808"/>
          <a:ext cx="7981008" cy="2477851"/>
        </p:xfrm>
        <a:graphic>
          <a:graphicData uri="http://schemas.openxmlformats.org/drawingml/2006/table">
            <a:tbl>
              <a:tblPr/>
              <a:tblGrid>
                <a:gridCol w="267461">
                  <a:extLst>
                    <a:ext uri="{9D8B030D-6E8A-4147-A177-3AD203B41FA5}">
                      <a16:colId xmlns:a16="http://schemas.microsoft.com/office/drawing/2014/main" val="2131990737"/>
                    </a:ext>
                  </a:extLst>
                </a:gridCol>
                <a:gridCol w="267461">
                  <a:extLst>
                    <a:ext uri="{9D8B030D-6E8A-4147-A177-3AD203B41FA5}">
                      <a16:colId xmlns:a16="http://schemas.microsoft.com/office/drawing/2014/main" val="2014519198"/>
                    </a:ext>
                  </a:extLst>
                </a:gridCol>
                <a:gridCol w="267461">
                  <a:extLst>
                    <a:ext uri="{9D8B030D-6E8A-4147-A177-3AD203B41FA5}">
                      <a16:colId xmlns:a16="http://schemas.microsoft.com/office/drawing/2014/main" val="1125656424"/>
                    </a:ext>
                  </a:extLst>
                </a:gridCol>
                <a:gridCol w="3016947">
                  <a:extLst>
                    <a:ext uri="{9D8B030D-6E8A-4147-A177-3AD203B41FA5}">
                      <a16:colId xmlns:a16="http://schemas.microsoft.com/office/drawing/2014/main" val="1602879168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1579290553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2227987397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4072472594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1059387009"/>
                    </a:ext>
                  </a:extLst>
                </a:gridCol>
                <a:gridCol w="652602">
                  <a:extLst>
                    <a:ext uri="{9D8B030D-6E8A-4147-A177-3AD203B41FA5}">
                      <a16:colId xmlns:a16="http://schemas.microsoft.com/office/drawing/2014/main" val="3795440642"/>
                    </a:ext>
                  </a:extLst>
                </a:gridCol>
                <a:gridCol w="641904">
                  <a:extLst>
                    <a:ext uri="{9D8B030D-6E8A-4147-A177-3AD203B41FA5}">
                      <a16:colId xmlns:a16="http://schemas.microsoft.com/office/drawing/2014/main" val="2634343638"/>
                    </a:ext>
                  </a:extLst>
                </a:gridCol>
              </a:tblGrid>
              <a:tr h="1259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355673"/>
                  </a:ext>
                </a:extLst>
              </a:tr>
              <a:tr h="369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845236"/>
                  </a:ext>
                </a:extLst>
              </a:tr>
              <a:tr h="158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12.820.214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9.943.400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629153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7.736.231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959884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2.606.552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-341.222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1.654.397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379167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388983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124960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085425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73211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352370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812096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921706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631000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244621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609733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698398"/>
                  </a:ext>
                </a:extLst>
              </a:tr>
              <a:tr h="12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28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BE9BA9B-3C17-4998-8E86-0E3760198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493605"/>
              </p:ext>
            </p:extLst>
          </p:nvPr>
        </p:nvGraphicFramePr>
        <p:xfrm>
          <a:off x="566188" y="1741420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59177081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1634113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2550854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0153751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0622200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4006090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883936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8007805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01972014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662781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71141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5638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-634.730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2.013.476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0855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1.356.216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5684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-479.311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2437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104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3979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7741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5670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5557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801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942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8" y="1430921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09642"/>
            <a:ext cx="81291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14C0BCA-836E-4600-9650-8FE7CEF62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219376"/>
              </p:ext>
            </p:extLst>
          </p:nvPr>
        </p:nvGraphicFramePr>
        <p:xfrm>
          <a:off x="557675" y="1721019"/>
          <a:ext cx="8136425" cy="2868375"/>
        </p:xfrm>
        <a:graphic>
          <a:graphicData uri="http://schemas.openxmlformats.org/drawingml/2006/table">
            <a:tbl>
              <a:tblPr/>
              <a:tblGrid>
                <a:gridCol w="263400">
                  <a:extLst>
                    <a:ext uri="{9D8B030D-6E8A-4147-A177-3AD203B41FA5}">
                      <a16:colId xmlns:a16="http://schemas.microsoft.com/office/drawing/2014/main" val="3606512058"/>
                    </a:ext>
                  </a:extLst>
                </a:gridCol>
                <a:gridCol w="263400">
                  <a:extLst>
                    <a:ext uri="{9D8B030D-6E8A-4147-A177-3AD203B41FA5}">
                      <a16:colId xmlns:a16="http://schemas.microsoft.com/office/drawing/2014/main" val="2672862359"/>
                    </a:ext>
                  </a:extLst>
                </a:gridCol>
                <a:gridCol w="263400">
                  <a:extLst>
                    <a:ext uri="{9D8B030D-6E8A-4147-A177-3AD203B41FA5}">
                      <a16:colId xmlns:a16="http://schemas.microsoft.com/office/drawing/2014/main" val="769620880"/>
                    </a:ext>
                  </a:extLst>
                </a:gridCol>
                <a:gridCol w="3247722">
                  <a:extLst>
                    <a:ext uri="{9D8B030D-6E8A-4147-A177-3AD203B41FA5}">
                      <a16:colId xmlns:a16="http://schemas.microsoft.com/office/drawing/2014/main" val="3481653945"/>
                    </a:ext>
                  </a:extLst>
                </a:gridCol>
                <a:gridCol w="705912">
                  <a:extLst>
                    <a:ext uri="{9D8B030D-6E8A-4147-A177-3AD203B41FA5}">
                      <a16:colId xmlns:a16="http://schemas.microsoft.com/office/drawing/2014/main" val="4228179128"/>
                    </a:ext>
                  </a:extLst>
                </a:gridCol>
                <a:gridCol w="705912">
                  <a:extLst>
                    <a:ext uri="{9D8B030D-6E8A-4147-A177-3AD203B41FA5}">
                      <a16:colId xmlns:a16="http://schemas.microsoft.com/office/drawing/2014/main" val="1057828697"/>
                    </a:ext>
                  </a:extLst>
                </a:gridCol>
                <a:gridCol w="705912">
                  <a:extLst>
                    <a:ext uri="{9D8B030D-6E8A-4147-A177-3AD203B41FA5}">
                      <a16:colId xmlns:a16="http://schemas.microsoft.com/office/drawing/2014/main" val="3054339021"/>
                    </a:ext>
                  </a:extLst>
                </a:gridCol>
                <a:gridCol w="705912">
                  <a:extLst>
                    <a:ext uri="{9D8B030D-6E8A-4147-A177-3AD203B41FA5}">
                      <a16:colId xmlns:a16="http://schemas.microsoft.com/office/drawing/2014/main" val="1120973839"/>
                    </a:ext>
                  </a:extLst>
                </a:gridCol>
                <a:gridCol w="642695">
                  <a:extLst>
                    <a:ext uri="{9D8B030D-6E8A-4147-A177-3AD203B41FA5}">
                      <a16:colId xmlns:a16="http://schemas.microsoft.com/office/drawing/2014/main" val="2507277242"/>
                    </a:ext>
                  </a:extLst>
                </a:gridCol>
                <a:gridCol w="632160">
                  <a:extLst>
                    <a:ext uri="{9D8B030D-6E8A-4147-A177-3AD203B41FA5}">
                      <a16:colId xmlns:a16="http://schemas.microsoft.com/office/drawing/2014/main" val="99717581"/>
                    </a:ext>
                  </a:extLst>
                </a:gridCol>
              </a:tblGrid>
              <a:tr h="129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145900"/>
                  </a:ext>
                </a:extLst>
              </a:tr>
              <a:tr h="375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474564"/>
                  </a:ext>
                </a:extLst>
              </a:tr>
              <a:tr h="1607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25.617.541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707.346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29.555.147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077942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321.606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3.759.082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685057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816.941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166.335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172.825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533078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90261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045503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264.753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54957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264.753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897294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54.228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68146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65811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173.665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587156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6.744.060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66870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6.744.060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714545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713649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526072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076807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-6.091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23574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11281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116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3821</TotalTime>
  <Words>1977</Words>
  <Application>Microsoft Office PowerPoint</Application>
  <PresentationFormat>Presentación en pantalla (4:3)</PresentationFormat>
  <Paragraphs>1035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2020 PARTIDA 14:  MINISTERIO DE BIENES NACIONALES</vt:lpstr>
      <vt:lpstr>Presentación de PowerPoint</vt:lpstr>
      <vt:lpstr>Presentación de PowerPoint</vt:lpstr>
      <vt:lpstr>Presentación de PowerPoint</vt:lpstr>
      <vt:lpstr>EJECUCIÓN ACUMULADA DE GASTOS A OCTUBRE DE 2020  PARTIDA 14 MINISTERIO DE BIENES NACIONALES</vt:lpstr>
      <vt:lpstr>EJECUCIÓN ACUMULADA DE GASTOS A OCTUBRE DE 2020  PARTIDA 14 RESUMEN POR CAPÍTULOS</vt:lpstr>
      <vt:lpstr>EJECUCIÓN ACUMULADA DE GASTOS A OCTUBRE DE 2020  PARTIDA 14. CAPÍTULO 01. PROGRAMA 01: SUBSECRETARÍA DE BIENES NACIONALES </vt:lpstr>
      <vt:lpstr>EJECUCIÓN ACUMULADA DE GASTOS A OCTUBRE DE 2020  PARTIDA 14. CAPÍTULO 01. PROGRAMA 03: REGULARIZACIÓN DE LA PROPIEDAD RAÍZ</vt:lpstr>
      <vt:lpstr>EJECUCIÓN ACUMULADA DE GASTOS A OCTUBRE DE 2020  PARTIDA 14. CAPÍTULO 01. PROGRAMA 04: ADMINISTRACIÓN DE BIENES</vt:lpstr>
      <vt:lpstr>EJECUCIÓN ACUMULADA DE GASTOS A OCTUBRE DE 2020  PARTIDA 14. CAPÍTULO 01. PROGRAMA 04: ADMINISTRACIÓN DE BIENES</vt:lpstr>
      <vt:lpstr>EJECUCIÓN ACUMULADA DE GASTOS A OCTUBRE DE 2020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256</cp:revision>
  <cp:lastPrinted>2019-10-14T13:03:08Z</cp:lastPrinted>
  <dcterms:created xsi:type="dcterms:W3CDTF">2016-06-23T13:38:47Z</dcterms:created>
  <dcterms:modified xsi:type="dcterms:W3CDTF">2020-12-11T14:16:47Z</dcterms:modified>
</cp:coreProperties>
</file>