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2"/>
  </p:notesMasterIdLst>
  <p:handoutMasterIdLst>
    <p:handoutMasterId r:id="rId23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  <p:sldId id="322" r:id="rId16"/>
    <p:sldId id="323" r:id="rId17"/>
    <p:sldId id="324" r:id="rId18"/>
    <p:sldId id="325" r:id="rId19"/>
    <p:sldId id="326" r:id="rId20"/>
    <p:sldId id="319" r:id="rId2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9.6614317444414621E-2"/>
          <c:y val="6.0204314905181473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9075386410032084"/>
          <c:w val="1"/>
          <c:h val="0.37953885972586759"/>
        </c:manualLayout>
      </c:layout>
      <c:pie3DChart>
        <c:varyColors val="1"/>
        <c:ser>
          <c:idx val="0"/>
          <c:order val="0"/>
          <c:tx>
            <c:strRef>
              <c:f>'[12.xlsx]Partida 12'!$D$65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Lbls>
            <c:dLbl>
              <c:idx val="1"/>
              <c:layout>
                <c:manualLayout>
                  <c:x val="-0.11372937086874979"/>
                  <c:y val="-0.117217059739693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5E2-4957-BB7B-B195013DFACA}"/>
                </c:ext>
              </c:extLst>
            </c:dLbl>
            <c:dLbl>
              <c:idx val="2"/>
              <c:layout>
                <c:manualLayout>
                  <c:x val="5.5557146265807683E-2"/>
                  <c:y val="4.080324693486395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5E2-4957-BB7B-B195013DFACA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'[12.xlsx]Partida 12'!$C$66:$C$69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ADQUISICIÓN DE ACTIVOS FINANCIEROS                                              </c:v>
                </c:pt>
                <c:pt idx="2">
                  <c:v>TRANSFERENCIAS DE CAPITAL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'[12.xlsx]Partida 12'!$D$66:$D$69</c:f>
              <c:numCache>
                <c:formatCode>#,##0</c:formatCode>
                <c:ptCount val="4"/>
                <c:pt idx="0">
                  <c:v>217571832</c:v>
                </c:pt>
                <c:pt idx="1">
                  <c:v>85077972</c:v>
                </c:pt>
                <c:pt idx="2">
                  <c:v>396411121</c:v>
                </c:pt>
                <c:pt idx="3">
                  <c:v>31453195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330489938757655"/>
          <c:y val="0.70173702245552638"/>
          <c:w val="0.50997878390201212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 (M$)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3803046597197328"/>
          <c:y val="6.711481242163824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'[12.xlsx]Partida 12'!$M$65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1"/>
              <c:layout>
                <c:manualLayout>
                  <c:x val="1.2475631996361437E-2"/>
                  <c:y val="6.103896952626147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9E09-42F5-AAC5-B4AAE2D90586}"/>
                </c:ext>
              </c:extLst>
            </c:dLbl>
            <c:dLbl>
              <c:idx val="2"/>
              <c:layout>
                <c:manualLayout>
                  <c:x val="2.8070171991813178E-2"/>
                  <c:y val="-8.1254588270154968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342-4C07-9302-A9B336CB82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'[12.xlsx]Partida 12'!$L$66:$L$71</c:f>
              <c:strCache>
                <c:ptCount val="6"/>
                <c:pt idx="0">
                  <c:v>SEC. Y ADM. GRAL</c:v>
                </c:pt>
                <c:pt idx="1">
                  <c:v>DIR.GRAL. DE OBRAS PÚBLICAS</c:v>
                </c:pt>
                <c:pt idx="2">
                  <c:v>DIR. GRAL. DE CONCESIONES DE OBRAS PÚBLICAS</c:v>
                </c:pt>
                <c:pt idx="3">
                  <c:v>DIR. GRAL. DE AGUAS</c:v>
                </c:pt>
                <c:pt idx="4">
                  <c:v>INH</c:v>
                </c:pt>
                <c:pt idx="5">
                  <c:v>SSS</c:v>
                </c:pt>
              </c:strCache>
            </c:strRef>
          </c:cat>
          <c:val>
            <c:numRef>
              <c:f>'[12.xlsx]Partida 12'!$M$66:$M$71</c:f>
              <c:numCache>
                <c:formatCode>#,##0</c:formatCode>
                <c:ptCount val="6"/>
                <c:pt idx="0">
                  <c:v>22893070</c:v>
                </c:pt>
                <c:pt idx="1">
                  <c:v>1845342230</c:v>
                </c:pt>
                <c:pt idx="2">
                  <c:v>714588543</c:v>
                </c:pt>
                <c:pt idx="3">
                  <c:v>20241242</c:v>
                </c:pt>
                <c:pt idx="4">
                  <c:v>2174192</c:v>
                </c:pt>
                <c:pt idx="5">
                  <c:v>10709035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70316008"/>
        <c:axId val="270314832"/>
      </c:barChart>
      <c:catAx>
        <c:axId val="270316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70314832"/>
        <c:crosses val="autoZero"/>
        <c:auto val="1"/>
        <c:lblAlgn val="ctr"/>
        <c:lblOffset val="100"/>
        <c:noMultiLvlLbl val="0"/>
      </c:catAx>
      <c:valAx>
        <c:axId val="27031483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70316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12700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2018 - 2019</a:t>
            </a:r>
            <a:r>
              <a:rPr lang="es-CL" sz="1000" b="1" baseline="0"/>
              <a:t> - 2020</a:t>
            </a:r>
            <a:endParaRPr lang="es-CL" sz="1000" b="1"/>
          </a:p>
        </c:rich>
      </c:tx>
      <c:layout>
        <c:manualLayout>
          <c:xMode val="edge"/>
          <c:yMode val="edge"/>
          <c:x val="0.36833983737025316"/>
          <c:y val="3.67386809143950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'[12.xlsx]Partida 12'!$C$32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'[12.xlsx]Partida 12'!$D$31:$O$31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12'!$D$32:$O$32</c:f>
              <c:numCache>
                <c:formatCode>0.0%</c:formatCode>
                <c:ptCount val="12"/>
                <c:pt idx="0">
                  <c:v>0.14552071725917085</c:v>
                </c:pt>
                <c:pt idx="1">
                  <c:v>8.5381434951810567E-2</c:v>
                </c:pt>
                <c:pt idx="2">
                  <c:v>8.1424447691430105E-2</c:v>
                </c:pt>
                <c:pt idx="3">
                  <c:v>6.5560999006707865E-2</c:v>
                </c:pt>
                <c:pt idx="4">
                  <c:v>7.6628351869635042E-2</c:v>
                </c:pt>
                <c:pt idx="5">
                  <c:v>8.6280588340285347E-2</c:v>
                </c:pt>
                <c:pt idx="6">
                  <c:v>6.7279953939853698E-2</c:v>
                </c:pt>
                <c:pt idx="7">
                  <c:v>6.3261827236309826E-2</c:v>
                </c:pt>
                <c:pt idx="8">
                  <c:v>6.4897490538737959E-2</c:v>
                </c:pt>
                <c:pt idx="9">
                  <c:v>7.4180951850730967E-2</c:v>
                </c:pt>
                <c:pt idx="10">
                  <c:v>5.9010350712059408E-2</c:v>
                </c:pt>
                <c:pt idx="11">
                  <c:v>0.15392668079826333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C0-4F88-AE19-2681FA97450D}"/>
            </c:ext>
          </c:extLst>
        </c:ser>
        <c:ser>
          <c:idx val="1"/>
          <c:order val="1"/>
          <c:tx>
            <c:strRef>
              <c:f>'[12.xlsx]Partida 12'!$C$33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'[12.xlsx]Partida 12'!$D$31:$O$31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12'!$D$33:$O$33</c:f>
              <c:numCache>
                <c:formatCode>0.0%</c:formatCode>
                <c:ptCount val="12"/>
                <c:pt idx="0">
                  <c:v>0.11418401631864127</c:v>
                </c:pt>
                <c:pt idx="1">
                  <c:v>7.4432510063835611E-2</c:v>
                </c:pt>
                <c:pt idx="2">
                  <c:v>7.1878336545770249E-2</c:v>
                </c:pt>
                <c:pt idx="3">
                  <c:v>7.2647578912713548E-2</c:v>
                </c:pt>
                <c:pt idx="4">
                  <c:v>5.1604320683530366E-2</c:v>
                </c:pt>
                <c:pt idx="5">
                  <c:v>7.7357996848581106E-2</c:v>
                </c:pt>
                <c:pt idx="6">
                  <c:v>8.2758947167605124E-2</c:v>
                </c:pt>
                <c:pt idx="7">
                  <c:v>7.1351878522717835E-2</c:v>
                </c:pt>
                <c:pt idx="8">
                  <c:v>6.2673827549345473E-2</c:v>
                </c:pt>
                <c:pt idx="9">
                  <c:v>0.10338084097545419</c:v>
                </c:pt>
                <c:pt idx="10">
                  <c:v>8.2744929555712207E-2</c:v>
                </c:pt>
                <c:pt idx="11">
                  <c:v>0.15906157706266716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C0-4F88-AE19-2681FA97450D}"/>
            </c:ext>
          </c:extLst>
        </c:ser>
        <c:ser>
          <c:idx val="2"/>
          <c:order val="2"/>
          <c:tx>
            <c:strRef>
              <c:f>'[12.xlsx]Partida 12'!$C$34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layout>
                <c:manualLayout>
                  <c:x val="8.2177709296353367E-3"/>
                  <c:y val="2.28970268659144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A6F-44F1-9A10-0FCAB0E5A561}"/>
                </c:ext>
              </c:extLst>
            </c:dLbl>
            <c:dLbl>
              <c:idx val="1"/>
              <c:layout>
                <c:manualLayout>
                  <c:x val="-3.1171148041883381E-3"/>
                  <c:y val="-1.347578134946695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A6F-44F1-9A10-0FCAB0E5A561}"/>
                </c:ext>
              </c:extLst>
            </c:dLbl>
            <c:dLbl>
              <c:idx val="2"/>
              <c:layout>
                <c:manualLayout>
                  <c:x val="-1.5703711137456391E-3"/>
                  <c:y val="9.12353641029243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A6F-44F1-9A10-0FCAB0E5A561}"/>
                </c:ext>
              </c:extLst>
            </c:dLbl>
            <c:dLbl>
              <c:idx val="3"/>
              <c:layout>
                <c:manualLayout>
                  <c:x val="6.1633281972265025E-3"/>
                  <c:y val="1.05061053150002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A6F-44F1-9A10-0FCAB0E5A561}"/>
                </c:ext>
              </c:extLst>
            </c:dLbl>
            <c:dLbl>
              <c:idx val="4"/>
              <c:layout>
                <c:manualLayout>
                  <c:x val="4.1088854648176684E-3"/>
                  <c:y val="7.0157048781231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A6F-44F1-9A10-0FCAB0E5A561}"/>
                </c:ext>
              </c:extLst>
            </c:dLbl>
            <c:dLbl>
              <c:idx val="5"/>
              <c:layout>
                <c:manualLayout>
                  <c:x val="4.1088854648176684E-3"/>
                  <c:y val="1.39965057518776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A6F-44F1-9A10-0FCAB0E5A561}"/>
                </c:ext>
              </c:extLst>
            </c:dLbl>
            <c:dLbl>
              <c:idx val="6"/>
              <c:layout>
                <c:manualLayout>
                  <c:x val="6.1633281972264271E-3"/>
                  <c:y val="1.7486906188754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A6F-44F1-9A10-0FCAB0E5A561}"/>
                </c:ext>
              </c:extLst>
            </c:dLbl>
            <c:dLbl>
              <c:idx val="7"/>
              <c:layout>
                <c:manualLayout>
                  <c:x val="4.1088854648175174E-3"/>
                  <c:y val="1.050610531500039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96F-4C7F-93E2-F6F1A4CD497F}"/>
                </c:ext>
              </c:extLst>
            </c:dLbl>
            <c:dLbl>
              <c:idx val="8"/>
              <c:layout>
                <c:manualLayout>
                  <c:x val="-3.0934873808855122E-3"/>
                  <c:y val="2.815667818367804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96F-4C7F-93E2-F6F1A4CD497F}"/>
                </c:ext>
              </c:extLst>
            </c:dLbl>
            <c:dLbl>
              <c:idx val="9"/>
              <c:layout>
                <c:manualLayout>
                  <c:x val="-1.5467436904427561E-3"/>
                  <c:y val="1.117903757589593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96F-4C7F-93E2-F6F1A4CD49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t" anchorCtr="0">
                <a:spAutoFit/>
              </a:bodyPr>
              <a:lstStyle/>
              <a:p>
                <a:pPr algn="ctr">
                  <a:defRPr lang="es-CL" sz="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'[12.xlsx]Partida 12'!$D$31:$O$31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12'!$D$34:$M$34</c:f>
              <c:numCache>
                <c:formatCode>0.0%</c:formatCode>
                <c:ptCount val="10"/>
                <c:pt idx="0">
                  <c:v>0.11522603432846421</c:v>
                </c:pt>
                <c:pt idx="1">
                  <c:v>6.5083031326715779E-2</c:v>
                </c:pt>
                <c:pt idx="2">
                  <c:v>8.3253505206834624E-2</c:v>
                </c:pt>
                <c:pt idx="3">
                  <c:v>6.9720158508216126E-2</c:v>
                </c:pt>
                <c:pt idx="4">
                  <c:v>4.4738893470312617E-2</c:v>
                </c:pt>
                <c:pt idx="5">
                  <c:v>8.7322148594030771E-2</c:v>
                </c:pt>
                <c:pt idx="6">
                  <c:v>7.1023861605828631E-2</c:v>
                </c:pt>
                <c:pt idx="7">
                  <c:v>5.96580309952051E-2</c:v>
                </c:pt>
                <c:pt idx="8">
                  <c:v>5.108433453760243E-2</c:v>
                </c:pt>
                <c:pt idx="9">
                  <c:v>7.4588146346841064E-2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C0-4F88-AE19-2681FA97450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38670224"/>
        <c:axId val="438672968"/>
      </c:barChart>
      <c:catAx>
        <c:axId val="438670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8672968"/>
        <c:crosses val="autoZero"/>
        <c:auto val="1"/>
        <c:lblAlgn val="ctr"/>
        <c:lblOffset val="100"/>
        <c:noMultiLvlLbl val="0"/>
      </c:catAx>
      <c:valAx>
        <c:axId val="43867296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86702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2018 - 2019 - 2020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'[12.xlsx]Partida 12'!$C$25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cat>
            <c:strRef>
              <c:f>'[12.xlsx]Partida 12'!$D$24:$O$24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12'!$D$25:$O$25</c:f>
              <c:numCache>
                <c:formatCode>0.0%</c:formatCode>
                <c:ptCount val="12"/>
                <c:pt idx="0">
                  <c:v>0.14552071725917085</c:v>
                </c:pt>
                <c:pt idx="1">
                  <c:v>0.23070671436648377</c:v>
                </c:pt>
                <c:pt idx="2">
                  <c:v>0.31212637135743759</c:v>
                </c:pt>
                <c:pt idx="3">
                  <c:v>0.3769970132696272</c:v>
                </c:pt>
                <c:pt idx="4">
                  <c:v>0.45362432797741425</c:v>
                </c:pt>
                <c:pt idx="5">
                  <c:v>0.49191313057663588</c:v>
                </c:pt>
                <c:pt idx="6">
                  <c:v>0.56581744171334314</c:v>
                </c:pt>
                <c:pt idx="7">
                  <c:v>0.62906405968690693</c:v>
                </c:pt>
                <c:pt idx="8">
                  <c:v>0.69396155022564487</c:v>
                </c:pt>
                <c:pt idx="9">
                  <c:v>0.76814250207637591</c:v>
                </c:pt>
                <c:pt idx="10">
                  <c:v>0.82707220361786049</c:v>
                </c:pt>
                <c:pt idx="11">
                  <c:v>0.99571908388720642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1BB-4D09-9DC4-91BF91026CD8}"/>
            </c:ext>
          </c:extLst>
        </c:ser>
        <c:ser>
          <c:idx val="1"/>
          <c:order val="1"/>
          <c:tx>
            <c:strRef>
              <c:f>'[12.xlsx]Partida 12'!$C$26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strRef>
              <c:f>'[12.xlsx]Partida 12'!$D$24:$O$24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12'!$D$26:$O$26</c:f>
              <c:numCache>
                <c:formatCode>0.0%</c:formatCode>
                <c:ptCount val="12"/>
                <c:pt idx="0">
                  <c:v>0.114184016318641</c:v>
                </c:pt>
                <c:pt idx="1">
                  <c:v>0.18861652638247689</c:v>
                </c:pt>
                <c:pt idx="2">
                  <c:v>0.26049486292824714</c:v>
                </c:pt>
                <c:pt idx="3">
                  <c:v>0.33253871698322113</c:v>
                </c:pt>
                <c:pt idx="4">
                  <c:v>0.35124243908640468</c:v>
                </c:pt>
                <c:pt idx="5">
                  <c:v>0.42860043593498581</c:v>
                </c:pt>
                <c:pt idx="6">
                  <c:v>0.50970040844125508</c:v>
                </c:pt>
                <c:pt idx="7">
                  <c:v>0.5761688554598301</c:v>
                </c:pt>
                <c:pt idx="8">
                  <c:v>0.63525922973252213</c:v>
                </c:pt>
                <c:pt idx="9">
                  <c:v>0.73864007070797633</c:v>
                </c:pt>
                <c:pt idx="10">
                  <c:v>0.82137950375282653</c:v>
                </c:pt>
                <c:pt idx="11">
                  <c:v>0.99127097058585367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1BB-4D09-9DC4-91BF91026CD8}"/>
            </c:ext>
          </c:extLst>
        </c:ser>
        <c:ser>
          <c:idx val="2"/>
          <c:order val="2"/>
          <c:tx>
            <c:strRef>
              <c:f>'[12.xlsx]Partida 12'!$C$27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7383177570093476E-2"/>
                  <c:y val="3.1496054313195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681-4EFE-9455-14ED797AA745}"/>
                </c:ext>
              </c:extLst>
            </c:dLbl>
            <c:dLbl>
              <c:idx val="1"/>
              <c:layout>
                <c:manualLayout>
                  <c:x val="-3.7383177570093497E-2"/>
                  <c:y val="2.44969311324855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681-4EFE-9455-14ED797AA745}"/>
                </c:ext>
              </c:extLst>
            </c:dLbl>
            <c:dLbl>
              <c:idx val="2"/>
              <c:layout>
                <c:manualLayout>
                  <c:x val="-4.0520178428454824E-2"/>
                  <c:y val="5.02951352002274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681-4EFE-9455-14ED797AA745}"/>
                </c:ext>
              </c:extLst>
            </c:dLbl>
            <c:dLbl>
              <c:idx val="3"/>
              <c:layout>
                <c:manualLayout>
                  <c:x val="-3.4863298305475299E-2"/>
                  <c:y val="3.38560572557905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5474264499017029E-2"/>
                      <c:h val="3.382445251710981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681-4EFE-9455-14ED797AA745}"/>
                </c:ext>
              </c:extLst>
            </c:dLbl>
            <c:dLbl>
              <c:idx val="4"/>
              <c:layout>
                <c:manualLayout>
                  <c:x val="-4.3613707165109108E-2"/>
                  <c:y val="2.0997369542130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681-4EFE-9455-14ED797AA745}"/>
                </c:ext>
              </c:extLst>
            </c:dLbl>
            <c:dLbl>
              <c:idx val="5"/>
              <c:layout>
                <c:manualLayout>
                  <c:x val="-3.1152647975077958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681-4EFE-9455-14ED797AA745}"/>
                </c:ext>
              </c:extLst>
            </c:dLbl>
            <c:dLbl>
              <c:idx val="6"/>
              <c:layout>
                <c:manualLayout>
                  <c:x val="1.5467436904426425E-3"/>
                  <c:y val="2.63680411036928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07B-4AD4-904B-65FC613017D1}"/>
                </c:ext>
              </c:extLst>
            </c:dLbl>
            <c:dLbl>
              <c:idx val="7"/>
              <c:layout>
                <c:manualLayout>
                  <c:x val="1.2373949523542049E-2"/>
                  <c:y val="1.1719129379419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07B-4AD4-904B-65FC613017D1}"/>
                </c:ext>
              </c:extLst>
            </c:dLbl>
            <c:dLbl>
              <c:idx val="9"/>
              <c:layout>
                <c:manualLayout>
                  <c:x val="-2.6294642737526967E-2"/>
                  <c:y val="2.05084764139832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07B-4AD4-904B-65FC613017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'[12.xlsx]Partida 12'!$D$24:$O$24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12'!$D$27:$M$27</c:f>
              <c:numCache>
                <c:formatCode>0.0%</c:formatCode>
                <c:ptCount val="10"/>
                <c:pt idx="0">
                  <c:v>0.11522603432846421</c:v>
                </c:pt>
                <c:pt idx="1">
                  <c:v>0.18019044714352767</c:v>
                </c:pt>
                <c:pt idx="2">
                  <c:v>0.25520895940346128</c:v>
                </c:pt>
                <c:pt idx="3">
                  <c:v>0.32283035848487374</c:v>
                </c:pt>
                <c:pt idx="4">
                  <c:v>0.35359815216590446</c:v>
                </c:pt>
                <c:pt idx="5">
                  <c:v>0.44092030075993521</c:v>
                </c:pt>
                <c:pt idx="6">
                  <c:v>0.5119441623657639</c:v>
                </c:pt>
                <c:pt idx="7">
                  <c:v>0.56974825032205434</c:v>
                </c:pt>
                <c:pt idx="8">
                  <c:v>0.62010660145236773</c:v>
                </c:pt>
                <c:pt idx="9">
                  <c:v>0.69249623389634218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1BB-4D09-9DC4-91BF91026C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6846472"/>
        <c:axId val="446848040"/>
      </c:lineChart>
      <c:catAx>
        <c:axId val="446846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6848040"/>
        <c:crosses val="autoZero"/>
        <c:auto val="1"/>
        <c:lblAlgn val="ctr"/>
        <c:lblOffset val="100"/>
        <c:noMultiLvlLbl val="0"/>
      </c:catAx>
      <c:valAx>
        <c:axId val="44684804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684647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28-12-2020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28-12-2020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11169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09514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3211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28-12-2020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28-12-2020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28-12-2020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28-12-2020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28-12-2020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28-12-2020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OCTUBRE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OBRAS PÚBLICAS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noviembre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2" y="629188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6002" y="81969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03: DIRECCIÓN DE OBRAS HIDRÁULICAS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6114562"/>
              </p:ext>
            </p:extLst>
          </p:nvPr>
        </p:nvGraphicFramePr>
        <p:xfrm>
          <a:off x="476004" y="2010462"/>
          <a:ext cx="8210796" cy="4281422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911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89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19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154.540.005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192.793.960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38.253.955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132.435.141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15.435.358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15.650.833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215.475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12.552.352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9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1.036.917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894.876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-142.041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676.700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9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196.992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545.802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348.810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400.486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9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196.992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77.633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-119.359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9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468.169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468.169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373.081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9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79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9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188.388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-96.313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9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125.685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-79.123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9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9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27.803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-10.841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9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9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9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137.671.350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143.861.214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6.189.864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87.043.293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9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732.443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870.258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137.815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554.193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9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136.938.907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142.990.956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6.052.049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86.489.100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9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31.739.160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31.738.160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31.739.160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9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31.739.160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31.738.160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31.739.160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9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92988" y="845416"/>
            <a:ext cx="80877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04: DIRECCIÓN DE VIALIDAD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257835"/>
              </p:ext>
            </p:extLst>
          </p:nvPr>
        </p:nvGraphicFramePr>
        <p:xfrm>
          <a:off x="590873" y="1749146"/>
          <a:ext cx="8089814" cy="4547291"/>
        </p:xfrm>
        <a:graphic>
          <a:graphicData uri="http://schemas.openxmlformats.org/drawingml/2006/table">
            <a:tbl>
              <a:tblPr/>
              <a:tblGrid>
                <a:gridCol w="8104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3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27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4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4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4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4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581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2479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464" marR="7464" marT="74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64" marR="7464" marT="74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19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7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1.261.023.622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1.470.356.903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209.333.281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943.950.041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102.114.752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103.615.443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1.500.691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84.582.583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7.257.294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6.492.499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-764.795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5.548.220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568.917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3.524.853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2.955.936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2.867.950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568.917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568.917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125.472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2.955.936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2.955.936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2.742.478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803.271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803.271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Compensación Tránsito con Sobrepeso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803.271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1.453.629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88.229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9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1.365.400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1.704.539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8.003.088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6.298.549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783.383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Terrenos         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576.513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576.513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9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225.930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225.930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88.749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1.925.249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1.836.500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78.543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29.354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29.354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11.056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1.452.024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5.005.853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3.553.829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667.116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11.648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126.254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114.606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4.822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122.764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113.935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-8.829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21.846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1.148.358.839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1.197.726.086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49.367.247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713.927.353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2.853.206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2.169.060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-684.146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1.342.352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1.145.505.633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1.195.557.026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50.051.393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712.585.001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15.993.000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15.993.000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15.993.000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15.993.000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47.181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134.029.834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133.982.653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133.983.652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18.854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18.854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24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133.983.653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133.982.653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133.983.652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32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464" marR="7464" marT="74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2218" y="613027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09462" y="755224"/>
            <a:ext cx="817733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06: DIRECCIÓN DE OBRAS PORTUARIAS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038089"/>
              </p:ext>
            </p:extLst>
          </p:nvPr>
        </p:nvGraphicFramePr>
        <p:xfrm>
          <a:off x="518865" y="1855113"/>
          <a:ext cx="8167934" cy="4268897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554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62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4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82.539.096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91.286.274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8.747.178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67.437.095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7.736.828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7.812.819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6.287.622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597.333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547.099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-50.234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465.525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103.300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103.300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105.089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0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105.089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2.488.259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1.538.683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-949.576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1.044.245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2.398.125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1.476.280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-921.845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1.018.738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-14.001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71.705.676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74.160.268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2.454.592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52.317.209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778.817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-580.402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65.146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70.926.859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73.961.853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3.034.994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52.252.063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7.113.105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7.113.105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65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13625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07: DIRECCIÓN DE AEROPUERTOS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157586"/>
              </p:ext>
            </p:extLst>
          </p:nvPr>
        </p:nvGraphicFramePr>
        <p:xfrm>
          <a:off x="518864" y="1735283"/>
          <a:ext cx="8167935" cy="4583809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118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64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5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64.791.217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79.726.788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14.935.571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40.713.874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5.740.505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5.765.615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4.668.266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370.208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311.428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-58.780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190.839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92.544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1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1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1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342.740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2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342.740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1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72.183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383.162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310.979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1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Terrenos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342.740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342.740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1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1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1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-7.378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1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1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-19.433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1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58.584.599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64.570.095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5.985.496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26.897.713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1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435.787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378.279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-57.508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260.481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1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58.148.812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64.191.816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6.043.004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26.637.232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1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1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1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8.490.604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8.489.604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8.490.604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1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8.490.604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8.489.604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8.490.604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4964" y="613652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9488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11: DIRECCIÓN DE PLANEAMIENTO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1577516"/>
              </p:ext>
            </p:extLst>
          </p:nvPr>
        </p:nvGraphicFramePr>
        <p:xfrm>
          <a:off x="554961" y="1903683"/>
          <a:ext cx="7960388" cy="4075693"/>
        </p:xfrm>
        <a:graphic>
          <a:graphicData uri="http://schemas.openxmlformats.org/drawingml/2006/table">
            <a:tbl>
              <a:tblPr/>
              <a:tblGrid>
                <a:gridCol w="790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0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20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4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7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7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72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81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206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93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8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90.142.641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90.249.883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107.242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89.195.568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4.538.138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4.619.852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81.714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3.762.682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222.321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182.630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-39.691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112.140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100.491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100.491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100.491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100.491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100.491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100.491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71.081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38.321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-32.760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19.014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-17.955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16.517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11.562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-4.955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5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31.608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22.126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-9.482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17.818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Transporte de Pasajeros Metro S.A.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222.129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181.087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-41.042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83.740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222.129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181.087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-41.042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83.740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39.530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38.530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39.530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38.530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2" y="606738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12: AGUA POTABLE RURAL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787417"/>
              </p:ext>
            </p:extLst>
          </p:nvPr>
        </p:nvGraphicFramePr>
        <p:xfrm>
          <a:off x="518862" y="2074938"/>
          <a:ext cx="8093813" cy="3923300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301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4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2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141.459.951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175.144.876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33.684.925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110.244.737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3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5.139.061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4.712.893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-426.168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3.755.390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3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764.571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449.025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-315.546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328.328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3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3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206.665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182.934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-23.731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3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89.775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3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37.786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3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13.367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9.357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3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-11.883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3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26.126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-7.838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3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135.338.654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155.319.586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19.980.932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91.643.647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3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135.338.654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155.319.586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19.980.932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91.643.647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3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14.470.438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14.469.438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14.470.438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3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14.470.438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14.469.438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14.470.438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4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1" y="607948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3" y="668403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03. PROGRAMA 01: DIRECCIÓN GENERAL DE CONCESIONES DE OBRAS PÚBLICAS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510408"/>
              </p:ext>
            </p:extLst>
          </p:nvPr>
        </p:nvGraphicFramePr>
        <p:xfrm>
          <a:off x="476000" y="1855108"/>
          <a:ext cx="8167941" cy="4224375"/>
        </p:xfrm>
        <a:graphic>
          <a:graphicData uri="http://schemas.openxmlformats.org/drawingml/2006/table">
            <a:tbl>
              <a:tblPr/>
              <a:tblGrid>
                <a:gridCol w="825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0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9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94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879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819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7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714.588.543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714.831.210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242.667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561.791.148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11.388.394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12.445.499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1.057.105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10.058.487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1.174.532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815.756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-358.776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659.853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8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8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8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-4.862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8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8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70.327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8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-21.473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8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305.529.916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306.377.830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847.914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254.368.402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8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304.439.916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306.377.830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1.937.914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254.368.402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8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Inversión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8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367.637.481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-28.773.640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269.237.644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8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367.637.481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-28.773.640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269.237.644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8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- I.V.A. Concesiones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367.637.481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-28.773.640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269.237.644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2" y="613652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6002" y="138415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2" y="713625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04. PROGRAMA 01: DIRECCIÓN GENERAL DE AGUAS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221119"/>
              </p:ext>
            </p:extLst>
          </p:nvPr>
        </p:nvGraphicFramePr>
        <p:xfrm>
          <a:off x="476002" y="1673130"/>
          <a:ext cx="8128442" cy="4314815"/>
        </p:xfrm>
        <a:graphic>
          <a:graphicData uri="http://schemas.openxmlformats.org/drawingml/2006/table">
            <a:tbl>
              <a:tblPr/>
              <a:tblGrid>
                <a:gridCol w="814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8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8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56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43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43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43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43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928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004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75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1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20.241.242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25.622.914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5.381.672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17.188.785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13.217.725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13.819.759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602.034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11.169.421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0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913.994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895.158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-18.836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673.818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0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0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0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0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0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Aguas para Zonas Aridas y Semiáridas de América Latina y el Caribe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0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428.815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483.376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331.300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0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71.156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0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0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172.081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165.289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-6.792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118.176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0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0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178.015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218.507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140.055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0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5.543.479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8.870.154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3.326.675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3.469.781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0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1.440.606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1.605.577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164.971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821.018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0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4.102.873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7.264.577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3.161.704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2.648.763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0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1.282.308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1.281.308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1.282.308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0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1.282.308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1.281.308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1.282.308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0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6897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3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05. PROGRAMA 01: INSTITUTO NACIONAL DE HIDRÁULICA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080617"/>
              </p:ext>
            </p:extLst>
          </p:nvPr>
        </p:nvGraphicFramePr>
        <p:xfrm>
          <a:off x="476006" y="1855119"/>
          <a:ext cx="8039346" cy="3990497"/>
        </p:xfrm>
        <a:graphic>
          <a:graphicData uri="http://schemas.openxmlformats.org/drawingml/2006/table">
            <a:tbl>
              <a:tblPr/>
              <a:tblGrid>
                <a:gridCol w="805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5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58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54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54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54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54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12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32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08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43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2.174.192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2.241.956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1.627.670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1.664.993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1.758.071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93.078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1.402.986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3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251.192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249.192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100.294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3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3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3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3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3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6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3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104.092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104.092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3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3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68.878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68.878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3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3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3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131.603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-131.603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3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131.603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-131.603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3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3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3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5226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5288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0510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07. PROGRAMA 01: SUPERINTENDENCIA DE SERVICIOS SANITARIOS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98622" y="5630547"/>
            <a:ext cx="8188178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EF17A88-526D-4C24-BC03-C4EE3AA0DE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11941"/>
              </p:ext>
            </p:extLst>
          </p:nvPr>
        </p:nvGraphicFramePr>
        <p:xfrm>
          <a:off x="518864" y="1892371"/>
          <a:ext cx="8159581" cy="3737630"/>
        </p:xfrm>
        <a:graphic>
          <a:graphicData uri="http://schemas.openxmlformats.org/drawingml/2006/table">
            <a:tbl>
              <a:tblPr/>
              <a:tblGrid>
                <a:gridCol w="817483">
                  <a:extLst>
                    <a:ext uri="{9D8B030D-6E8A-4147-A177-3AD203B41FA5}">
                      <a16:colId xmlns:a16="http://schemas.microsoft.com/office/drawing/2014/main" val="3710475165"/>
                    </a:ext>
                  </a:extLst>
                </a:gridCol>
                <a:gridCol w="301981">
                  <a:extLst>
                    <a:ext uri="{9D8B030D-6E8A-4147-A177-3AD203B41FA5}">
                      <a16:colId xmlns:a16="http://schemas.microsoft.com/office/drawing/2014/main" val="3613269869"/>
                    </a:ext>
                  </a:extLst>
                </a:gridCol>
                <a:gridCol w="301981">
                  <a:extLst>
                    <a:ext uri="{9D8B030D-6E8A-4147-A177-3AD203B41FA5}">
                      <a16:colId xmlns:a16="http://schemas.microsoft.com/office/drawing/2014/main" val="533251993"/>
                    </a:ext>
                  </a:extLst>
                </a:gridCol>
                <a:gridCol w="2736129">
                  <a:extLst>
                    <a:ext uri="{9D8B030D-6E8A-4147-A177-3AD203B41FA5}">
                      <a16:colId xmlns:a16="http://schemas.microsoft.com/office/drawing/2014/main" val="4264478248"/>
                    </a:ext>
                  </a:extLst>
                </a:gridCol>
                <a:gridCol w="817483">
                  <a:extLst>
                    <a:ext uri="{9D8B030D-6E8A-4147-A177-3AD203B41FA5}">
                      <a16:colId xmlns:a16="http://schemas.microsoft.com/office/drawing/2014/main" val="3353536532"/>
                    </a:ext>
                  </a:extLst>
                </a:gridCol>
                <a:gridCol w="817483">
                  <a:extLst>
                    <a:ext uri="{9D8B030D-6E8A-4147-A177-3AD203B41FA5}">
                      <a16:colId xmlns:a16="http://schemas.microsoft.com/office/drawing/2014/main" val="596015366"/>
                    </a:ext>
                  </a:extLst>
                </a:gridCol>
                <a:gridCol w="817483">
                  <a:extLst>
                    <a:ext uri="{9D8B030D-6E8A-4147-A177-3AD203B41FA5}">
                      <a16:colId xmlns:a16="http://schemas.microsoft.com/office/drawing/2014/main" val="2263647827"/>
                    </a:ext>
                  </a:extLst>
                </a:gridCol>
                <a:gridCol w="817483">
                  <a:extLst>
                    <a:ext uri="{9D8B030D-6E8A-4147-A177-3AD203B41FA5}">
                      <a16:colId xmlns:a16="http://schemas.microsoft.com/office/drawing/2014/main" val="3832924421"/>
                    </a:ext>
                  </a:extLst>
                </a:gridCol>
                <a:gridCol w="732075">
                  <a:extLst>
                    <a:ext uri="{9D8B030D-6E8A-4147-A177-3AD203B41FA5}">
                      <a16:colId xmlns:a16="http://schemas.microsoft.com/office/drawing/2014/main" val="1818611748"/>
                    </a:ext>
                  </a:extLst>
                </a:gridCol>
              </a:tblGrid>
              <a:tr h="16704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1638655"/>
                  </a:ext>
                </a:extLst>
              </a:tr>
              <a:tr h="5115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10138"/>
                  </a:ext>
                </a:extLst>
              </a:tr>
              <a:tr h="2192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10.709.035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10.667.815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-41.220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7.827.169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451032"/>
                  </a:ext>
                </a:extLst>
              </a:tr>
              <a:tr h="167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7.225.852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7.314.621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5.974.236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908035"/>
                  </a:ext>
                </a:extLst>
              </a:tr>
              <a:tr h="167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3.083.023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2.996.698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-86.325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1.629.248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511162"/>
                  </a:ext>
                </a:extLst>
              </a:tr>
              <a:tr h="167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28793"/>
                  </a:ext>
                </a:extLst>
              </a:tr>
              <a:tr h="167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077453"/>
                  </a:ext>
                </a:extLst>
              </a:tr>
              <a:tr h="167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213.037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520182"/>
                  </a:ext>
                </a:extLst>
              </a:tr>
              <a:tr h="167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213.037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264077"/>
                  </a:ext>
                </a:extLst>
              </a:tr>
              <a:tr h="167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183.960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-55.873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110.536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72194"/>
                  </a:ext>
                </a:extLst>
              </a:tr>
              <a:tr h="167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53.865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-17.850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506138"/>
                  </a:ext>
                </a:extLst>
              </a:tr>
              <a:tr h="167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827894"/>
                  </a:ext>
                </a:extLst>
              </a:tr>
              <a:tr h="167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30.198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-9.059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99732"/>
                  </a:ext>
                </a:extLst>
              </a:tr>
              <a:tr h="167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35.154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-10.546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892369"/>
                  </a:ext>
                </a:extLst>
              </a:tr>
              <a:tr h="167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-16.140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465956"/>
                  </a:ext>
                </a:extLst>
              </a:tr>
              <a:tr h="167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113490"/>
                  </a:ext>
                </a:extLst>
              </a:tr>
              <a:tr h="167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687832"/>
                  </a:ext>
                </a:extLst>
              </a:tr>
              <a:tr h="167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112.149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602652"/>
                  </a:ext>
                </a:extLst>
              </a:tr>
              <a:tr h="167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112.149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5228098"/>
                  </a:ext>
                </a:extLst>
              </a:tr>
              <a:tr h="167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403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348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931" y="1844824"/>
            <a:ext cx="4163929" cy="382862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44272"/>
              </p:ext>
            </p:extLst>
          </p:nvPr>
        </p:nvGraphicFramePr>
        <p:xfrm>
          <a:off x="392322" y="1844824"/>
          <a:ext cx="41515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18FFBFB1-DDD6-4BFF-A431-848CA6709A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7302661"/>
              </p:ext>
            </p:extLst>
          </p:nvPr>
        </p:nvGraphicFramePr>
        <p:xfrm>
          <a:off x="467544" y="1916832"/>
          <a:ext cx="3960440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9D6227D1-A8B2-4283-BA4D-3F1962EE6D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3983115"/>
              </p:ext>
            </p:extLst>
          </p:nvPr>
        </p:nvGraphicFramePr>
        <p:xfrm>
          <a:off x="4619108" y="1916832"/>
          <a:ext cx="4071938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3733176"/>
              </p:ext>
            </p:extLst>
          </p:nvPr>
        </p:nvGraphicFramePr>
        <p:xfrm>
          <a:off x="417237" y="1609724"/>
          <a:ext cx="8210798" cy="4555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3795276"/>
              </p:ext>
            </p:extLst>
          </p:nvPr>
        </p:nvGraphicFramePr>
        <p:xfrm>
          <a:off x="466600" y="1614486"/>
          <a:ext cx="8210798" cy="4334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5278" y="5993467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678366D2-89C6-4FBD-AAC9-8D90A9EC15C3}"/>
              </a:ext>
            </a:extLst>
          </p:cNvPr>
          <p:cNvSpPr txBox="1">
            <a:spLocks/>
          </p:cNvSpPr>
          <p:nvPr/>
        </p:nvSpPr>
        <p:spPr>
          <a:xfrm>
            <a:off x="622594" y="5212409"/>
            <a:ext cx="7621813" cy="44015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CC6C6EE-02B8-404F-A3A7-AB8BC4DD9C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365864"/>
              </p:ext>
            </p:extLst>
          </p:nvPr>
        </p:nvGraphicFramePr>
        <p:xfrm>
          <a:off x="611559" y="1968800"/>
          <a:ext cx="7621813" cy="3188388"/>
        </p:xfrm>
        <a:graphic>
          <a:graphicData uri="http://schemas.openxmlformats.org/drawingml/2006/table">
            <a:tbl>
              <a:tblPr/>
              <a:tblGrid>
                <a:gridCol w="888107">
                  <a:extLst>
                    <a:ext uri="{9D8B030D-6E8A-4147-A177-3AD203B41FA5}">
                      <a16:colId xmlns:a16="http://schemas.microsoft.com/office/drawing/2014/main" val="1493024084"/>
                    </a:ext>
                  </a:extLst>
                </a:gridCol>
                <a:gridCol w="2372703">
                  <a:extLst>
                    <a:ext uri="{9D8B030D-6E8A-4147-A177-3AD203B41FA5}">
                      <a16:colId xmlns:a16="http://schemas.microsoft.com/office/drawing/2014/main" val="3197838551"/>
                    </a:ext>
                  </a:extLst>
                </a:gridCol>
                <a:gridCol w="888107">
                  <a:extLst>
                    <a:ext uri="{9D8B030D-6E8A-4147-A177-3AD203B41FA5}">
                      <a16:colId xmlns:a16="http://schemas.microsoft.com/office/drawing/2014/main" val="1772748848"/>
                    </a:ext>
                  </a:extLst>
                </a:gridCol>
                <a:gridCol w="888107">
                  <a:extLst>
                    <a:ext uri="{9D8B030D-6E8A-4147-A177-3AD203B41FA5}">
                      <a16:colId xmlns:a16="http://schemas.microsoft.com/office/drawing/2014/main" val="1586596711"/>
                    </a:ext>
                  </a:extLst>
                </a:gridCol>
                <a:gridCol w="888107">
                  <a:extLst>
                    <a:ext uri="{9D8B030D-6E8A-4147-A177-3AD203B41FA5}">
                      <a16:colId xmlns:a16="http://schemas.microsoft.com/office/drawing/2014/main" val="3887128099"/>
                    </a:ext>
                  </a:extLst>
                </a:gridCol>
                <a:gridCol w="888107">
                  <a:extLst>
                    <a:ext uri="{9D8B030D-6E8A-4147-A177-3AD203B41FA5}">
                      <a16:colId xmlns:a16="http://schemas.microsoft.com/office/drawing/2014/main" val="3095510454"/>
                    </a:ext>
                  </a:extLst>
                </a:gridCol>
                <a:gridCol w="808575">
                  <a:extLst>
                    <a:ext uri="{9D8B030D-6E8A-4147-A177-3AD203B41FA5}">
                      <a16:colId xmlns:a16="http://schemas.microsoft.com/office/drawing/2014/main" val="3008207169"/>
                    </a:ext>
                  </a:extLst>
                </a:gridCol>
              </a:tblGrid>
              <a:tr h="17591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648609"/>
                  </a:ext>
                </a:extLst>
              </a:tr>
              <a:tr h="538728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018381"/>
                  </a:ext>
                </a:extLst>
              </a:tr>
              <a:tr h="186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2.615.948.312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2.916.514.254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300.565.942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2.019.462.100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755929"/>
                  </a:ext>
                </a:extLst>
              </a:tr>
              <a:tr h="175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217.571.832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221.196.046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3.624.214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179.567.270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6991762"/>
                  </a:ext>
                </a:extLst>
              </a:tr>
              <a:tr h="175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21.274.692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18.567.430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-2.707.262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13.748.333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133026"/>
                  </a:ext>
                </a:extLst>
              </a:tr>
              <a:tr h="175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842.243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5.883.523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5.041.280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4.857.131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484448"/>
                  </a:ext>
                </a:extLst>
              </a:tr>
              <a:tr h="175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1.058.312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1.118.312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1.049.455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156509"/>
                  </a:ext>
                </a:extLst>
              </a:tr>
              <a:tr h="175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352897"/>
                  </a:ext>
                </a:extLst>
              </a:tr>
              <a:tr h="175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1.903.527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23794,1%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331697"/>
                  </a:ext>
                </a:extLst>
              </a:tr>
              <a:tr h="175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7.362.013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12.034.841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4.672.828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3.052.781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074252"/>
                  </a:ext>
                </a:extLst>
              </a:tr>
              <a:tr h="175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922188"/>
                  </a:ext>
                </a:extLst>
              </a:tr>
              <a:tr h="175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1.885.434.192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1.959.685.638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74.251.446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1.232.237.377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691930"/>
                  </a:ext>
                </a:extLst>
              </a:tr>
              <a:tr h="175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16.093.000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16.093.000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60336"/>
                  </a:ext>
                </a:extLst>
              </a:tr>
              <a:tr h="175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367.637.481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-28.773.640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269.237.644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385263"/>
                  </a:ext>
                </a:extLst>
              </a:tr>
              <a:tr h="175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688.623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228.990.699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228.302.076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228.728.948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324677"/>
                  </a:ext>
                </a:extLst>
              </a:tr>
              <a:tr h="175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635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795481"/>
            <a:ext cx="780910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5131" y="5733256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8148"/>
              </p:ext>
            </p:extLst>
          </p:nvPr>
        </p:nvGraphicFramePr>
        <p:xfrm>
          <a:off x="585598" y="1885177"/>
          <a:ext cx="7809103" cy="3848079"/>
        </p:xfrm>
        <a:graphic>
          <a:graphicData uri="http://schemas.openxmlformats.org/drawingml/2006/table">
            <a:tbl>
              <a:tblPr/>
              <a:tblGrid>
                <a:gridCol w="324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07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87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87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87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87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79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924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92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22.893.070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22.630.155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-262.915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17.838.878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OBRAS PÚBLICAS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1.845.342.230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2.140.520.204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295.177.974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1.413.188.450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y Ejecución de Obras Públicas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17.483.205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18.022.367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539.162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14.633.299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Arquitectura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33.362.493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22.939.153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-10.423.340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14.578.695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Hidráulicas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154.540.005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192.793.960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38.253.955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132.435.141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1.261.023.622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1.470.356.903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209.333.281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943.950.041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Portuarias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82.539.096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91.286.274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8.747.178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67.437.095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2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Aeropuertos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64.791.217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79.726.788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14.935.571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40.713.874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2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Planeamiento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90.142.641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90.249.883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107.242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89.195.568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2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Agual Potable Rural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141.459.951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175.144.876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33.684.925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110.244.737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8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OBRAS PÚBLICAS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714.588.543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714.831.210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242.667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561.791.148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0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AGUAS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20.241.242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25.622.914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5.381.672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17.188.785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0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HIDRÁULICA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2.174.192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2.241.956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1.627.670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0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SERVICIOS SANITARIOS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10.709.035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10.667.815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-41.220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8.040.206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69432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92611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01. PROGRAMA 01: SECRETARÍA Y ADMINISTRACIÓN GENERAL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405812"/>
              </p:ext>
            </p:extLst>
          </p:nvPr>
        </p:nvGraphicFramePr>
        <p:xfrm>
          <a:off x="405021" y="2060315"/>
          <a:ext cx="8210800" cy="3828735"/>
        </p:xfrm>
        <a:graphic>
          <a:graphicData uri="http://schemas.openxmlformats.org/drawingml/2006/table">
            <a:tbl>
              <a:tblPr/>
              <a:tblGrid>
                <a:gridCol w="889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5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85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9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94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4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94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94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652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975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49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9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22.893.070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22.630.155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-262.915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17.838.878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16.600.492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16.591.370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-9.122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13.332.425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4.202.185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3.508.401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-693.784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2.506.482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9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613.808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613.808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597.689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9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613.808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613.808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597.689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4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725.467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-728.484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436.738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9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9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-16.197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9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391.932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-391.361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9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149.998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9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877.465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610.894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-266.571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358.263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9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626.442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1.181.109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554.667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965.544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9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589.165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589.165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389.756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9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9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555.667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554.667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555.667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09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23734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1322" y="70240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01: ADMINISTRACIÓN Y EJECUCIÓN DE OBRAS PÚBLICAS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204979"/>
              </p:ext>
            </p:extLst>
          </p:nvPr>
        </p:nvGraphicFramePr>
        <p:xfrm>
          <a:off x="561321" y="1930065"/>
          <a:ext cx="8210798" cy="4154952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517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710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0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17.483.205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18.022.367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539.162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14.633.299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16.322.962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16.491.847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168.885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13.396.574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842.572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739.073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-103.499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512.734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350.196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350.196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333.975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350.196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350.196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333.975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59.983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59.983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la Construcción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59.983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200.718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155.052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-45.666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113.847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26.832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-12.837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156.562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101.945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-54.617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97.854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45.970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-45.970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45.970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-45.970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155.216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155.216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3670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4239" y="73221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02: DIRECCIÓN DE ARQUITECTURA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035618"/>
              </p:ext>
            </p:extLst>
          </p:nvPr>
        </p:nvGraphicFramePr>
        <p:xfrm>
          <a:off x="474239" y="1653978"/>
          <a:ext cx="8210797" cy="4295305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196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90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9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33.362.493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22.939.153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-10.423.340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14.578.695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10.446.772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10.597.424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150.652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8.624.246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1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558.550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485.595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-72.955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344.152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1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63.612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285.188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221.576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201.958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63.612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1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221.576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221.576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201.226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185.782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107.382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87.854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1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71.363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-43.373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1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27.707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-9.013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17.517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1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1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-6.352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1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49.949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-14.985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1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22.096.777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8.619.318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-13.477.459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2.486.239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1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647.250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654.982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357.037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1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21.449.527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7.964.336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-13.485.191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2.129.202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1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2.834.246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2.833.246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2.834.246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1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2.834.246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2.833.246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2.834.246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1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3889</TotalTime>
  <Words>4681</Words>
  <Application>Microsoft Office PowerPoint</Application>
  <PresentationFormat>Presentación en pantalla (4:3)</PresentationFormat>
  <Paragraphs>2720</Paragraphs>
  <Slides>19</Slides>
  <Notes>14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19</vt:i4>
      </vt:variant>
    </vt:vector>
  </HeadingPairs>
  <TitlesOfParts>
    <vt:vector size="23" baseType="lpstr">
      <vt:lpstr>Arial</vt:lpstr>
      <vt:lpstr>Calibri</vt:lpstr>
      <vt:lpstr>1_Tema de Office</vt:lpstr>
      <vt:lpstr>Tema de Office</vt:lpstr>
      <vt:lpstr>EJECUCIÓN PRESUPUESTARIA DE GASTOS ACUMULADA AL MES DE OCTUBRE DE 2020 PARTIDA 12: MINISTERIO DE OBRAS PÚBLICAS</vt:lpstr>
      <vt:lpstr>EJECUCIÓN ACUMULADA DE GASTOS A OCTUBRE DE 2020  PARTIDA 12 MINISTERIO DE OBRAS PÚBLICAS</vt:lpstr>
      <vt:lpstr>EJECUCIÓN ACUMULADA DE GASTOS A OCTUBRE DE 2020  PARTIDA 12 MINISTERIO DE OBRAS PÚBLICAS</vt:lpstr>
      <vt:lpstr>EJECUCIÓN ACUMULADA DE GASTOS A OCTUBRE DE 2020  PARTIDA 12 MINISTERIO DE OBRAS PÚBLICAS</vt:lpstr>
      <vt:lpstr>EJECUCIÓN ACUMULADA DE GASTOS A OCTUBRE DE 2019  PARTIDA 12 MINISTERIO DE OBRAS PÚBLICAS</vt:lpstr>
      <vt:lpstr>EJECUCIÓN ACUMULADA DE GASTOS A OCTUBRE DE 2020  PARTIDA 12 MINISTERIO DE OBRAS PÚBLICAS RESUMEN POR CAPÍTULOS</vt:lpstr>
      <vt:lpstr>EJECUCIÓN ACUMULADA DE GASTOS A OCTUBRE DE 2020  PARTIDA 12. CAPÍTULO 01. PROGRAMA 01: SECRETARÍA Y ADMINISTRACIÓN GENERAL</vt:lpstr>
      <vt:lpstr>EJECUCIÓN ACUMULADA DE GASTOS A OCTUBRE DE 2020  PARTIDA 12. CAPÍTULO 02. PROGRAMA 01: ADMINISTRACIÓN Y EJECUCIÓN DE OBRAS PÚBLICAS</vt:lpstr>
      <vt:lpstr>EJECUCIÓN ACUMULADA DE GASTOS A OCTUBRE DE 2020  PARTIDA 12. CAPÍTULO 02. PROGRAMA 02: DIRECCIÓN DE ARQUITECTURA</vt:lpstr>
      <vt:lpstr>EJECUCIÓN ACUMULADA DE GASTOS A OCTUBRE DE 2020  PARTIDA 12. CAPÍTULO 02. PROGRAMA 03: DIRECCIÓN DE OBRAS HIDRÁULICAS</vt:lpstr>
      <vt:lpstr>EJECUCIÓN ACUMULADA DE GASTOS A OCTUBRE DE 2020  PARTIDA 12. CAPÍTULO 02. PROGRAMA 04: DIRECCIÓN DE VIALIDAD</vt:lpstr>
      <vt:lpstr>EJECUCIÓN ACUMULADA DE GASTOS A OCTUBRE DE 2020  PARTIDA 12. CAPÍTULO 02. PROGRAMA 06: DIRECCIÓN DE OBRAS PORTUARIAS</vt:lpstr>
      <vt:lpstr>EJECUCIÓN ACUMULADA DE GASTOS A OCTUBRE DE 2020  PARTIDA 12. CAPÍTULO 02. PROGRAMA 07: DIRECCIÓN DE AEROPUERTOS</vt:lpstr>
      <vt:lpstr>EJECUCIÓN ACUMULADA DE GASTOS A OCTUBRE DE 2020  PARTIDA 12. CAPÍTULO 02. PROGRAMA 11: DIRECCIÓN DE PLANEAMIENTO</vt:lpstr>
      <vt:lpstr>EJECUCIÓN ACUMULADA DE GASTOS A OCTUBRE DE 2020  PARTIDA 12. CAPÍTULO 02. PROGRAMA 12: AGUA POTABLE RURAL</vt:lpstr>
      <vt:lpstr>EJECUCIÓN ACUMULADA DE GASTOS A OCTUBRE DE 2020  PARTIDA 12. CAPÍTULO 03. PROGRAMA 01: DIRECCIÓN GENERAL DE CONCESIONES DE OBRAS PÚBLICAS</vt:lpstr>
      <vt:lpstr>EJECUCIÓN ACUMULADA DE GASTOS A OCTUBRE DE 2020  PARTIDA 12. CAPÍTULO 04. PROGRAMA 01: DIRECCIÓN GENERAL DE AGUAS</vt:lpstr>
      <vt:lpstr>EJECUCIÓN ACUMULADA DE GASTOS A OCTUBRE DE 2020  PARTIDA 12. CAPÍTULO 05. PROGRAMA 01: INSTITUTO NACIONAL DE HIDRÁULICA</vt:lpstr>
      <vt:lpstr>EJECUCIÓN ACUMULADA DE GASTOS A OCTUBRE DE 2020  PARTIDA 12. CAPÍTULO 07. PROGRAMA 01: SUPERINTENDENCIA DE SERVICIOS SANITARIOS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315</cp:revision>
  <cp:lastPrinted>2019-06-03T14:10:49Z</cp:lastPrinted>
  <dcterms:created xsi:type="dcterms:W3CDTF">2016-06-23T13:38:47Z</dcterms:created>
  <dcterms:modified xsi:type="dcterms:W3CDTF">2020-12-28T13:46:21Z</dcterms:modified>
</cp:coreProperties>
</file>