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326" r:id="rId4"/>
    <p:sldId id="323" r:id="rId5"/>
    <p:sldId id="324" r:id="rId6"/>
    <p:sldId id="264" r:id="rId7"/>
    <p:sldId id="322" r:id="rId8"/>
    <p:sldId id="263" r:id="rId9"/>
    <p:sldId id="302" r:id="rId10"/>
    <p:sldId id="303" r:id="rId11"/>
    <p:sldId id="299" r:id="rId12"/>
    <p:sldId id="300" r:id="rId13"/>
    <p:sldId id="301" r:id="rId14"/>
    <p:sldId id="304" r:id="rId15"/>
    <p:sldId id="305" r:id="rId16"/>
    <p:sldId id="30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9" autoAdjust="0"/>
    <p:restoredTop sz="93838" autoAdjust="0"/>
  </p:normalViewPr>
  <p:slideViewPr>
    <p:cSldViewPr>
      <p:cViewPr varScale="1">
        <p:scale>
          <a:sx n="104" d="100"/>
          <a:sy n="104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/>
              <a:t>Distribución</a:t>
            </a:r>
            <a:r>
              <a:rPr lang="es-CL" sz="1100" b="1" baseline="0"/>
              <a:t> Presupuesto inicial </a:t>
            </a:r>
            <a:r>
              <a:rPr lang="es-CL" sz="1100" b="1"/>
              <a:t>por Subtítulos de Gastos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7691802010742"/>
          <c:y val="0.17603183578856427"/>
          <c:w val="0.68570723632748809"/>
          <c:h val="0.522597506353792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CD-44EE-8DD7-E1FC6892D6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CD-44EE-8DD7-E1FC6892D6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CD-44EE-8DD7-E1FC6892D6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CD-44EE-8DD7-E1FC6892D6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11'!$C$82:$C$85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11'!$D$82:$D$85</c:f>
              <c:numCache>
                <c:formatCode>#,##0</c:formatCode>
                <c:ptCount val="4"/>
                <c:pt idx="0">
                  <c:v>1228940973</c:v>
                </c:pt>
                <c:pt idx="1">
                  <c:v>329235489</c:v>
                </c:pt>
                <c:pt idx="2">
                  <c:v>142245469</c:v>
                </c:pt>
                <c:pt idx="3">
                  <c:v>182363696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CD-44EE-8DD7-E1FC6892D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00"/>
              <a:t>% de Ejecución Mensual 2018 - 2019 - 2020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326935380678183E-2"/>
          <c:y val="0.14252099737532806"/>
          <c:w val="0.9436980166346769"/>
          <c:h val="0.6315836614173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11'!$C$38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11'!$D$38:$O$38</c:f>
              <c:numCache>
                <c:formatCode>0.0%</c:formatCode>
                <c:ptCount val="12"/>
                <c:pt idx="0">
                  <c:v>8.5000000000000006E-2</c:v>
                </c:pt>
                <c:pt idx="1">
                  <c:v>6.9000000000000006E-2</c:v>
                </c:pt>
                <c:pt idx="2">
                  <c:v>7.0999999999999994E-2</c:v>
                </c:pt>
                <c:pt idx="3">
                  <c:v>7.8E-2</c:v>
                </c:pt>
                <c:pt idx="4">
                  <c:v>7.6999999999999999E-2</c:v>
                </c:pt>
                <c:pt idx="5">
                  <c:v>0.08</c:v>
                </c:pt>
                <c:pt idx="6">
                  <c:v>7.0999999999999994E-2</c:v>
                </c:pt>
                <c:pt idx="7">
                  <c:v>0.105</c:v>
                </c:pt>
                <c:pt idx="8">
                  <c:v>7.1999999999999995E-2</c:v>
                </c:pt>
                <c:pt idx="9">
                  <c:v>7.1999999999999995E-2</c:v>
                </c:pt>
                <c:pt idx="10">
                  <c:v>7.6999999999999999E-2</c:v>
                </c:pt>
                <c:pt idx="1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F-4D48-9306-382BD069920A}"/>
            </c:ext>
          </c:extLst>
        </c:ser>
        <c:ser>
          <c:idx val="1"/>
          <c:order val="1"/>
          <c:tx>
            <c:strRef>
              <c:f>'Partida 11'!$C$39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11'!$D$39:$O$39</c:f>
              <c:numCache>
                <c:formatCode>0.0%</c:formatCode>
                <c:ptCount val="12"/>
                <c:pt idx="0">
                  <c:v>0.109</c:v>
                </c:pt>
                <c:pt idx="1">
                  <c:v>7.0999999999999994E-2</c:v>
                </c:pt>
                <c:pt idx="2">
                  <c:v>7.3999999999999996E-2</c:v>
                </c:pt>
                <c:pt idx="3">
                  <c:v>8.5999999999999993E-2</c:v>
                </c:pt>
                <c:pt idx="4">
                  <c:v>7.8E-2</c:v>
                </c:pt>
                <c:pt idx="5">
                  <c:v>0.08</c:v>
                </c:pt>
                <c:pt idx="6">
                  <c:v>6.9000000000000006E-2</c:v>
                </c:pt>
                <c:pt idx="7">
                  <c:v>7.9000000000000001E-2</c:v>
                </c:pt>
                <c:pt idx="8">
                  <c:v>7.4999999999999997E-2</c:v>
                </c:pt>
                <c:pt idx="9">
                  <c:v>7.1999999999999995E-2</c:v>
                </c:pt>
                <c:pt idx="10">
                  <c:v>7.4999999999999997E-2</c:v>
                </c:pt>
                <c:pt idx="11">
                  <c:v>0.13143714500000001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F-4D48-9306-382BD069920A}"/>
            </c:ext>
          </c:extLst>
        </c:ser>
        <c:ser>
          <c:idx val="2"/>
          <c:order val="2"/>
          <c:tx>
            <c:strRef>
              <c:f>'Partida 11'!$C$40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DF-4D48-9306-382BD069920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5DF-4D48-9306-382BD069920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5DF-4D48-9306-382BD069920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5DF-4D48-9306-382BD069920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>
                      <a:solidFill>
                        <a:schemeClr val="tx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5DF-4D48-9306-382BD0699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11'!$D$40:$M$40</c:f>
              <c:numCache>
                <c:formatCode>0.0%</c:formatCode>
                <c:ptCount val="10"/>
                <c:pt idx="0">
                  <c:v>0.11344408621831911</c:v>
                </c:pt>
                <c:pt idx="1">
                  <c:v>7.1258636761822147E-2</c:v>
                </c:pt>
                <c:pt idx="2">
                  <c:v>7.4684866900559796E-2</c:v>
                </c:pt>
                <c:pt idx="3">
                  <c:v>7.023518431690226E-2</c:v>
                </c:pt>
                <c:pt idx="4">
                  <c:v>6.5343030887942674E-2</c:v>
                </c:pt>
                <c:pt idx="5">
                  <c:v>7.7736184883459625E-2</c:v>
                </c:pt>
                <c:pt idx="6">
                  <c:v>6.8185520757224144E-2</c:v>
                </c:pt>
                <c:pt idx="7">
                  <c:v>5.8629892924630722E-2</c:v>
                </c:pt>
                <c:pt idx="8">
                  <c:v>6.3844320672017604E-2</c:v>
                </c:pt>
                <c:pt idx="9">
                  <c:v>6.2409165858860062E-2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DF-4D48-9306-382BD0699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9"/>
        <c:axId val="431368880"/>
        <c:axId val="431366528"/>
      </c:barChart>
      <c:catAx>
        <c:axId val="43136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31366528"/>
        <c:crosses val="autoZero"/>
        <c:auto val="0"/>
        <c:lblAlgn val="ctr"/>
        <c:lblOffset val="100"/>
        <c:noMultiLvlLbl val="0"/>
      </c:catAx>
      <c:valAx>
        <c:axId val="4313665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431368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78071337491131E-2"/>
          <c:y val="0.93707902476045912"/>
          <c:w val="0.89999990076854763"/>
          <c:h val="6.2920975239540836E-2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00"/>
              <a:t>% de Ejecución Acumulada 2018 - 2019 - 2020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'Partida 11'!$C$34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ymbol val="none"/>
          </c:marker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11'!$D$34:$O$34</c:f>
              <c:numCache>
                <c:formatCode>0.0%</c:formatCode>
                <c:ptCount val="12"/>
                <c:pt idx="0">
                  <c:v>8.5000000000000006E-2</c:v>
                </c:pt>
                <c:pt idx="1">
                  <c:v>0.154</c:v>
                </c:pt>
                <c:pt idx="2">
                  <c:v>0.22500000000000001</c:v>
                </c:pt>
                <c:pt idx="3">
                  <c:v>0.30299999999999999</c:v>
                </c:pt>
                <c:pt idx="4">
                  <c:v>0.379</c:v>
                </c:pt>
                <c:pt idx="5">
                  <c:v>0.45800000000000002</c:v>
                </c:pt>
                <c:pt idx="6">
                  <c:v>0.53600000000000003</c:v>
                </c:pt>
                <c:pt idx="7">
                  <c:v>0.63900000000000001</c:v>
                </c:pt>
                <c:pt idx="8">
                  <c:v>0.70699999999999996</c:v>
                </c:pt>
                <c:pt idx="9">
                  <c:v>0.77800000000000002</c:v>
                </c:pt>
                <c:pt idx="10">
                  <c:v>0.85399999999999998</c:v>
                </c:pt>
                <c:pt idx="11">
                  <c:v>0.98099999999999998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FC-438E-ADA1-0C5A752CEB2B}"/>
            </c:ext>
          </c:extLst>
        </c:ser>
        <c:ser>
          <c:idx val="1"/>
          <c:order val="1"/>
          <c:tx>
            <c:strRef>
              <c:f>'Partida 11'!$C$35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ymbol val="none"/>
          </c:marker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11'!$D$35:$O$35</c:f>
              <c:numCache>
                <c:formatCode>0.0%</c:formatCode>
                <c:ptCount val="12"/>
                <c:pt idx="0">
                  <c:v>0.109</c:v>
                </c:pt>
                <c:pt idx="1">
                  <c:v>0.18</c:v>
                </c:pt>
                <c:pt idx="2">
                  <c:v>0.254</c:v>
                </c:pt>
                <c:pt idx="3">
                  <c:v>0.33900000000000002</c:v>
                </c:pt>
                <c:pt idx="4">
                  <c:v>0.41599999999999998</c:v>
                </c:pt>
                <c:pt idx="5">
                  <c:v>0.49199999999999999</c:v>
                </c:pt>
                <c:pt idx="6">
                  <c:v>0.55600000000000005</c:v>
                </c:pt>
                <c:pt idx="7">
                  <c:v>0.63400000000000001</c:v>
                </c:pt>
                <c:pt idx="8">
                  <c:v>0.70899999999999996</c:v>
                </c:pt>
                <c:pt idx="9">
                  <c:v>0.78100000000000003</c:v>
                </c:pt>
                <c:pt idx="10">
                  <c:v>0.85599999999999998</c:v>
                </c:pt>
                <c:pt idx="11">
                  <c:v>0.98399999999999999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FC-438E-ADA1-0C5A752CEB2B}"/>
            </c:ext>
          </c:extLst>
        </c:ser>
        <c:ser>
          <c:idx val="2"/>
          <c:order val="2"/>
          <c:tx>
            <c:strRef>
              <c:f>'Partida 11'!$C$36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82587064676617E-2"/>
                  <c:y val="3.20320320320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FC-438E-ADA1-0C5A752CEB2B}"/>
                </c:ext>
              </c:extLst>
            </c:dLbl>
            <c:dLbl>
              <c:idx val="1"/>
              <c:layout>
                <c:manualLayout>
                  <c:x val="-3.2338308457711441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FC-438E-ADA1-0C5A752CEB2B}"/>
                </c:ext>
              </c:extLst>
            </c:dLbl>
            <c:dLbl>
              <c:idx val="2"/>
              <c:layout>
                <c:manualLayout>
                  <c:x val="-3.482587064676617E-2"/>
                  <c:y val="4.80480480480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FC-438E-ADA1-0C5A752CEB2B}"/>
                </c:ext>
              </c:extLst>
            </c:dLbl>
            <c:dLbl>
              <c:idx val="3"/>
              <c:layout>
                <c:manualLayout>
                  <c:x val="-3.9800995024875621E-2"/>
                  <c:y val="4.804804804804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FC-438E-ADA1-0C5A752CEB2B}"/>
                </c:ext>
              </c:extLst>
            </c:dLbl>
            <c:dLbl>
              <c:idx val="4"/>
              <c:layout>
                <c:manualLayout>
                  <c:x val="-4.9751243781094572E-2"/>
                  <c:y val="5.605605605605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FC-438E-ADA1-0C5A752CEB2B}"/>
                </c:ext>
              </c:extLst>
            </c:dLbl>
            <c:dLbl>
              <c:idx val="5"/>
              <c:layout>
                <c:manualLayout>
                  <c:x val="-4.975124378109453E-2"/>
                  <c:y val="4.804804804804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FC-438E-ADA1-0C5A752CEB2B}"/>
                </c:ext>
              </c:extLst>
            </c:dLbl>
            <c:dLbl>
              <c:idx val="6"/>
              <c:layout>
                <c:manualLayout>
                  <c:x val="-3.7313432835820892E-2"/>
                  <c:y val="4.018264840182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FC-438E-ADA1-0C5A752CEB2B}"/>
                </c:ext>
              </c:extLst>
            </c:dLbl>
            <c:dLbl>
              <c:idx val="7"/>
              <c:layout>
                <c:manualLayout>
                  <c:x val="-3.9800995024875711E-2"/>
                  <c:y val="2.922374429223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FC-438E-ADA1-0C5A752CEB2B}"/>
                </c:ext>
              </c:extLst>
            </c:dLbl>
            <c:dLbl>
              <c:idx val="8"/>
              <c:layout>
                <c:manualLayout>
                  <c:x val="-3.482587064676617E-2"/>
                  <c:y val="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FC-438E-ADA1-0C5A752CEB2B}"/>
                </c:ext>
              </c:extLst>
            </c:dLbl>
            <c:dLbl>
              <c:idx val="9"/>
              <c:layout>
                <c:manualLayout>
                  <c:x val="-2.48756218905473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FC-438E-ADA1-0C5A752CE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11'!$D$36:$M$36</c:f>
              <c:numCache>
                <c:formatCode>0.0%</c:formatCode>
                <c:ptCount val="10"/>
                <c:pt idx="0">
                  <c:v>0.11344408621831911</c:v>
                </c:pt>
                <c:pt idx="1">
                  <c:v>0.18469114178721979</c:v>
                </c:pt>
                <c:pt idx="2">
                  <c:v>0.25937217189385364</c:v>
                </c:pt>
                <c:pt idx="3">
                  <c:v>0.3311726950030906</c:v>
                </c:pt>
                <c:pt idx="4">
                  <c:v>0.39651572589103329</c:v>
                </c:pt>
                <c:pt idx="5">
                  <c:v>0.48574405759539874</c:v>
                </c:pt>
                <c:pt idx="6">
                  <c:v>0.55391566415542337</c:v>
                </c:pt>
                <c:pt idx="7">
                  <c:v>0.54480833692204433</c:v>
                </c:pt>
                <c:pt idx="8">
                  <c:v>0.60851646238211454</c:v>
                </c:pt>
                <c:pt idx="9">
                  <c:v>0.66182127662835566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2FC-438E-ADA1-0C5A752CE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370840"/>
        <c:axId val="431365744"/>
      </c:lineChart>
      <c:catAx>
        <c:axId val="43137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1620000" vert="horz"/>
          <a:lstStyle/>
          <a:p>
            <a:pPr>
              <a:defRPr sz="800" b="0" i="0" u="none" strike="noStrike" baseline="0">
                <a:ln>
                  <a:noFill/>
                  <a:headEnd type="none"/>
                </a:ln>
                <a:solidFill>
                  <a:srgbClr val="000000">
                    <a:alpha val="90000"/>
                  </a:srgbClr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31365744"/>
        <c:crosses val="autoZero"/>
        <c:auto val="1"/>
        <c:lblAlgn val="ctr"/>
        <c:lblOffset val="100"/>
        <c:tickLblSkip val="1"/>
        <c:noMultiLvlLbl val="0"/>
      </c:catAx>
      <c:valAx>
        <c:axId val="431365744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313708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8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10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10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10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1" tIns="46425" rIns="92851" bIns="46425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1" tIns="46425" rIns="92851" bIns="464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10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641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64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67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7505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069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587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63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296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287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798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890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524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20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443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671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507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19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709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2E23A4-3B9D-4FA4-BC63-9FF85E52073A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CE9540-5D18-4B73-981B-37361D877DD4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PRESUPUESTARIA DE GASTOS ACUMULADA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OCTUBRE DE 2020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11: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DEFENSA NACIONAL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noviembre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5517232"/>
            <a:ext cx="7704856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579456"/>
            <a:ext cx="792088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03. PROGRAMA 01: ORGANISMOS DE SALUD DEL EJÉRCITO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800426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27312"/>
              </p:ext>
            </p:extLst>
          </p:nvPr>
        </p:nvGraphicFramePr>
        <p:xfrm>
          <a:off x="539552" y="1830382"/>
          <a:ext cx="7920878" cy="3614839"/>
        </p:xfrm>
        <a:graphic>
          <a:graphicData uri="http://schemas.openxmlformats.org/drawingml/2006/table">
            <a:tbl>
              <a:tblPr/>
              <a:tblGrid>
                <a:gridCol w="71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7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672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7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78.408.253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87.350.264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8.942.011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68.134.179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44.055.914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43.348.079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-707.835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33.290.399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27.273.456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26.771.733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-501.723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18.803.317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1.263.919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669.369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-594.550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-22.572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85.538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-48.609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651.717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376.665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-160.288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16.396.487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10.746.119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15.647.908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16.396.487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10.746.119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15.647.908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52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189" y="6093296"/>
            <a:ext cx="7848872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692696"/>
            <a:ext cx="784887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04. PROGRAMA 01: ORGANISMOS DE INDUSTRIA MILITAR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52419"/>
            <a:ext cx="7848872" cy="223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36991"/>
              </p:ext>
            </p:extLst>
          </p:nvPr>
        </p:nvGraphicFramePr>
        <p:xfrm>
          <a:off x="558188" y="1844339"/>
          <a:ext cx="7830237" cy="4207011"/>
        </p:xfrm>
        <a:graphic>
          <a:graphicData uri="http://schemas.openxmlformats.org/drawingml/2006/table">
            <a:tbl>
              <a:tblPr/>
              <a:tblGrid>
                <a:gridCol w="53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9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48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215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2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5.783.172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5.106.961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-676.211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3.422.059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3.427.755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3.364.025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-63.730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1.483.436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-358.975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561.971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Internacional Permanente de Armas Portátiles de Fuego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735.125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467.980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-267.145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-92.340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434.519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294.533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-139.986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-16.188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3145" y="6290877"/>
            <a:ext cx="7704856" cy="3113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1" y="677667"/>
            <a:ext cx="770485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05. PROGRAMA 01: ARMADA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7449" y="1268760"/>
            <a:ext cx="77048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1ACD57-028A-431A-8277-83A459531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420885"/>
              </p:ext>
            </p:extLst>
          </p:nvPr>
        </p:nvGraphicFramePr>
        <p:xfrm>
          <a:off x="539551" y="1645540"/>
          <a:ext cx="7676959" cy="4526027"/>
        </p:xfrm>
        <a:graphic>
          <a:graphicData uri="http://schemas.openxmlformats.org/drawingml/2006/table">
            <a:tbl>
              <a:tblPr/>
              <a:tblGrid>
                <a:gridCol w="696412">
                  <a:extLst>
                    <a:ext uri="{9D8B030D-6E8A-4147-A177-3AD203B41FA5}">
                      <a16:colId xmlns:a16="http://schemas.microsoft.com/office/drawing/2014/main" val="1626394123"/>
                    </a:ext>
                  </a:extLst>
                </a:gridCol>
                <a:gridCol w="325212">
                  <a:extLst>
                    <a:ext uri="{9D8B030D-6E8A-4147-A177-3AD203B41FA5}">
                      <a16:colId xmlns:a16="http://schemas.microsoft.com/office/drawing/2014/main" val="2738562652"/>
                    </a:ext>
                  </a:extLst>
                </a:gridCol>
                <a:gridCol w="325212">
                  <a:extLst>
                    <a:ext uri="{9D8B030D-6E8A-4147-A177-3AD203B41FA5}">
                      <a16:colId xmlns:a16="http://schemas.microsoft.com/office/drawing/2014/main" val="2396895244"/>
                    </a:ext>
                  </a:extLst>
                </a:gridCol>
                <a:gridCol w="2788933">
                  <a:extLst>
                    <a:ext uri="{9D8B030D-6E8A-4147-A177-3AD203B41FA5}">
                      <a16:colId xmlns:a16="http://schemas.microsoft.com/office/drawing/2014/main" val="2590130023"/>
                    </a:ext>
                  </a:extLst>
                </a:gridCol>
                <a:gridCol w="699697">
                  <a:extLst>
                    <a:ext uri="{9D8B030D-6E8A-4147-A177-3AD203B41FA5}">
                      <a16:colId xmlns:a16="http://schemas.microsoft.com/office/drawing/2014/main" val="4251301606"/>
                    </a:ext>
                  </a:extLst>
                </a:gridCol>
                <a:gridCol w="699697">
                  <a:extLst>
                    <a:ext uri="{9D8B030D-6E8A-4147-A177-3AD203B41FA5}">
                      <a16:colId xmlns:a16="http://schemas.microsoft.com/office/drawing/2014/main" val="2210058913"/>
                    </a:ext>
                  </a:extLst>
                </a:gridCol>
                <a:gridCol w="670132">
                  <a:extLst>
                    <a:ext uri="{9D8B030D-6E8A-4147-A177-3AD203B41FA5}">
                      <a16:colId xmlns:a16="http://schemas.microsoft.com/office/drawing/2014/main" val="3227647058"/>
                    </a:ext>
                  </a:extLst>
                </a:gridCol>
                <a:gridCol w="735832">
                  <a:extLst>
                    <a:ext uri="{9D8B030D-6E8A-4147-A177-3AD203B41FA5}">
                      <a16:colId xmlns:a16="http://schemas.microsoft.com/office/drawing/2014/main" val="3529981463"/>
                    </a:ext>
                  </a:extLst>
                </a:gridCol>
                <a:gridCol w="735832">
                  <a:extLst>
                    <a:ext uri="{9D8B030D-6E8A-4147-A177-3AD203B41FA5}">
                      <a16:colId xmlns:a16="http://schemas.microsoft.com/office/drawing/2014/main" val="312785776"/>
                    </a:ext>
                  </a:extLst>
                </a:gridCol>
              </a:tblGrid>
              <a:tr h="14900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953" marR="8953" marT="8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953" marR="8953" marT="8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45230"/>
                  </a:ext>
                </a:extLst>
              </a:tr>
              <a:tr h="45632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07648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388.362.652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398.776.562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10.413.910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332.274.232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9886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325.035.886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329.040.430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4.004.544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275.347.754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48775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55.469.962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53.384.517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-2.085.445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40.867.272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7075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45320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41365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4.898.315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13.434.803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8.536.488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13.957.415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15655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85.495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85.495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65.423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13116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Atenciones Médicas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4.513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40107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60.910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32227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197.425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8.733.913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8.536.488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9.276.607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27899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7.306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37784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171.633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105.211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-66.422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105.210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6338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18.486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18.486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8542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Sanidad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8.602.910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8.602.910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9.152.911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99009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4.615.395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4.615.395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4.615.385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992314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1.853.389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1.853.389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1.853.389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80315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 Financiero Sistema Salud Armada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2.761.996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2.761.996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2.761.996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8702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62095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1.673.248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1.631.571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-41.677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1.470.270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24428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14.600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775.000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760.400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774.690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0888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233.705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221.590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-12.115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214.327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073088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512.938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328.757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-184.181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301.993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79562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644.515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91.931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-552.584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90.722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12780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267.490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214.293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-53.197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88.538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16596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601.504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163867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601.504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8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1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7473" y="5553355"/>
            <a:ext cx="781632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81467" y="838188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05. PROGRAMA 01: ARMADA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7473" y="1944244"/>
            <a:ext cx="7659485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9310"/>
              </p:ext>
            </p:extLst>
          </p:nvPr>
        </p:nvGraphicFramePr>
        <p:xfrm>
          <a:off x="481468" y="2232277"/>
          <a:ext cx="8205330" cy="3212946"/>
        </p:xfrm>
        <a:graphic>
          <a:graphicData uri="http://schemas.openxmlformats.org/drawingml/2006/table">
            <a:tbl>
              <a:tblPr/>
              <a:tblGrid>
                <a:gridCol w="696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6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62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62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897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7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73.231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88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772459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7345" y="569586"/>
            <a:ext cx="7920880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.CAPÍTULO 07.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01: DIRECCIÓN GENERAL DEL TERRITORIO MARÍTIMO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03311" y="1497375"/>
            <a:ext cx="7632848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A5DF462-4AF9-4484-8405-838E6C50D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6036"/>
              </p:ext>
            </p:extLst>
          </p:nvPr>
        </p:nvGraphicFramePr>
        <p:xfrm>
          <a:off x="627345" y="1786348"/>
          <a:ext cx="7952447" cy="4495065"/>
        </p:xfrm>
        <a:graphic>
          <a:graphicData uri="http://schemas.openxmlformats.org/drawingml/2006/table">
            <a:tbl>
              <a:tblPr/>
              <a:tblGrid>
                <a:gridCol w="705996">
                  <a:extLst>
                    <a:ext uri="{9D8B030D-6E8A-4147-A177-3AD203B41FA5}">
                      <a16:colId xmlns:a16="http://schemas.microsoft.com/office/drawing/2014/main" val="3520616996"/>
                    </a:ext>
                  </a:extLst>
                </a:gridCol>
                <a:gridCol w="329687">
                  <a:extLst>
                    <a:ext uri="{9D8B030D-6E8A-4147-A177-3AD203B41FA5}">
                      <a16:colId xmlns:a16="http://schemas.microsoft.com/office/drawing/2014/main" val="4135008579"/>
                    </a:ext>
                  </a:extLst>
                </a:gridCol>
                <a:gridCol w="329687">
                  <a:extLst>
                    <a:ext uri="{9D8B030D-6E8A-4147-A177-3AD203B41FA5}">
                      <a16:colId xmlns:a16="http://schemas.microsoft.com/office/drawing/2014/main" val="3781382379"/>
                    </a:ext>
                  </a:extLst>
                </a:gridCol>
                <a:gridCol w="2947201">
                  <a:extLst>
                    <a:ext uri="{9D8B030D-6E8A-4147-A177-3AD203B41FA5}">
                      <a16:colId xmlns:a16="http://schemas.microsoft.com/office/drawing/2014/main" val="2176729312"/>
                    </a:ext>
                  </a:extLst>
                </a:gridCol>
                <a:gridCol w="709326">
                  <a:extLst>
                    <a:ext uri="{9D8B030D-6E8A-4147-A177-3AD203B41FA5}">
                      <a16:colId xmlns:a16="http://schemas.microsoft.com/office/drawing/2014/main" val="202175743"/>
                    </a:ext>
                  </a:extLst>
                </a:gridCol>
                <a:gridCol w="719317">
                  <a:extLst>
                    <a:ext uri="{9D8B030D-6E8A-4147-A177-3AD203B41FA5}">
                      <a16:colId xmlns:a16="http://schemas.microsoft.com/office/drawing/2014/main" val="127509753"/>
                    </a:ext>
                  </a:extLst>
                </a:gridCol>
                <a:gridCol w="719317">
                  <a:extLst>
                    <a:ext uri="{9D8B030D-6E8A-4147-A177-3AD203B41FA5}">
                      <a16:colId xmlns:a16="http://schemas.microsoft.com/office/drawing/2014/main" val="3306980260"/>
                    </a:ext>
                  </a:extLst>
                </a:gridCol>
                <a:gridCol w="745958">
                  <a:extLst>
                    <a:ext uri="{9D8B030D-6E8A-4147-A177-3AD203B41FA5}">
                      <a16:colId xmlns:a16="http://schemas.microsoft.com/office/drawing/2014/main" val="3240134966"/>
                    </a:ext>
                  </a:extLst>
                </a:gridCol>
                <a:gridCol w="745958">
                  <a:extLst>
                    <a:ext uri="{9D8B030D-6E8A-4147-A177-3AD203B41FA5}">
                      <a16:colId xmlns:a16="http://schemas.microsoft.com/office/drawing/2014/main" val="1126445657"/>
                    </a:ext>
                  </a:extLst>
                </a:gridCol>
              </a:tblGrid>
              <a:tr h="17042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181787"/>
                  </a:ext>
                </a:extLst>
              </a:tr>
              <a:tr h="52193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17965"/>
                  </a:ext>
                </a:extLst>
              </a:tr>
              <a:tr h="2236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117.828.685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307.329.664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189.500.979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44.933.925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517486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20.994.763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19.690.708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-1.304.055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16.311.514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486182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40.990.805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35.031.451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-5.959.354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23.049.247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72281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838.043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76011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18091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Hidrográfico y Oceanográfico de la Armada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64781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69.319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26045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Membresía OMI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862533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Membresía AIFM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97034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196.727.746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196.698.906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51445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86695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632328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2.816.603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1.498.996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-1.317.607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27878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314.769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-54.059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00587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2.006.685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-1.053.070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8566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495.149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-210.478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48211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48406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9649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7.690.542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2.833.307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34925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7.690.542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2.833.307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63171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88519"/>
                  </a:ext>
                </a:extLst>
              </a:tr>
              <a:tr h="1704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30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7" y="5949280"/>
            <a:ext cx="5616624" cy="298681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7" y="620688"/>
            <a:ext cx="763284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08. PROGRAMA 01:  DIRECCIÓN DE SANIDAD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24994" y="1580398"/>
            <a:ext cx="7488832" cy="196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42286"/>
              </p:ext>
            </p:extLst>
          </p:nvPr>
        </p:nvGraphicFramePr>
        <p:xfrm>
          <a:off x="683567" y="1988847"/>
          <a:ext cx="7632848" cy="3960432"/>
        </p:xfrm>
        <a:graphic>
          <a:graphicData uri="http://schemas.openxmlformats.org/drawingml/2006/table">
            <a:tbl>
              <a:tblPr/>
              <a:tblGrid>
                <a:gridCol w="70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9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8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809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42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77.986.462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76.967.461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-1.019.001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57.413.434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30.732.069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30.878.540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146.471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24.296.424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36.925.416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35.922.170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-1.003.246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23.629.226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1.237.230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497.512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-739.718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165.736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-99.091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648.472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260.762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-387.710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253.873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102.087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-151.786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-70.460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8.113.625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8.691.117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577.492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8.622.414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8.113.625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8.691.117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577.492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8.622.414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59" y="6418411"/>
            <a:ext cx="5166784" cy="241002"/>
          </a:xfrm>
        </p:spPr>
        <p:txBody>
          <a:bodyPr/>
          <a:lstStyle/>
          <a:p>
            <a:r>
              <a:rPr lang="es-CL" sz="1000" dirty="0"/>
              <a:t>Fuente: Elaboración propia en base  a Informes de ejecución presupuestaria mensual de DIPRES</a:t>
            </a:r>
          </a:p>
          <a:p>
            <a:endParaRPr lang="es-CL" sz="11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645302"/>
            <a:ext cx="762504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09. PROGRAMA 01: FUERZA AÉREA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59" y="1236394"/>
            <a:ext cx="7625041" cy="2414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40820"/>
              </p:ext>
            </p:extLst>
          </p:nvPr>
        </p:nvGraphicFramePr>
        <p:xfrm>
          <a:off x="611560" y="1477857"/>
          <a:ext cx="7625041" cy="4940547"/>
        </p:xfrm>
        <a:graphic>
          <a:graphicData uri="http://schemas.openxmlformats.org/drawingml/2006/table">
            <a:tbl>
              <a:tblPr/>
              <a:tblGrid>
                <a:gridCol w="80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72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72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512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38" marR="7438" marT="7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38" marR="7438" marT="7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2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231.863.401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248.610.708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16.747.307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205.284.627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196.209.496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196.477.733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268.237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163.696.825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29.553.839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27.237.860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-2.315.979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17.694.440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4.011.151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15.184.462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11.173.311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15.109.733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727.926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727.926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653.207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74.985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74.985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Curativa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622.327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622.327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622.327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1.769.719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12.943.030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11.173.311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12.943.030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7.753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-7.753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Aerofotogramétrico de la FACH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359.805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359.805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359.805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 la FACH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1.212.125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12.429.640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11.217.515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12.429.640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136.513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100.062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-36.451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100.062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41.194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Defensa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7.295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1.513.506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1.513.506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1.513.496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1.587.891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913.250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-674.641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302.460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436.330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-138.333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38.052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38.052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35.101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526.217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212.431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-313.786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84.741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524.104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200.177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-323.927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31.955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17.480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45.708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152.357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106.649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150.663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140.511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140.511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339.152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339.152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8.001.506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5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8.001.506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7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59" y="5805264"/>
            <a:ext cx="612068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59" y="764704"/>
            <a:ext cx="7776865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09. PROGRAMA 01: FUERZA AÉREA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1598619"/>
            <a:ext cx="7704856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03939"/>
              </p:ext>
            </p:extLst>
          </p:nvPr>
        </p:nvGraphicFramePr>
        <p:xfrm>
          <a:off x="611559" y="2069114"/>
          <a:ext cx="7776866" cy="3736144"/>
        </p:xfrm>
        <a:graphic>
          <a:graphicData uri="http://schemas.openxmlformats.org/drawingml/2006/table">
            <a:tbl>
              <a:tblPr/>
              <a:tblGrid>
                <a:gridCol w="64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3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3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336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56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49.309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34.870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4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5" y="5832366"/>
            <a:ext cx="6979842" cy="3493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7" y="890392"/>
            <a:ext cx="777686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11. PROGRAMA 01: ORGANISMOS DE SALUD DE LA FACH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55576" y="1590358"/>
            <a:ext cx="7560841" cy="254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039955"/>
              </p:ext>
            </p:extLst>
          </p:nvPr>
        </p:nvGraphicFramePr>
        <p:xfrm>
          <a:off x="755575" y="2019480"/>
          <a:ext cx="7776865" cy="3812893"/>
        </p:xfrm>
        <a:graphic>
          <a:graphicData uri="http://schemas.openxmlformats.org/drawingml/2006/table">
            <a:tbl>
              <a:tblPr/>
              <a:tblGrid>
                <a:gridCol w="7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3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0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713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10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38.774.452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41.368.215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2.593.763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30.085.178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16.323.303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15.934.294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-389.009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12.485.654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18.909.291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18.492.410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10.980.611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550.615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297.778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-252.837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-22.876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378.003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-160.857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-61.648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91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298953"/>
            <a:ext cx="6192688" cy="191046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620688"/>
            <a:ext cx="828092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18. PROGRAMA 01: DIRECCIÓN GENERAL DE MOVILIZACIÓN NACIONAL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03513" y="1288992"/>
            <a:ext cx="7272809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66BDE0-0797-4C43-A94F-C2382CBE2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406727"/>
              </p:ext>
            </p:extLst>
          </p:nvPr>
        </p:nvGraphicFramePr>
        <p:xfrm>
          <a:off x="464289" y="1574059"/>
          <a:ext cx="8280920" cy="4686288"/>
        </p:xfrm>
        <a:graphic>
          <a:graphicData uri="http://schemas.openxmlformats.org/drawingml/2006/table">
            <a:tbl>
              <a:tblPr/>
              <a:tblGrid>
                <a:gridCol w="581117">
                  <a:extLst>
                    <a:ext uri="{9D8B030D-6E8A-4147-A177-3AD203B41FA5}">
                      <a16:colId xmlns:a16="http://schemas.microsoft.com/office/drawing/2014/main" val="4087139986"/>
                    </a:ext>
                  </a:extLst>
                </a:gridCol>
                <a:gridCol w="326878">
                  <a:extLst>
                    <a:ext uri="{9D8B030D-6E8A-4147-A177-3AD203B41FA5}">
                      <a16:colId xmlns:a16="http://schemas.microsoft.com/office/drawing/2014/main" val="2032532260"/>
                    </a:ext>
                  </a:extLst>
                </a:gridCol>
                <a:gridCol w="326878">
                  <a:extLst>
                    <a:ext uri="{9D8B030D-6E8A-4147-A177-3AD203B41FA5}">
                      <a16:colId xmlns:a16="http://schemas.microsoft.com/office/drawing/2014/main" val="1332754511"/>
                    </a:ext>
                  </a:extLst>
                </a:gridCol>
                <a:gridCol w="3777263">
                  <a:extLst>
                    <a:ext uri="{9D8B030D-6E8A-4147-A177-3AD203B41FA5}">
                      <a16:colId xmlns:a16="http://schemas.microsoft.com/office/drawing/2014/main" val="4103645659"/>
                    </a:ext>
                  </a:extLst>
                </a:gridCol>
                <a:gridCol w="584420">
                  <a:extLst>
                    <a:ext uri="{9D8B030D-6E8A-4147-A177-3AD203B41FA5}">
                      <a16:colId xmlns:a16="http://schemas.microsoft.com/office/drawing/2014/main" val="2796547394"/>
                    </a:ext>
                  </a:extLst>
                </a:gridCol>
                <a:gridCol w="584420">
                  <a:extLst>
                    <a:ext uri="{9D8B030D-6E8A-4147-A177-3AD203B41FA5}">
                      <a16:colId xmlns:a16="http://schemas.microsoft.com/office/drawing/2014/main" val="81866421"/>
                    </a:ext>
                  </a:extLst>
                </a:gridCol>
                <a:gridCol w="620738">
                  <a:extLst>
                    <a:ext uri="{9D8B030D-6E8A-4147-A177-3AD203B41FA5}">
                      <a16:colId xmlns:a16="http://schemas.microsoft.com/office/drawing/2014/main" val="1484087984"/>
                    </a:ext>
                  </a:extLst>
                </a:gridCol>
                <a:gridCol w="739603">
                  <a:extLst>
                    <a:ext uri="{9D8B030D-6E8A-4147-A177-3AD203B41FA5}">
                      <a16:colId xmlns:a16="http://schemas.microsoft.com/office/drawing/2014/main" val="2731011328"/>
                    </a:ext>
                  </a:extLst>
                </a:gridCol>
                <a:gridCol w="739603">
                  <a:extLst>
                    <a:ext uri="{9D8B030D-6E8A-4147-A177-3AD203B41FA5}">
                      <a16:colId xmlns:a16="http://schemas.microsoft.com/office/drawing/2014/main" val="462242836"/>
                    </a:ext>
                  </a:extLst>
                </a:gridCol>
              </a:tblGrid>
              <a:tr h="14046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36173"/>
                  </a:ext>
                </a:extLst>
              </a:tr>
              <a:tr h="42989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462431"/>
                  </a:ext>
                </a:extLst>
              </a:tr>
              <a:tr h="184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7.401.048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7.164.838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-236.210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4.383.183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20502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1.614.853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1.477.710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-137.143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1.220.755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93277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1.770.995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1.505.877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-265.118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728.981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771847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42259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07676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3.922.325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4.023.181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100.856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2.294.880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589686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1.346.608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1.286.608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430.248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10938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Incentivos Servicio Militar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1.346.608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1.286.608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430.248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990639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2.328.075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2.699.014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370.939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1.840.671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69618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60.455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60.455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976723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2.267.620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2.638.559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370.939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1.780.216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177686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23.961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282599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23.961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06568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210.083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-210.083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3609"/>
                  </a:ext>
                </a:extLst>
              </a:tr>
              <a:tr h="149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Prohibición de Armas Químicas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202.406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-202.406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248168"/>
                  </a:ext>
                </a:extLst>
              </a:tr>
              <a:tr h="270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Conferencia de Estados Partes del Tratado sobre el Comercio de Armas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3.861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-3.861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32407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de Armas Convencionales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3.816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-3.816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73974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65537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58.637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-26.030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39.621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167610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13.950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-9.954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23722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7.207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13.211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6.004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80484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24.267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-12.080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33212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39.243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22.244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56490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92869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77988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11417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700443"/>
                  </a:ext>
                </a:extLst>
              </a:tr>
              <a:tr h="140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8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64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6721E8-22E4-486D-8238-74C2B354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A28A890-7896-4175-84FF-1B7DD948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575233"/>
            <a:ext cx="756187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5EFFFBC-1615-41B2-B732-18025E4B98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29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7021" y="6232298"/>
            <a:ext cx="7200800" cy="306614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59" y="764704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19. PROGRAMA 01: INSTITUTO GEOGRÁFICO MILITAR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7021" y="1477135"/>
            <a:ext cx="7848873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331169"/>
              </p:ext>
            </p:extLst>
          </p:nvPr>
        </p:nvGraphicFramePr>
        <p:xfrm>
          <a:off x="611558" y="1783741"/>
          <a:ext cx="7920883" cy="4448553"/>
        </p:xfrm>
        <a:graphic>
          <a:graphicData uri="http://schemas.openxmlformats.org/drawingml/2006/table">
            <a:tbl>
              <a:tblPr/>
              <a:tblGrid>
                <a:gridCol w="64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0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9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213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3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-351.193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3.093.527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2.678.648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2.667.541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1.382.418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Panamericano de Geografía e Historia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Internacional de Geodesia y Geofísica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Geográfica Internacional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Cartográfica Internacional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2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Internacional de Fotometría y Sensores Remotos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311.249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-208.160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231.600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-211.970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9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6017" y="6016006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6017" y="764704"/>
            <a:ext cx="82107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20. PROGRAMA 01: SERVICIO HIDROGRÁFICO Y OCEANOGRÁFICO DE LA ARMADA DE CHILE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83318" y="1901545"/>
            <a:ext cx="8066783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60351"/>
              </p:ext>
            </p:extLst>
          </p:nvPr>
        </p:nvGraphicFramePr>
        <p:xfrm>
          <a:off x="611560" y="2208162"/>
          <a:ext cx="8075240" cy="3741118"/>
        </p:xfrm>
        <a:graphic>
          <a:graphicData uri="http://schemas.openxmlformats.org/drawingml/2006/table">
            <a:tbl>
              <a:tblPr/>
              <a:tblGrid>
                <a:gridCol w="67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3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1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502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0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6.184.401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5.367.687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-816.714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4.306.563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2.972.439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2.775.435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-197.004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2.130.573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1.837.234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-293.339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1.258.063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Hidrográfica Internacional (OHI)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1.052.552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502.729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-549.823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34.563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-34.563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-28.744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638.143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-356.351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86.762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-36.229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-93.936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7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6600" y="6453336"/>
            <a:ext cx="7200800" cy="268139"/>
          </a:xfrm>
        </p:spPr>
        <p:txBody>
          <a:bodyPr/>
          <a:lstStyle/>
          <a:p>
            <a:r>
              <a:rPr lang="es-CL" sz="9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1" y="632117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21. PROGRAMA 01: DIRECCIÓN GENERAL DE AERONÁUTICA CIVIL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6600" y="1219024"/>
            <a:ext cx="7560841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01630"/>
              </p:ext>
            </p:extLst>
          </p:nvPr>
        </p:nvGraphicFramePr>
        <p:xfrm>
          <a:off x="476002" y="1446704"/>
          <a:ext cx="8210799" cy="5006647"/>
        </p:xfrm>
        <a:graphic>
          <a:graphicData uri="http://schemas.openxmlformats.org/drawingml/2006/table">
            <a:tbl>
              <a:tblPr/>
              <a:tblGrid>
                <a:gridCol w="79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7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5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842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5849" marR="5849" marT="5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5849" marR="5849" marT="5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8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330.866.464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351.158.344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20.291.880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312.054.451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121.999.569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121.799.624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-199.945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99.115.224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28.041.639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20.878.279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-7.163.360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14.410.958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941.135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435,6%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195.818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745.317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1.983.536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1.983.536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1.975.155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1.286.101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1.286.101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1.277.720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9.721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9.721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1.186.780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1.186.780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1.186.780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Clubes Aéreos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89.600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89.600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89.600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12.481.216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49.968.259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37.487.043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137.131.602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274,4%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1.103.789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903.789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754.175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11.377.427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49.064.470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37.687.043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136.377.427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606.857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606.857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287.829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5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90.353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90.353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15.464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 Fondos de Terceros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516.504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516.504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272.365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13.023.428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6.043.459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-6.979.969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3.148.893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472.684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272.684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266.406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677.253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71.483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-605.770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66.446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9.359.590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4.195.910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-5.163.680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2.128.445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1.490.859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738.380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-752.479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178.797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1.023.042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-258.040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508.799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101.354.762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101.354.762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30.005.552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200.492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-193.806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200.492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-193.806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42.211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42.211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50.879.782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43.233.250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-7.646.532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22.148.890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42.798.564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35.152.032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-7.646.532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19.094.460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a concesionarios aeroportuarios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42.798.564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35.152.032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-7.646.532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19.094.460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8.081.218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8.081.218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3.054.430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62.419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62.419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 IVA concesiones -MOP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8.018.799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8.018.799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2.994.190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2.840.316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0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2.840.316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0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2.116.862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2.116.862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77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1188" y="5991225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9856" y="676033"/>
            <a:ext cx="79947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22. PROGRAMA 01: SERVICIO AEROFOTOGRAMÉTRICO DE LA FACH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2829" y="1693053"/>
            <a:ext cx="7994775" cy="29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48900"/>
              </p:ext>
            </p:extLst>
          </p:nvPr>
        </p:nvGraphicFramePr>
        <p:xfrm>
          <a:off x="621190" y="1988024"/>
          <a:ext cx="7963444" cy="3817245"/>
        </p:xfrm>
        <a:graphic>
          <a:graphicData uri="http://schemas.openxmlformats.org/drawingml/2006/table">
            <a:tbl>
              <a:tblPr/>
              <a:tblGrid>
                <a:gridCol w="67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92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92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974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45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976.039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621.907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1.295.878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1.004.551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-291.327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303.726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206.113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-97.613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84.394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154.855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-57.926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-13.506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160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6320836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661337"/>
            <a:ext cx="80667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23. PROGRAMA 01: SUBSECRETARÍA PARA LAS FUERZAS ARMADAS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75554" y="1375854"/>
            <a:ext cx="7994775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94573" y="5913404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CE3489-A1C2-4DF8-8B33-1A44F2DB9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49961"/>
              </p:ext>
            </p:extLst>
          </p:nvPr>
        </p:nvGraphicFramePr>
        <p:xfrm>
          <a:off x="539551" y="1631692"/>
          <a:ext cx="8030775" cy="4274369"/>
        </p:xfrm>
        <a:graphic>
          <a:graphicData uri="http://schemas.openxmlformats.org/drawingml/2006/table">
            <a:tbl>
              <a:tblPr/>
              <a:tblGrid>
                <a:gridCol w="845345">
                  <a:extLst>
                    <a:ext uri="{9D8B030D-6E8A-4147-A177-3AD203B41FA5}">
                      <a16:colId xmlns:a16="http://schemas.microsoft.com/office/drawing/2014/main" val="2999477445"/>
                    </a:ext>
                  </a:extLst>
                </a:gridCol>
                <a:gridCol w="312272">
                  <a:extLst>
                    <a:ext uri="{9D8B030D-6E8A-4147-A177-3AD203B41FA5}">
                      <a16:colId xmlns:a16="http://schemas.microsoft.com/office/drawing/2014/main" val="1542549055"/>
                    </a:ext>
                  </a:extLst>
                </a:gridCol>
                <a:gridCol w="312272">
                  <a:extLst>
                    <a:ext uri="{9D8B030D-6E8A-4147-A177-3AD203B41FA5}">
                      <a16:colId xmlns:a16="http://schemas.microsoft.com/office/drawing/2014/main" val="283806734"/>
                    </a:ext>
                  </a:extLst>
                </a:gridCol>
                <a:gridCol w="2258459">
                  <a:extLst>
                    <a:ext uri="{9D8B030D-6E8A-4147-A177-3AD203B41FA5}">
                      <a16:colId xmlns:a16="http://schemas.microsoft.com/office/drawing/2014/main" val="1562816535"/>
                    </a:ext>
                  </a:extLst>
                </a:gridCol>
                <a:gridCol w="845345">
                  <a:extLst>
                    <a:ext uri="{9D8B030D-6E8A-4147-A177-3AD203B41FA5}">
                      <a16:colId xmlns:a16="http://schemas.microsoft.com/office/drawing/2014/main" val="447571786"/>
                    </a:ext>
                  </a:extLst>
                </a:gridCol>
                <a:gridCol w="845345">
                  <a:extLst>
                    <a:ext uri="{9D8B030D-6E8A-4147-A177-3AD203B41FA5}">
                      <a16:colId xmlns:a16="http://schemas.microsoft.com/office/drawing/2014/main" val="3772365577"/>
                    </a:ext>
                  </a:extLst>
                </a:gridCol>
                <a:gridCol w="845345">
                  <a:extLst>
                    <a:ext uri="{9D8B030D-6E8A-4147-A177-3AD203B41FA5}">
                      <a16:colId xmlns:a16="http://schemas.microsoft.com/office/drawing/2014/main" val="1280004057"/>
                    </a:ext>
                  </a:extLst>
                </a:gridCol>
                <a:gridCol w="883196">
                  <a:extLst>
                    <a:ext uri="{9D8B030D-6E8A-4147-A177-3AD203B41FA5}">
                      <a16:colId xmlns:a16="http://schemas.microsoft.com/office/drawing/2014/main" val="2052701200"/>
                    </a:ext>
                  </a:extLst>
                </a:gridCol>
                <a:gridCol w="883196">
                  <a:extLst>
                    <a:ext uri="{9D8B030D-6E8A-4147-A177-3AD203B41FA5}">
                      <a16:colId xmlns:a16="http://schemas.microsoft.com/office/drawing/2014/main" val="2379506889"/>
                    </a:ext>
                  </a:extLst>
                </a:gridCol>
              </a:tblGrid>
              <a:tr h="16844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48271"/>
                  </a:ext>
                </a:extLst>
              </a:tr>
              <a:tr h="51587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6491"/>
                  </a:ext>
                </a:extLst>
              </a:tr>
              <a:tr h="221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13.717.289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13.552.267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-165.022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10.362.033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25428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9.977.359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10.075.464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7.975.666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35453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2.170.604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2.018.429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-152.175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460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288.827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288.827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07635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20169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1803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1.083.613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683.834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-399.779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610.793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10939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313.304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313.304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32994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0922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13363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-474.768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493548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-474.768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78091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295.541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38962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Defensa Civil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295.541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10387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8123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964365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485.713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485.713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56184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34006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22.830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25117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83.722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60290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6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018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3965" y="5953709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5694" y="795973"/>
            <a:ext cx="803275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24. PROGRAMA 01: SUBSECRETARÍA DE DEFENSA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84684" y="1506952"/>
            <a:ext cx="7994775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794955" y="5539395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89C6C1F-CA4B-4387-A872-B3724C21F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18146"/>
              </p:ext>
            </p:extLst>
          </p:nvPr>
        </p:nvGraphicFramePr>
        <p:xfrm>
          <a:off x="579733" y="1851081"/>
          <a:ext cx="8018717" cy="3688316"/>
        </p:xfrm>
        <a:graphic>
          <a:graphicData uri="http://schemas.openxmlformats.org/drawingml/2006/table">
            <a:tbl>
              <a:tblPr/>
              <a:tblGrid>
                <a:gridCol w="603118">
                  <a:extLst>
                    <a:ext uri="{9D8B030D-6E8A-4147-A177-3AD203B41FA5}">
                      <a16:colId xmlns:a16="http://schemas.microsoft.com/office/drawing/2014/main" val="2500950482"/>
                    </a:ext>
                  </a:extLst>
                </a:gridCol>
                <a:gridCol w="339253">
                  <a:extLst>
                    <a:ext uri="{9D8B030D-6E8A-4147-A177-3AD203B41FA5}">
                      <a16:colId xmlns:a16="http://schemas.microsoft.com/office/drawing/2014/main" val="1509999058"/>
                    </a:ext>
                  </a:extLst>
                </a:gridCol>
                <a:gridCol w="339253">
                  <a:extLst>
                    <a:ext uri="{9D8B030D-6E8A-4147-A177-3AD203B41FA5}">
                      <a16:colId xmlns:a16="http://schemas.microsoft.com/office/drawing/2014/main" val="1794130513"/>
                    </a:ext>
                  </a:extLst>
                </a:gridCol>
                <a:gridCol w="2960758">
                  <a:extLst>
                    <a:ext uri="{9D8B030D-6E8A-4147-A177-3AD203B41FA5}">
                      <a16:colId xmlns:a16="http://schemas.microsoft.com/office/drawing/2014/main" val="471448613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3115803785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3721247957"/>
                    </a:ext>
                  </a:extLst>
                </a:gridCol>
                <a:gridCol w="644239">
                  <a:extLst>
                    <a:ext uri="{9D8B030D-6E8A-4147-A177-3AD203B41FA5}">
                      <a16:colId xmlns:a16="http://schemas.microsoft.com/office/drawing/2014/main" val="1278527421"/>
                    </a:ext>
                  </a:extLst>
                </a:gridCol>
                <a:gridCol w="959504">
                  <a:extLst>
                    <a:ext uri="{9D8B030D-6E8A-4147-A177-3AD203B41FA5}">
                      <a16:colId xmlns:a16="http://schemas.microsoft.com/office/drawing/2014/main" val="64936280"/>
                    </a:ext>
                  </a:extLst>
                </a:gridCol>
                <a:gridCol w="959504">
                  <a:extLst>
                    <a:ext uri="{9D8B030D-6E8A-4147-A177-3AD203B41FA5}">
                      <a16:colId xmlns:a16="http://schemas.microsoft.com/office/drawing/2014/main" val="1499998252"/>
                    </a:ext>
                  </a:extLst>
                </a:gridCol>
              </a:tblGrid>
              <a:tr h="17367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136135"/>
                  </a:ext>
                </a:extLst>
              </a:tr>
              <a:tr h="53186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073248"/>
                  </a:ext>
                </a:extLst>
              </a:tr>
              <a:tr h="227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5.176.709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5.058.545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3.658.200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391745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3.167.588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3.161.803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62300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964.252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-186.820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434374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269217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324586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1.028.863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938.369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247605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121.839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8281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121.839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9275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907.024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98457"/>
                  </a:ext>
                </a:extLst>
              </a:tr>
              <a:tr h="323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Academia Nacional de Estudios Políticos y Estratégicos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907.024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82876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74182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90652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71841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11357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517121"/>
                  </a:ext>
                </a:extLst>
              </a:tr>
              <a:tr h="17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61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37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27583" y="6492875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16623" y="702068"/>
            <a:ext cx="7427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25. PROGRAMA 01: ESTADO MAYOR CONJUNTO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01636" y="1290235"/>
            <a:ext cx="7787208" cy="299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801636" y="6115842"/>
            <a:ext cx="7416827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E32051D-7119-4F83-A23F-465D5EC2F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9574"/>
              </p:ext>
            </p:extLst>
          </p:nvPr>
        </p:nvGraphicFramePr>
        <p:xfrm>
          <a:off x="827583" y="1556792"/>
          <a:ext cx="7416826" cy="4565798"/>
        </p:xfrm>
        <a:graphic>
          <a:graphicData uri="http://schemas.openxmlformats.org/drawingml/2006/table">
            <a:tbl>
              <a:tblPr/>
              <a:tblGrid>
                <a:gridCol w="653791">
                  <a:extLst>
                    <a:ext uri="{9D8B030D-6E8A-4147-A177-3AD203B41FA5}">
                      <a16:colId xmlns:a16="http://schemas.microsoft.com/office/drawing/2014/main" val="285154365"/>
                    </a:ext>
                  </a:extLst>
                </a:gridCol>
                <a:gridCol w="305307">
                  <a:extLst>
                    <a:ext uri="{9D8B030D-6E8A-4147-A177-3AD203B41FA5}">
                      <a16:colId xmlns:a16="http://schemas.microsoft.com/office/drawing/2014/main" val="4208677465"/>
                    </a:ext>
                  </a:extLst>
                </a:gridCol>
                <a:gridCol w="305307">
                  <a:extLst>
                    <a:ext uri="{9D8B030D-6E8A-4147-A177-3AD203B41FA5}">
                      <a16:colId xmlns:a16="http://schemas.microsoft.com/office/drawing/2014/main" val="3453829296"/>
                    </a:ext>
                  </a:extLst>
                </a:gridCol>
                <a:gridCol w="2766277">
                  <a:extLst>
                    <a:ext uri="{9D8B030D-6E8A-4147-A177-3AD203B41FA5}">
                      <a16:colId xmlns:a16="http://schemas.microsoft.com/office/drawing/2014/main" val="3257819293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2757610241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4282781436"/>
                    </a:ext>
                  </a:extLst>
                </a:gridCol>
                <a:gridCol w="619869">
                  <a:extLst>
                    <a:ext uri="{9D8B030D-6E8A-4147-A177-3AD203B41FA5}">
                      <a16:colId xmlns:a16="http://schemas.microsoft.com/office/drawing/2014/main" val="492932130"/>
                    </a:ext>
                  </a:extLst>
                </a:gridCol>
                <a:gridCol w="727804">
                  <a:extLst>
                    <a:ext uri="{9D8B030D-6E8A-4147-A177-3AD203B41FA5}">
                      <a16:colId xmlns:a16="http://schemas.microsoft.com/office/drawing/2014/main" val="4164591083"/>
                    </a:ext>
                  </a:extLst>
                </a:gridCol>
                <a:gridCol w="730889">
                  <a:extLst>
                    <a:ext uri="{9D8B030D-6E8A-4147-A177-3AD203B41FA5}">
                      <a16:colId xmlns:a16="http://schemas.microsoft.com/office/drawing/2014/main" val="356754608"/>
                    </a:ext>
                  </a:extLst>
                </a:gridCol>
              </a:tblGrid>
              <a:tr h="13342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50118"/>
                  </a:ext>
                </a:extLst>
              </a:tr>
              <a:tr h="39988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59029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12.115.902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9.607.978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-2.507.924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5.733.847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034401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709.918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683.202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-26.716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482.728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888605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1.107.423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1.068.246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-39.177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616.034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04652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10.111.859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7.817.509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-2.294.350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4.600.064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24414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5.148.999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2.928.391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-2.220.608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2.332.288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62928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Paz-Ejército de Chile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217.053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98.237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-118.816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81.629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4908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77.929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48.874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-29.055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48.874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61798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Paz-Fuerza Aérea de Chile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44.023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53.050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9.027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30.295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63908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 Ejército de Chile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1.096.935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955.559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-141.376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863.522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397967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Armada de Chile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351.293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271.780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-79.513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193.027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68195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3.361.766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1.500.891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-1.860.875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1.114.941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509801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4.962.860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4.889.118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-73.742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2.267.776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555579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Conjunto Austral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258.115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258.181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178.296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641816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1.243.731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1.202.211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-41.520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531.845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25928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 de Desminado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3.172.424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3.130.855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-41.569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1.394.903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6540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Conjunto Norte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279.598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288.875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9.277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162.662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97188"/>
                  </a:ext>
                </a:extLst>
              </a:tr>
              <a:tr h="258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Cooperación Internacional en Centroamérica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8.992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49913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10112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289278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83.523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33.585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-49.938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29.585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13977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24.624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-24.624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154328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7.126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-3.503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43253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1.674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06957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-6.904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828622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43.195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28.891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-14.304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27.714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43349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103.179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304690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103.179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18925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 Armada de Chile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755239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97.743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19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6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8064" y="6140326"/>
            <a:ext cx="7128792" cy="216024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409" y="692696"/>
            <a:ext cx="8233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25. PROGRAMA 01: ESTADO MAYOR CONJUNTO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57200" y="1425121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46329"/>
              </p:ext>
            </p:extLst>
          </p:nvPr>
        </p:nvGraphicFramePr>
        <p:xfrm>
          <a:off x="408408" y="1713150"/>
          <a:ext cx="8233786" cy="4427176"/>
        </p:xfrm>
        <a:graphic>
          <a:graphicData uri="http://schemas.openxmlformats.org/drawingml/2006/table">
            <a:tbl>
              <a:tblPr/>
              <a:tblGrid>
                <a:gridCol w="64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9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4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64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447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1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Paz-Ejército de Chile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Paz-Fuerza Aérea de Chile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Armada de Chile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 de Desminado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9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Cooperación Internacional en Centroamérica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OTAN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OTTAWA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OSLO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31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752625"/>
            <a:ext cx="82296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1942" y="6173787"/>
            <a:ext cx="7488832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896385"/>
              </p:ext>
            </p:extLst>
          </p:nvPr>
        </p:nvGraphicFramePr>
        <p:xfrm>
          <a:off x="467544" y="1844824"/>
          <a:ext cx="8219256" cy="36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30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5877272"/>
            <a:ext cx="8406135" cy="288032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529318"/>
              </p:ext>
            </p:extLst>
          </p:nvPr>
        </p:nvGraphicFramePr>
        <p:xfrm>
          <a:off x="611560" y="1916832"/>
          <a:ext cx="8075240" cy="347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96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23616"/>
            <a:ext cx="807524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877272"/>
            <a:ext cx="5760640" cy="337963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703473"/>
            <a:ext cx="7632848" cy="333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764246-A339-46C8-AB1E-DEB62473F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78605"/>
              </p:ext>
            </p:extLst>
          </p:nvPr>
        </p:nvGraphicFramePr>
        <p:xfrm>
          <a:off x="457200" y="2048778"/>
          <a:ext cx="8075240" cy="3600398"/>
        </p:xfrm>
        <a:graphic>
          <a:graphicData uri="http://schemas.openxmlformats.org/drawingml/2006/table">
            <a:tbl>
              <a:tblPr/>
              <a:tblGrid>
                <a:gridCol w="971693">
                  <a:extLst>
                    <a:ext uri="{9D8B030D-6E8A-4147-A177-3AD203B41FA5}">
                      <a16:colId xmlns:a16="http://schemas.microsoft.com/office/drawing/2014/main" val="2963704372"/>
                    </a:ext>
                  </a:extLst>
                </a:gridCol>
                <a:gridCol w="2664320">
                  <a:extLst>
                    <a:ext uri="{9D8B030D-6E8A-4147-A177-3AD203B41FA5}">
                      <a16:colId xmlns:a16="http://schemas.microsoft.com/office/drawing/2014/main" val="3535618887"/>
                    </a:ext>
                  </a:extLst>
                </a:gridCol>
                <a:gridCol w="971693">
                  <a:extLst>
                    <a:ext uri="{9D8B030D-6E8A-4147-A177-3AD203B41FA5}">
                      <a16:colId xmlns:a16="http://schemas.microsoft.com/office/drawing/2014/main" val="2521497164"/>
                    </a:ext>
                  </a:extLst>
                </a:gridCol>
                <a:gridCol w="971693">
                  <a:extLst>
                    <a:ext uri="{9D8B030D-6E8A-4147-A177-3AD203B41FA5}">
                      <a16:colId xmlns:a16="http://schemas.microsoft.com/office/drawing/2014/main" val="1121035522"/>
                    </a:ext>
                  </a:extLst>
                </a:gridCol>
                <a:gridCol w="799297">
                  <a:extLst>
                    <a:ext uri="{9D8B030D-6E8A-4147-A177-3AD203B41FA5}">
                      <a16:colId xmlns:a16="http://schemas.microsoft.com/office/drawing/2014/main" val="1615752899"/>
                    </a:ext>
                  </a:extLst>
                </a:gridCol>
                <a:gridCol w="975611">
                  <a:extLst>
                    <a:ext uri="{9D8B030D-6E8A-4147-A177-3AD203B41FA5}">
                      <a16:colId xmlns:a16="http://schemas.microsoft.com/office/drawing/2014/main" val="2434936174"/>
                    </a:ext>
                  </a:extLst>
                </a:gridCol>
                <a:gridCol w="720933">
                  <a:extLst>
                    <a:ext uri="{9D8B030D-6E8A-4147-A177-3AD203B41FA5}">
                      <a16:colId xmlns:a16="http://schemas.microsoft.com/office/drawing/2014/main" val="3309302689"/>
                    </a:ext>
                  </a:extLst>
                </a:gridCol>
              </a:tblGrid>
              <a:tr h="24163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81504"/>
                  </a:ext>
                </a:extLst>
              </a:tr>
              <a:tr h="59201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88436"/>
                  </a:ext>
                </a:extLst>
              </a:tr>
              <a:tr h="2053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1.882.785.627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2.104.499.174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221.713.547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1.392.802.330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121383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1.275.946.206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1.267.503.382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-8.442.824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1.054.524.745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332497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315.345.668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296.475.992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-18.869.676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202.838.937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97986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1.515.063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2.204.926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689.863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2.278.599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70496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23.031.737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23.060.104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18.032.338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31557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13.255.723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247.445.672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234.189.949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340.004.346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48158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650.747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650.747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293.504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88"/>
                  </a:ext>
                </a:extLst>
              </a:tr>
              <a:tr h="2416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28.697.635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15.556.379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-13.141.256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8.160.429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19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145.943.851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145.943.851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98594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7.771.034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7.986.918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215.884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2.980.504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64304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3.192.190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3.196.684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1.940.740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27960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50.821.780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43.174.775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-7.647.005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22.092.591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95177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16.613.993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49.182.882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32.568.889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48.329.145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84679"/>
                  </a:ext>
                </a:extLst>
              </a:tr>
              <a:tr h="193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2.116.862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2.116.862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28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95624"/>
            <a:ext cx="793122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0" y="5602357"/>
            <a:ext cx="5616624" cy="236818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900305"/>
            <a:ext cx="7344816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937106"/>
              </p:ext>
            </p:extLst>
          </p:nvPr>
        </p:nvGraphicFramePr>
        <p:xfrm>
          <a:off x="457203" y="2348880"/>
          <a:ext cx="7931221" cy="3024339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8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943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879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152.760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139.618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4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4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4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4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4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4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4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01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199" y="682666"/>
            <a:ext cx="781482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711199" y="6199870"/>
            <a:ext cx="762198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11199" y="1293157"/>
            <a:ext cx="7748233" cy="305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9B2ED51-41CE-4150-9D67-757B0FE7F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75376"/>
              </p:ext>
            </p:extLst>
          </p:nvPr>
        </p:nvGraphicFramePr>
        <p:xfrm>
          <a:off x="730384" y="1608683"/>
          <a:ext cx="7748233" cy="4581485"/>
        </p:xfrm>
        <a:graphic>
          <a:graphicData uri="http://schemas.openxmlformats.org/drawingml/2006/table">
            <a:tbl>
              <a:tblPr/>
              <a:tblGrid>
                <a:gridCol w="759420">
                  <a:extLst>
                    <a:ext uri="{9D8B030D-6E8A-4147-A177-3AD203B41FA5}">
                      <a16:colId xmlns:a16="http://schemas.microsoft.com/office/drawing/2014/main" val="1678460193"/>
                    </a:ext>
                  </a:extLst>
                </a:gridCol>
                <a:gridCol w="354635">
                  <a:extLst>
                    <a:ext uri="{9D8B030D-6E8A-4147-A177-3AD203B41FA5}">
                      <a16:colId xmlns:a16="http://schemas.microsoft.com/office/drawing/2014/main" val="2774094315"/>
                    </a:ext>
                  </a:extLst>
                </a:gridCol>
                <a:gridCol w="2693792">
                  <a:extLst>
                    <a:ext uri="{9D8B030D-6E8A-4147-A177-3AD203B41FA5}">
                      <a16:colId xmlns:a16="http://schemas.microsoft.com/office/drawing/2014/main" val="2093453873"/>
                    </a:ext>
                  </a:extLst>
                </a:gridCol>
                <a:gridCol w="759420">
                  <a:extLst>
                    <a:ext uri="{9D8B030D-6E8A-4147-A177-3AD203B41FA5}">
                      <a16:colId xmlns:a16="http://schemas.microsoft.com/office/drawing/2014/main" val="1550639049"/>
                    </a:ext>
                  </a:extLst>
                </a:gridCol>
                <a:gridCol w="802406">
                  <a:extLst>
                    <a:ext uri="{9D8B030D-6E8A-4147-A177-3AD203B41FA5}">
                      <a16:colId xmlns:a16="http://schemas.microsoft.com/office/drawing/2014/main" val="2657592313"/>
                    </a:ext>
                  </a:extLst>
                </a:gridCol>
                <a:gridCol w="802406">
                  <a:extLst>
                    <a:ext uri="{9D8B030D-6E8A-4147-A177-3AD203B41FA5}">
                      <a16:colId xmlns:a16="http://schemas.microsoft.com/office/drawing/2014/main" val="2479908505"/>
                    </a:ext>
                  </a:extLst>
                </a:gridCol>
                <a:gridCol w="788077">
                  <a:extLst>
                    <a:ext uri="{9D8B030D-6E8A-4147-A177-3AD203B41FA5}">
                      <a16:colId xmlns:a16="http://schemas.microsoft.com/office/drawing/2014/main" val="452374331"/>
                    </a:ext>
                  </a:extLst>
                </a:gridCol>
                <a:gridCol w="788077">
                  <a:extLst>
                    <a:ext uri="{9D8B030D-6E8A-4147-A177-3AD203B41FA5}">
                      <a16:colId xmlns:a16="http://schemas.microsoft.com/office/drawing/2014/main" val="1436873510"/>
                    </a:ext>
                  </a:extLst>
                </a:gridCol>
              </a:tblGrid>
              <a:tr h="190399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96161"/>
                  </a:ext>
                </a:extLst>
              </a:tr>
              <a:tr h="583099">
                <a:tc gridSpan="3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50230"/>
                  </a:ext>
                </a:extLst>
              </a:tr>
              <a:tr h="2498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571.742.473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586.078.758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14.336.285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487.810.397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46545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del Ejército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78.408.253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87.350.264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8.942.011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68.134.179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425139"/>
                  </a:ext>
                </a:extLst>
              </a:tr>
              <a:tr h="321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Industria Militar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5.783.172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5.106.961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-676.211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3.422.059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83116"/>
                  </a:ext>
                </a:extLst>
              </a:tr>
              <a:tr h="309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388.362.652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398.776.562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10.413.910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332.274.232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21354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del Territorio Marítimo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117.828.685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307.329.664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189.500.979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44.933.925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37662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Sanidad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77.986.462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76.967.461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-1.019.001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57.413.434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02085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231.863.401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248.610.708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16.747.307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205.284.627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29829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 la Fach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38.774.452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41.368.215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2.593.763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30.085.178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023884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7.401.048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7.164.838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-236.210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4.383.183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9025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Militar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-351.193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3.093.527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6189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6.184.401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5.367.687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-816.714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4.306.563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54257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Aeronáutica Civil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330.866.464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351.158.344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20.291.880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312.054.451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48196"/>
                  </a:ext>
                </a:extLst>
              </a:tr>
              <a:tr h="4164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Aerofotogramétrico de la </a:t>
                      </a:r>
                      <a:b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1.345.045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696029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13.717.289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13.552.267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-165.022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10.362.033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77350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Defensa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5.176.709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5.058.545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3.658.200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00736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12.115.902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9.607.978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-2.507.924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5.733.847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2593" y="6378807"/>
            <a:ext cx="5149146" cy="211345"/>
          </a:xfrm>
        </p:spPr>
        <p:txBody>
          <a:bodyPr/>
          <a:lstStyle/>
          <a:p>
            <a:r>
              <a:rPr lang="es-CL" sz="800" b="1" dirty="0"/>
              <a:t>Fuente</a:t>
            </a:r>
            <a:r>
              <a:rPr lang="es-CL" sz="8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199" y="627607"/>
            <a:ext cx="7931225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199" y="1252315"/>
            <a:ext cx="7283152" cy="211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F55802-ED43-4F48-8CA7-5B335CF53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9782"/>
              </p:ext>
            </p:extLst>
          </p:nvPr>
        </p:nvGraphicFramePr>
        <p:xfrm>
          <a:off x="457199" y="1497276"/>
          <a:ext cx="7931224" cy="4881543"/>
        </p:xfrm>
        <a:graphic>
          <a:graphicData uri="http://schemas.openxmlformats.org/drawingml/2006/table">
            <a:tbl>
              <a:tblPr/>
              <a:tblGrid>
                <a:gridCol w="894975">
                  <a:extLst>
                    <a:ext uri="{9D8B030D-6E8A-4147-A177-3AD203B41FA5}">
                      <a16:colId xmlns:a16="http://schemas.microsoft.com/office/drawing/2014/main" val="1572045567"/>
                    </a:ext>
                  </a:extLst>
                </a:gridCol>
                <a:gridCol w="330606">
                  <a:extLst>
                    <a:ext uri="{9D8B030D-6E8A-4147-A177-3AD203B41FA5}">
                      <a16:colId xmlns:a16="http://schemas.microsoft.com/office/drawing/2014/main" val="862117621"/>
                    </a:ext>
                  </a:extLst>
                </a:gridCol>
                <a:gridCol w="330606">
                  <a:extLst>
                    <a:ext uri="{9D8B030D-6E8A-4147-A177-3AD203B41FA5}">
                      <a16:colId xmlns:a16="http://schemas.microsoft.com/office/drawing/2014/main" val="2181090068"/>
                    </a:ext>
                  </a:extLst>
                </a:gridCol>
                <a:gridCol w="2354323">
                  <a:extLst>
                    <a:ext uri="{9D8B030D-6E8A-4147-A177-3AD203B41FA5}">
                      <a16:colId xmlns:a16="http://schemas.microsoft.com/office/drawing/2014/main" val="408553975"/>
                    </a:ext>
                  </a:extLst>
                </a:gridCol>
                <a:gridCol w="891636">
                  <a:extLst>
                    <a:ext uri="{9D8B030D-6E8A-4147-A177-3AD203B41FA5}">
                      <a16:colId xmlns:a16="http://schemas.microsoft.com/office/drawing/2014/main" val="127356102"/>
                    </a:ext>
                  </a:extLst>
                </a:gridCol>
                <a:gridCol w="774756">
                  <a:extLst>
                    <a:ext uri="{9D8B030D-6E8A-4147-A177-3AD203B41FA5}">
                      <a16:colId xmlns:a16="http://schemas.microsoft.com/office/drawing/2014/main" val="742267898"/>
                    </a:ext>
                  </a:extLst>
                </a:gridCol>
                <a:gridCol w="774756">
                  <a:extLst>
                    <a:ext uri="{9D8B030D-6E8A-4147-A177-3AD203B41FA5}">
                      <a16:colId xmlns:a16="http://schemas.microsoft.com/office/drawing/2014/main" val="768126351"/>
                    </a:ext>
                  </a:extLst>
                </a:gridCol>
                <a:gridCol w="788114">
                  <a:extLst>
                    <a:ext uri="{9D8B030D-6E8A-4147-A177-3AD203B41FA5}">
                      <a16:colId xmlns:a16="http://schemas.microsoft.com/office/drawing/2014/main" val="3891233215"/>
                    </a:ext>
                  </a:extLst>
                </a:gridCol>
                <a:gridCol w="791452">
                  <a:extLst>
                    <a:ext uri="{9D8B030D-6E8A-4147-A177-3AD203B41FA5}">
                      <a16:colId xmlns:a16="http://schemas.microsoft.com/office/drawing/2014/main" val="2323685565"/>
                    </a:ext>
                  </a:extLst>
                </a:gridCol>
              </a:tblGrid>
              <a:tr h="10361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5887" marR="5887" marT="5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5887" marR="5887" marT="5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96893"/>
                  </a:ext>
                </a:extLst>
              </a:tr>
              <a:tr h="30707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72528"/>
                  </a:ext>
                </a:extLst>
              </a:tr>
              <a:tr h="1316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571.742.473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586.078.758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14.336.285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487.810.397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492870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495.070.607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485.248.432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-9.822.175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410.077.551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49372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65.875.681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68.233.511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2.357.830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47.342.658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462938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381.574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96026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381.574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45520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5.370.011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23.190.863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17.820.852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22.830.170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42837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751.871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751.871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419.349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516465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83.674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83.674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46.527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75998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66.998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66.998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20.485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101758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601.199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601.199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352.337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83948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1.755.703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19.576.555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17.820.852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19.575.620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46316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del Ejército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1.403.043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19.269.661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17.866.618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19.269.661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3700"/>
                  </a:ext>
                </a:extLst>
              </a:tr>
              <a:tr h="200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56.047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-45.766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7262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36.895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35.960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449058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20.607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65511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185.700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185.700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185.700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1605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Defensa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8.347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067323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Industria Militar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28.762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00270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Militar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16.302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348311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768.261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768.261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04972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Equino y Deporte Ecuestre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48.217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727425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720.034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720.034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720.034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52155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58136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754149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Fábricas y Maestranzas del Ejército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30118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4.214.493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136182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4.214.493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03796"/>
                  </a:ext>
                </a:extLst>
              </a:tr>
              <a:tr h="200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3.472.140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1.994.587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-1.477.553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763.320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07254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587.179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-587.179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34116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1.261.347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1.128.614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-132.733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337.421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759160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412.652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265.362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-147.290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171.267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46870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573.707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58.935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-514.772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53.253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28931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374.514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278.935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-95.579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200.846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0842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262.741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262.741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20174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1.381.137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957.873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69052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1.381.137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957.873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4999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38141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53762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Equino y Deporte Ecuestre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015501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744600"/>
                  </a:ext>
                </a:extLst>
              </a:tr>
              <a:tr h="103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005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5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0299" y="6095139"/>
            <a:ext cx="5614485" cy="237348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3699" y="6361211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80299" y="620688"/>
            <a:ext cx="78602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0299" y="1297006"/>
            <a:ext cx="7860248" cy="1874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2020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29276"/>
              </p:ext>
            </p:extLst>
          </p:nvPr>
        </p:nvGraphicFramePr>
        <p:xfrm>
          <a:off x="580299" y="1628800"/>
          <a:ext cx="7860249" cy="4459771"/>
        </p:xfrm>
        <a:graphic>
          <a:graphicData uri="http://schemas.openxmlformats.org/drawingml/2006/table">
            <a:tbl>
              <a:tblPr/>
              <a:tblGrid>
                <a:gridCol w="66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5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109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3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Fábricas y Maestranzas del Ejército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5175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5411</TotalTime>
  <Words>7739</Words>
  <Application>Microsoft Office PowerPoint</Application>
  <PresentationFormat>Presentación en pantalla (4:3)</PresentationFormat>
  <Paragraphs>4584</Paragraphs>
  <Slides>27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1_Tema de Office</vt:lpstr>
      <vt:lpstr>Tema de Office</vt:lpstr>
      <vt:lpstr>EJECUCIÓN PRESUPUESTARIA DE GASTOS ACUMULADA OCTUBRE DE 2020 PARTIDA 11: MINISTERIO DE DEFENSA NACIONAL</vt:lpstr>
      <vt:lpstr>EJECUCIÓN ACUMULADA DE GASTOS A OCTUBRE DE 2020  PARTIDA 11 MINISTERIO DE DEFENSA NACIONAL</vt:lpstr>
      <vt:lpstr>COMPORTAMIENTO DE LA EJECUCIÓN MENSUAL DE GASTOS A OCTUBRE DE 2020 PARTIDA 11 MINISTERIO DE DEFENSA NACIONAL</vt:lpstr>
      <vt:lpstr>COMPORTAMIENTO DE LA EJECUCIÓN ACUMULADA DE GASTOS A OCTUBRE DE 2020  PARTIDA 11 MINISTERIO DE DEFENSA NACIONAL</vt:lpstr>
      <vt:lpstr>EJECUCIÓN ACUMULADA DE GASTOS A OCTUBRE DE 2020  PARTIDA 11 MINISTERIO DE DEFENSA NACIONAL</vt:lpstr>
      <vt:lpstr>EJECUCIÓN ACUMULADA DE GASTOS A OCTUBRE DE 2020  PARTIDA 11 MINISTERIO DE DEFENSA NACIONAL</vt:lpstr>
      <vt:lpstr>EJECUCIÓN ACUMULADA DE GASTOS A OCTUBRE DE 2020  PARTIDA 11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394</cp:revision>
  <cp:lastPrinted>2019-05-13T15:36:27Z</cp:lastPrinted>
  <dcterms:created xsi:type="dcterms:W3CDTF">2016-06-23T13:38:47Z</dcterms:created>
  <dcterms:modified xsi:type="dcterms:W3CDTF">2020-12-23T15:08:25Z</dcterms:modified>
</cp:coreProperties>
</file>