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5" r:id="rId18"/>
    <p:sldId id="324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4803974711809501"/>
          <c:y val="4.495687842962982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'[10.xlsx]Partida 10'!$D$51:$D$55</c:f>
              <c:numCache>
                <c:formatCode>0.00%</c:formatCode>
                <c:ptCount val="5"/>
                <c:pt idx="0">
                  <c:v>0.4390499198522736</c:v>
                </c:pt>
                <c:pt idx="1">
                  <c:v>0.23026188971678055</c:v>
                </c:pt>
                <c:pt idx="2">
                  <c:v>0.27019392449448237</c:v>
                </c:pt>
                <c:pt idx="3">
                  <c:v>4.3880481031357832E-2</c:v>
                </c:pt>
                <c:pt idx="4">
                  <c:v>1.6613784905105667E-2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018112"/>
        <c:axId val="387018504"/>
      </c:barChart>
      <c:catAx>
        <c:axId val="38701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7018504"/>
        <c:crosses val="autoZero"/>
        <c:auto val="1"/>
        <c:lblAlgn val="ctr"/>
        <c:lblOffset val="100"/>
        <c:noMultiLvlLbl val="0"/>
      </c:catAx>
      <c:valAx>
        <c:axId val="387018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87018112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10'!$D$28:$M$28</c:f>
              <c:numCache>
                <c:formatCode>0.0%</c:formatCode>
                <c:ptCount val="10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016544"/>
        <c:axId val="387014192"/>
      </c:barChart>
      <c:catAx>
        <c:axId val="38701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7014192"/>
        <c:crosses val="autoZero"/>
        <c:auto val="1"/>
        <c:lblAlgn val="ctr"/>
        <c:lblOffset val="100"/>
        <c:noMultiLvlLbl val="0"/>
      </c:catAx>
      <c:valAx>
        <c:axId val="38701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701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rgbClr val="9BBB59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rgbClr val="1F497D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10'!$D$22:$M$22</c:f>
              <c:numCache>
                <c:formatCode>0.0%</c:formatCode>
                <c:ptCount val="10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7017328"/>
        <c:axId val="387020856"/>
      </c:lineChart>
      <c:catAx>
        <c:axId val="38701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7020856"/>
        <c:crosses val="autoZero"/>
        <c:auto val="1"/>
        <c:lblAlgn val="ctr"/>
        <c:lblOffset val="100"/>
        <c:noMultiLvlLbl val="0"/>
      </c:catAx>
      <c:valAx>
        <c:axId val="38702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701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9401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670" y="5611109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404793"/>
              </p:ext>
            </p:extLst>
          </p:nvPr>
        </p:nvGraphicFramePr>
        <p:xfrm>
          <a:off x="518670" y="1872937"/>
          <a:ext cx="8168129" cy="3692353"/>
        </p:xfrm>
        <a:graphic>
          <a:graphicData uri="http://schemas.openxmlformats.org/drawingml/2006/table">
            <a:tbl>
              <a:tblPr/>
              <a:tblGrid>
                <a:gridCol w="798343"/>
                <a:gridCol w="294912"/>
                <a:gridCol w="294912"/>
                <a:gridCol w="2132888"/>
                <a:gridCol w="798343"/>
                <a:gridCol w="798343"/>
                <a:gridCol w="798343"/>
                <a:gridCol w="798343"/>
                <a:gridCol w="726851"/>
                <a:gridCol w="726851"/>
              </a:tblGrid>
              <a:tr h="167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27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47.352.815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1.521.488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37.795.167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32.230.226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26.059.500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12.959.059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8.277.370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2.257.018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124080,2%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124080,2%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873.031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-353.617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45887" y="594537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883683"/>
              </p:ext>
            </p:extLst>
          </p:nvPr>
        </p:nvGraphicFramePr>
        <p:xfrm>
          <a:off x="524760" y="1779868"/>
          <a:ext cx="8155927" cy="4034783"/>
        </p:xfrm>
        <a:graphic>
          <a:graphicData uri="http://schemas.openxmlformats.org/drawingml/2006/table">
            <a:tbl>
              <a:tblPr/>
              <a:tblGrid>
                <a:gridCol w="797151"/>
                <a:gridCol w="294470"/>
                <a:gridCol w="294470"/>
                <a:gridCol w="2129702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646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3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472.763.372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36.816.409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376.971.114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365.595.436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27.301.027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298.995.373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87.718.243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62.962.337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8.584.313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9.421.160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9.011.381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3.810.122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-3.044.034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1.329.934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906.046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-1.799.430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567.832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2.108.285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2.108.285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23939"/>
              </p:ext>
            </p:extLst>
          </p:nvPr>
        </p:nvGraphicFramePr>
        <p:xfrm>
          <a:off x="518862" y="2040318"/>
          <a:ext cx="8205359" cy="3620931"/>
        </p:xfrm>
        <a:graphic>
          <a:graphicData uri="http://schemas.openxmlformats.org/drawingml/2006/table">
            <a:tbl>
              <a:tblPr/>
              <a:tblGrid>
                <a:gridCol w="752322"/>
                <a:gridCol w="277910"/>
                <a:gridCol w="277910"/>
                <a:gridCol w="2518031"/>
                <a:gridCol w="752322"/>
                <a:gridCol w="752322"/>
                <a:gridCol w="752322"/>
                <a:gridCol w="752322"/>
                <a:gridCol w="684949"/>
                <a:gridCol w="684949"/>
              </a:tblGrid>
              <a:tr h="1535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03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42.896.061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-272.812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32.067.221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25.605.305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20.807.375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9.989.065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7.729.706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581.866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2.373.474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1.198.673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-236.140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-97.487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1.139.802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89850"/>
              </p:ext>
            </p:extLst>
          </p:nvPr>
        </p:nvGraphicFramePr>
        <p:xfrm>
          <a:off x="518862" y="2038976"/>
          <a:ext cx="8167937" cy="3093774"/>
        </p:xfrm>
        <a:graphic>
          <a:graphicData uri="http://schemas.openxmlformats.org/drawingml/2006/table">
            <a:tbl>
              <a:tblPr/>
              <a:tblGrid>
                <a:gridCol w="798325"/>
                <a:gridCol w="294904"/>
                <a:gridCol w="294904"/>
                <a:gridCol w="2132838"/>
                <a:gridCol w="798325"/>
                <a:gridCol w="798325"/>
                <a:gridCol w="798325"/>
                <a:gridCol w="798325"/>
                <a:gridCol w="726833"/>
                <a:gridCol w="726833"/>
              </a:tblGrid>
              <a:tr h="1706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7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2.795.221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2.278.920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536.743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1.777.176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484.118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-513.921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678.006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678.006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678.006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864" y="598884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492743"/>
              </p:ext>
            </p:extLst>
          </p:nvPr>
        </p:nvGraphicFramePr>
        <p:xfrm>
          <a:off x="594909" y="1757119"/>
          <a:ext cx="7880794" cy="4049159"/>
        </p:xfrm>
        <a:graphic>
          <a:graphicData uri="http://schemas.openxmlformats.org/drawingml/2006/table">
            <a:tbl>
              <a:tblPr/>
              <a:tblGrid>
                <a:gridCol w="770260"/>
                <a:gridCol w="284537"/>
                <a:gridCol w="284537"/>
                <a:gridCol w="2057858"/>
                <a:gridCol w="770260"/>
                <a:gridCol w="770260"/>
                <a:gridCol w="770260"/>
                <a:gridCol w="770260"/>
                <a:gridCol w="701281"/>
                <a:gridCol w="701281"/>
              </a:tblGrid>
              <a:tr h="1683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5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279.834.087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7.601.728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206.355.775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10.607.397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7.697.532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1.539.512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259.410.274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184.164.192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259.410.274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184.164.192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237.148.156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3.228.251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170.845.127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22.262.118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13.319.065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92987" y="5793415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877249"/>
              </p:ext>
            </p:extLst>
          </p:nvPr>
        </p:nvGraphicFramePr>
        <p:xfrm>
          <a:off x="592989" y="2006632"/>
          <a:ext cx="8048944" cy="3654622"/>
        </p:xfrm>
        <a:graphic>
          <a:graphicData uri="http://schemas.openxmlformats.org/drawingml/2006/table">
            <a:tbl>
              <a:tblPr/>
              <a:tblGrid>
                <a:gridCol w="755822"/>
                <a:gridCol w="279203"/>
                <a:gridCol w="279203"/>
                <a:gridCol w="2335154"/>
                <a:gridCol w="755822"/>
                <a:gridCol w="755822"/>
                <a:gridCol w="755822"/>
                <a:gridCol w="755822"/>
                <a:gridCol w="688137"/>
                <a:gridCol w="688137"/>
              </a:tblGrid>
              <a:tr h="1514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39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129.523.220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6.842.218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112.145.037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95.138.735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5.034.469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78.940.091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28.645.085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16.711.150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774.303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774.303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122" y="49608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821227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APOYO A LOS CENTROS DE ADMINISTRACIÓN DIRECTO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101510"/>
              </p:ext>
            </p:extLst>
          </p:nvPr>
        </p:nvGraphicFramePr>
        <p:xfrm>
          <a:off x="592986" y="2335572"/>
          <a:ext cx="8048947" cy="1669492"/>
        </p:xfrm>
        <a:graphic>
          <a:graphicData uri="http://schemas.openxmlformats.org/drawingml/2006/table">
            <a:tbl>
              <a:tblPr/>
              <a:tblGrid>
                <a:gridCol w="767480"/>
                <a:gridCol w="182277"/>
                <a:gridCol w="268618"/>
                <a:gridCol w="2225692"/>
                <a:gridCol w="767480"/>
                <a:gridCol w="767480"/>
                <a:gridCol w="767480"/>
                <a:gridCol w="767480"/>
                <a:gridCol w="767480"/>
                <a:gridCol w="767480"/>
              </a:tblGrid>
              <a:tr h="2698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263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179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90580" y="616920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375295"/>
              </p:ext>
            </p:extLst>
          </p:nvPr>
        </p:nvGraphicFramePr>
        <p:xfrm>
          <a:off x="490578" y="1607927"/>
          <a:ext cx="8196223" cy="4525310"/>
        </p:xfrm>
        <a:graphic>
          <a:graphicData uri="http://schemas.openxmlformats.org/drawingml/2006/table">
            <a:tbl>
              <a:tblPr/>
              <a:tblGrid>
                <a:gridCol w="801090"/>
                <a:gridCol w="295924"/>
                <a:gridCol w="295924"/>
                <a:gridCol w="2140223"/>
                <a:gridCol w="801090"/>
                <a:gridCol w="801090"/>
                <a:gridCol w="801090"/>
                <a:gridCol w="801090"/>
                <a:gridCol w="729351"/>
                <a:gridCol w="729351"/>
              </a:tblGrid>
              <a:tr h="1289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49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62.037.599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51.473.481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30.737.281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25.752.398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4.064.068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25.016.210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-404.294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20.296.582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24.323.809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-394.258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19.952.135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1.019.349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22.381.221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-244.258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18.802.026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107.533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8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50665" cy="38164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3183"/>
              </p:ext>
            </p:extLst>
          </p:nvPr>
        </p:nvGraphicFramePr>
        <p:xfrm>
          <a:off x="459103" y="1916832"/>
          <a:ext cx="40180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394611"/>
              </p:ext>
            </p:extLst>
          </p:nvPr>
        </p:nvGraphicFramePr>
        <p:xfrm>
          <a:off x="4610667" y="1916833"/>
          <a:ext cx="409420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443756"/>
              </p:ext>
            </p:extLst>
          </p:nvPr>
        </p:nvGraphicFramePr>
        <p:xfrm>
          <a:off x="539551" y="1556792"/>
          <a:ext cx="8088483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458171"/>
              </p:ext>
            </p:extLst>
          </p:nvPr>
        </p:nvGraphicFramePr>
        <p:xfrm>
          <a:off x="466600" y="2057400"/>
          <a:ext cx="821079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11578"/>
              </p:ext>
            </p:extLst>
          </p:nvPr>
        </p:nvGraphicFramePr>
        <p:xfrm>
          <a:off x="606311" y="1988840"/>
          <a:ext cx="7854120" cy="3456385"/>
        </p:xfrm>
        <a:graphic>
          <a:graphicData uri="http://schemas.openxmlformats.org/drawingml/2006/table">
            <a:tbl>
              <a:tblPr/>
              <a:tblGrid>
                <a:gridCol w="827399"/>
                <a:gridCol w="2210515"/>
                <a:gridCol w="827399"/>
                <a:gridCol w="827399"/>
                <a:gridCol w="827399"/>
                <a:gridCol w="827399"/>
                <a:gridCol w="753305"/>
                <a:gridCol w="753305"/>
              </a:tblGrid>
              <a:tr h="2110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64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1.420.449.907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67.618.019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1.123.096.425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635.689.412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41.728.680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519.360.334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311.769.571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221.737.424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11.568.271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10.993.979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362.065.621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-3.461.336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263.607.602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56.004.559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8.583.910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-3.756.589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52.284.105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-7.078.809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21.930.624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65943"/>
              </p:ext>
            </p:extLst>
          </p:nvPr>
        </p:nvGraphicFramePr>
        <p:xfrm>
          <a:off x="585599" y="2016430"/>
          <a:ext cx="7904350" cy="3428799"/>
        </p:xfrm>
        <a:graphic>
          <a:graphicData uri="http://schemas.openxmlformats.org/drawingml/2006/table">
            <a:tbl>
              <a:tblPr/>
              <a:tblGrid>
                <a:gridCol w="320014"/>
                <a:gridCol w="320014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6428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210.648.400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166.792.712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136.427.583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-4.298.131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96.575.904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74.220.817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70.216.808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171.830.059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137.045.144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47.352.815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37.795.167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515.659.433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36.543.597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409.038.335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472.763.372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376.971.114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42.896.061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-272.812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32.067.221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4.036.238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2.795.221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409.357.307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14.443.946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318.500.812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279.834.087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7.601.728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206.355.775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129.523.220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6.842.218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112.145.037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62.037.599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51.473.481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1" y="618743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763533"/>
              </p:ext>
            </p:extLst>
          </p:nvPr>
        </p:nvGraphicFramePr>
        <p:xfrm>
          <a:off x="465841" y="1403599"/>
          <a:ext cx="8194973" cy="4773366"/>
        </p:xfrm>
        <a:graphic>
          <a:graphicData uri="http://schemas.openxmlformats.org/drawingml/2006/table">
            <a:tbl>
              <a:tblPr/>
              <a:tblGrid>
                <a:gridCol w="752399"/>
                <a:gridCol w="277939"/>
                <a:gridCol w="277939"/>
                <a:gridCol w="2518291"/>
                <a:gridCol w="752399"/>
                <a:gridCol w="752399"/>
                <a:gridCol w="752399"/>
                <a:gridCol w="752399"/>
                <a:gridCol w="685019"/>
                <a:gridCol w="673790"/>
              </a:tblGrid>
              <a:tr h="115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43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136.427.583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-4.298.131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96.575.904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11.791.322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355.231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9.431.399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2.828.096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-158.934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1.550.795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68.799.599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-2.678.069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55.380.041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7.613.514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7.613.514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58.127.749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-2.185.341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47.712.622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48.642.133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279.629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39.241.112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475.807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8.568.813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-1.798.375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7.863.993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-52.211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79.656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-34.222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47.372.632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-6.673.442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22.997.022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47.372.632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-6.673.442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22.997.022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3.431.700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3.431.700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178409"/>
              </p:ext>
            </p:extLst>
          </p:nvPr>
        </p:nvGraphicFramePr>
        <p:xfrm>
          <a:off x="546983" y="2290024"/>
          <a:ext cx="8139816" cy="1427008"/>
        </p:xfrm>
        <a:graphic>
          <a:graphicData uri="http://schemas.openxmlformats.org/drawingml/2006/table">
            <a:tbl>
              <a:tblPr/>
              <a:tblGrid>
                <a:gridCol w="746312"/>
                <a:gridCol w="275690"/>
                <a:gridCol w="275690"/>
                <a:gridCol w="2497920"/>
                <a:gridCol w="746312"/>
                <a:gridCol w="746312"/>
                <a:gridCol w="746312"/>
                <a:gridCol w="746312"/>
                <a:gridCol w="679478"/>
                <a:gridCol w="679478"/>
              </a:tblGrid>
              <a:tr h="2329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35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0333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397934"/>
              </p:ext>
            </p:extLst>
          </p:nvPr>
        </p:nvGraphicFramePr>
        <p:xfrm>
          <a:off x="474239" y="1590798"/>
          <a:ext cx="8212563" cy="4765551"/>
        </p:xfrm>
        <a:graphic>
          <a:graphicData uri="http://schemas.openxmlformats.org/drawingml/2006/table">
            <a:tbl>
              <a:tblPr/>
              <a:tblGrid>
                <a:gridCol w="802687"/>
                <a:gridCol w="296515"/>
                <a:gridCol w="296515"/>
                <a:gridCol w="2144490"/>
                <a:gridCol w="802687"/>
                <a:gridCol w="802687"/>
                <a:gridCol w="802687"/>
                <a:gridCol w="802687"/>
                <a:gridCol w="730804"/>
                <a:gridCol w="730804"/>
              </a:tblGrid>
              <a:tr h="1640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171.830.059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15.969.249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137.045.144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61.484.433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6.537.963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49.899.490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86.701.330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-2.727.965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48.445.718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2.167.157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26.600.835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4.645.510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4123</Words>
  <Application>Microsoft Office PowerPoint</Application>
  <PresentationFormat>Presentación en pantalla (4:3)</PresentationFormat>
  <Paragraphs>2306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OCTUBRE DE 2020 PARTIDA 10: MINISTERIO DE JUSTICIA</vt:lpstr>
      <vt:lpstr>EJECUCIÓN ACUMULADA DE GASTOS A OCTUBRE DE 2020  PARTIDA 10 MINISTERIO DE JUSTICIA</vt:lpstr>
      <vt:lpstr>EJECUCIÓN ACUMULADA DE GASTOS A OCTUBRE DE 2020  PARTIDA 10 MINISTERIO DE JUSTICIA</vt:lpstr>
      <vt:lpstr>EJECUCIÓN ACUMULADA DE GASTOS A OCTUBRE DE 2020  PARTIDA 10 MINISTERIO DE JUSTICIA</vt:lpstr>
      <vt:lpstr>EJECUCIÓN ACUMULADA DE GASTOS A OCTUBRE DE 2020  PARTIDA 10 MINISTERIO DE JUSTICIA</vt:lpstr>
      <vt:lpstr>EJECUCIÓN ACUMULADA DE GASTOS A OCTUBRE DE 2020  PARTIDA 10 MINISTERIO DE JUSTICIA RESUMEN POR CAPÍTULOS</vt:lpstr>
      <vt:lpstr>EJECUCIÓN ACUMULADA DE GASTOS A OCTUBRE DE 2020  PARTIDA 10. CAPÍTULO 01. PROGRAMA 01: SECRETARÍA Y ADMINISTRACIÓN GENERAL</vt:lpstr>
      <vt:lpstr>EJECUCIÓN ACUMULADA DE GASTOS A OCTUBRE DE 2020  PARTIDA 10. CAPÍTULO 01. PROGRAMA 02:  PROGRAMA DE CONCESIONES DEL MINISTERIO DE JUSTICIA</vt:lpstr>
      <vt:lpstr>EJECUCIÓN ACUMULADA DE GASTOS A OCTUBRE DE 2020  PARTIDA 10. CAPÍTULO 02. PROGRAMA 01: SERVICIO REGISTRO CIVIL E IDENTIFICACIÓN</vt:lpstr>
      <vt:lpstr>EJECUCIÓN ACUMULADA DE GASTOS A OCTUBRE DE 2020  PARTIDA 10. CAPÍTULO 03. PROGRAMA 01:  SERVICIO MÉDICO LEGAL</vt:lpstr>
      <vt:lpstr>EJECUCIÓN ACUMULADA DE GASTOS A OCTUBRE DE 2020  PARTIDA 10. CAPÍTULO 04. PROGRAMA 01:  GENDARMERÍA DE CHILE</vt:lpstr>
      <vt:lpstr>EJECUCIÓN ACUMULADA DE GASTOS A OCTUBRE DE 2020  PARTIDA 10. CAPÍTULO 04. PROGRAMA 02:  PROGRAMA DE REHABILITACIÓN Y REINSERCIÓN SOCIAL</vt:lpstr>
      <vt:lpstr>EJECUCIÓN ACUMULADA DE GASTOS A OCTUBRE DE 2020  PARTIDA 10. CAPÍTULO 06. PROGRAMA 01:  SUBSECRETARÍA DE DERECHOS HUMANOS</vt:lpstr>
      <vt:lpstr>EJECUCIÓN ACUMULADA DE GASTOS A OCTUBRE DE 2020  PARTIDA 10. CAPÍTULO 07. PROGRAMA 01:  SERVICIO NACIONAL DE MENORES</vt:lpstr>
      <vt:lpstr>EJECUCIÓN ACUMULADA DE GASTOS A OCTUBRE DE 2020  PARTIDA 10. CAPÍTULO 07. PROGRAMA 02:  PROGRAMA DE ADMINISTRACIÓN DIRECTA Y PROYECTOS NACIONALES</vt:lpstr>
      <vt:lpstr>EJECUCIÓN ACUMULADA DE GASTOS A OCTUBRE DE 2020  PARTIDA 10. PROGRAMA DE APOYO A LOS CENTROS DE ADMINISTRACIÓN DIRECTO</vt:lpstr>
      <vt:lpstr>EJECUCIÓN ACUMULADA DE GASTOS A OCTUBRE DE 2020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323</cp:revision>
  <cp:lastPrinted>2019-06-03T14:10:49Z</cp:lastPrinted>
  <dcterms:created xsi:type="dcterms:W3CDTF">2016-06-23T13:38:47Z</dcterms:created>
  <dcterms:modified xsi:type="dcterms:W3CDTF">2021-01-27T16:35:42Z</dcterms:modified>
</cp:coreProperties>
</file>