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0"/>
  </p:notesMasterIdLst>
  <p:handoutMasterIdLst>
    <p:handoutMasterId r:id="rId21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  <p:sldId id="322" r:id="rId16"/>
    <p:sldId id="323" r:id="rId17"/>
    <p:sldId id="325" r:id="rId18"/>
    <p:sldId id="324" r:id="rId19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5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Distribución presupuesto inicial por Subtítulo de gasto</a:t>
            </a:r>
            <a:endParaRPr lang="es-CL" sz="1100">
              <a:effectLst/>
            </a:endParaRPr>
          </a:p>
        </c:rich>
      </c:tx>
      <c:layout>
        <c:manualLayout>
          <c:xMode val="edge"/>
          <c:yMode val="edge"/>
          <c:x val="0.14803974711809501"/>
          <c:y val="4.4956878429629824E-2"/>
        </c:manualLayout>
      </c:layout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9F1-47CA-A81F-455D873B61B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9F1-47CA-A81F-455D873B61B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9F1-47CA-A81F-455D873B61B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9F1-47CA-A81F-455D873B61B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9F1-47CA-A81F-455D873B61B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9F1-47CA-A81F-455D873B61B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29F1-47CA-A81F-455D873B61BA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'[10.xlsx]Partida 10'!$C$51:$C$55</c:f>
              <c:strCache>
                <c:ptCount val="5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CORRIENTES</c:v>
                </c:pt>
                <c:pt idx="3">
                  <c:v>INICIATIVAS DE INVERSIÓN</c:v>
                </c:pt>
                <c:pt idx="4">
                  <c:v>OTROS</c:v>
                </c:pt>
              </c:strCache>
            </c:strRef>
          </c:cat>
          <c:val>
            <c:numRef>
              <c:f>'[10.xlsx]Partida 10'!$D$51:$D$55</c:f>
              <c:numCache>
                <c:formatCode>0.00%</c:formatCode>
                <c:ptCount val="5"/>
                <c:pt idx="0">
                  <c:v>0.4390499198522736</c:v>
                </c:pt>
                <c:pt idx="1">
                  <c:v>0.23026188971678055</c:v>
                </c:pt>
                <c:pt idx="2">
                  <c:v>0.27019392449448237</c:v>
                </c:pt>
                <c:pt idx="3">
                  <c:v>4.3880481031357832E-2</c:v>
                </c:pt>
                <c:pt idx="4">
                  <c:v>1.6613784905105667E-2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29F1-47CA-A81F-455D873B61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61272088916359"/>
          <c:y val="0.12558164490356852"/>
          <c:w val="0.30794201870902876"/>
          <c:h val="0.8162806918731954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Distribución presupuesto inicial por Capítulo (millones de $)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'[10.xlsx]Info. de tendencia'!$AD$21:$AD$27</c:f>
              <c:strCache>
                <c:ptCount val="7"/>
                <c:pt idx="0">
                  <c:v>S. y ADM. GRAL.</c:v>
                </c:pt>
                <c:pt idx="1">
                  <c:v>REGISTRO CIVIL</c:v>
                </c:pt>
                <c:pt idx="2">
                  <c:v>SML</c:v>
                </c:pt>
                <c:pt idx="3">
                  <c:v>GENDARMERÍA</c:v>
                </c:pt>
                <c:pt idx="4">
                  <c:v>S. DD.HH</c:v>
                </c:pt>
                <c:pt idx="5">
                  <c:v>SENAME</c:v>
                </c:pt>
                <c:pt idx="6">
                  <c:v>DEFENSORÍA</c:v>
                </c:pt>
              </c:strCache>
            </c:strRef>
          </c:cat>
          <c:val>
            <c:numRef>
              <c:f>'[10.xlsx]Info. de tendencia'!$AF$21:$AF$27</c:f>
              <c:numCache>
                <c:formatCode>#,##0_ ;[Red]\-#,##0\ </c:formatCode>
                <c:ptCount val="7"/>
                <c:pt idx="0">
                  <c:v>211706531000</c:v>
                </c:pt>
                <c:pt idx="1">
                  <c:v>155860810000</c:v>
                </c:pt>
                <c:pt idx="2">
                  <c:v>45831327000</c:v>
                </c:pt>
                <c:pt idx="3">
                  <c:v>479115836000</c:v>
                </c:pt>
                <c:pt idx="4">
                  <c:v>3913958000</c:v>
                </c:pt>
                <c:pt idx="5">
                  <c:v>394913361000</c:v>
                </c:pt>
                <c:pt idx="6">
                  <c:v>62192366000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18-4759-A10D-9CCD6590E4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7018112"/>
        <c:axId val="387018504"/>
      </c:barChart>
      <c:catAx>
        <c:axId val="387018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87018504"/>
        <c:crosses val="autoZero"/>
        <c:auto val="1"/>
        <c:lblAlgn val="ctr"/>
        <c:lblOffset val="100"/>
        <c:noMultiLvlLbl val="0"/>
      </c:catAx>
      <c:valAx>
        <c:axId val="3870185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out"/>
        <c:minorTickMark val="none"/>
        <c:tickLblPos val="nextTo"/>
        <c:crossAx val="387018112"/>
        <c:crosses val="autoZero"/>
        <c:crossBetween val="between"/>
        <c:dispUnits>
          <c:builtInUnit val="millions"/>
          <c:dispUnitsLbl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/>
              <a:t>% Ejecución Mensual 2018-2019-2020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'[10.xlsx]Partida 10'!$C$26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10'!$D$26:$O$26</c:f>
              <c:numCache>
                <c:formatCode>0.0%</c:formatCode>
                <c:ptCount val="12"/>
                <c:pt idx="0">
                  <c:v>6.879000291100143E-2</c:v>
                </c:pt>
                <c:pt idx="1">
                  <c:v>6.7554750826552781E-2</c:v>
                </c:pt>
                <c:pt idx="2">
                  <c:v>0.11803242847419598</c:v>
                </c:pt>
                <c:pt idx="3">
                  <c:v>6.3915582161030479E-2</c:v>
                </c:pt>
                <c:pt idx="4">
                  <c:v>7.4828306597753538E-2</c:v>
                </c:pt>
                <c:pt idx="5">
                  <c:v>9.3256370796708551E-2</c:v>
                </c:pt>
                <c:pt idx="6">
                  <c:v>6.8680794361125758E-2</c:v>
                </c:pt>
                <c:pt idx="7">
                  <c:v>7.1146888356047933E-2</c:v>
                </c:pt>
                <c:pt idx="8">
                  <c:v>0.11811496766345585</c:v>
                </c:pt>
                <c:pt idx="9">
                  <c:v>6.979395470090155E-2</c:v>
                </c:pt>
                <c:pt idx="10">
                  <c:v>7.9456533259370146E-2</c:v>
                </c:pt>
                <c:pt idx="11">
                  <c:v>0.1206491605161155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24B-42DF-8F6E-29D2B0D9FCAC}"/>
            </c:ext>
          </c:extLst>
        </c:ser>
        <c:ser>
          <c:idx val="1"/>
          <c:order val="1"/>
          <c:tx>
            <c:strRef>
              <c:f>'[10.xlsx]Partida 10'!$C$27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10'!$D$27:$O$27</c:f>
              <c:numCache>
                <c:formatCode>0.0%</c:formatCode>
                <c:ptCount val="12"/>
                <c:pt idx="0">
                  <c:v>7.0386993711455556E-2</c:v>
                </c:pt>
                <c:pt idx="1">
                  <c:v>6.4049646121534118E-2</c:v>
                </c:pt>
                <c:pt idx="2">
                  <c:v>0.11449849742521252</c:v>
                </c:pt>
                <c:pt idx="3">
                  <c:v>6.9782933244077167E-2</c:v>
                </c:pt>
                <c:pt idx="4">
                  <c:v>7.0631452869408654E-2</c:v>
                </c:pt>
                <c:pt idx="5">
                  <c:v>9.3488570816093464E-2</c:v>
                </c:pt>
                <c:pt idx="6">
                  <c:v>6.8944801745673884E-2</c:v>
                </c:pt>
                <c:pt idx="7">
                  <c:v>6.7194578917193423E-2</c:v>
                </c:pt>
                <c:pt idx="8">
                  <c:v>0.11524311618630605</c:v>
                </c:pt>
                <c:pt idx="9">
                  <c:v>6.8549797401014079E-2</c:v>
                </c:pt>
                <c:pt idx="10">
                  <c:v>8.5148464142171934E-2</c:v>
                </c:pt>
                <c:pt idx="11">
                  <c:v>0.11945948173145782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24B-42DF-8F6E-29D2B0D9FCAC}"/>
            </c:ext>
          </c:extLst>
        </c:ser>
        <c:ser>
          <c:idx val="2"/>
          <c:order val="2"/>
          <c:tx>
            <c:strRef>
              <c:f>'[10.xlsx]Partida 10'!$C$28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10'!$D$28:$M$28</c:f>
              <c:numCache>
                <c:formatCode>0.0%</c:formatCode>
                <c:ptCount val="10"/>
                <c:pt idx="0">
                  <c:v>5.7750349982879763E-2</c:v>
                </c:pt>
                <c:pt idx="1">
                  <c:v>6.3379046110501547E-2</c:v>
                </c:pt>
                <c:pt idx="2">
                  <c:v>0.13403238238705273</c:v>
                </c:pt>
                <c:pt idx="3">
                  <c:v>7.5577510498012701E-2</c:v>
                </c:pt>
                <c:pt idx="4">
                  <c:v>6.979965023924331E-2</c:v>
                </c:pt>
                <c:pt idx="5">
                  <c:v>8.9610134181144607E-2</c:v>
                </c:pt>
                <c:pt idx="6">
                  <c:v>6.3427476452402889E-2</c:v>
                </c:pt>
                <c:pt idx="7">
                  <c:v>6.7902209721866669E-2</c:v>
                </c:pt>
                <c:pt idx="8">
                  <c:v>0.12843252263285534</c:v>
                </c:pt>
                <c:pt idx="9">
                  <c:v>6.7638136006439267E-2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24B-42DF-8F6E-29D2B0D9FC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7016544"/>
        <c:axId val="387014192"/>
      </c:barChart>
      <c:catAx>
        <c:axId val="387016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87014192"/>
        <c:crosses val="autoZero"/>
        <c:auto val="1"/>
        <c:lblAlgn val="ctr"/>
        <c:lblOffset val="100"/>
        <c:noMultiLvlLbl val="0"/>
      </c:catAx>
      <c:valAx>
        <c:axId val="387014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87016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/>
              <a:t>% Ejecución Acumulada 2018-2019-2020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'[10.xlsx]Partida 10'!$C$20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ln w="28575" cap="rnd">
              <a:solidFill>
                <a:srgbClr val="9BBB59"/>
              </a:solidFill>
              <a:round/>
            </a:ln>
            <a:effectLst/>
          </c:spPr>
          <c:marker>
            <c:symbol val="none"/>
          </c:marker>
          <c:cat>
            <c:strRef>
              <c:f>'[10.xlsx]Partida 10'!$D$19:$O$19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10'!$D$20:$O$20</c:f>
              <c:numCache>
                <c:formatCode>0.0%</c:formatCode>
                <c:ptCount val="12"/>
                <c:pt idx="0">
                  <c:v>6.879000291100143E-2</c:v>
                </c:pt>
                <c:pt idx="1">
                  <c:v>0.13634173278686379</c:v>
                </c:pt>
                <c:pt idx="2">
                  <c:v>0.25313721292274793</c:v>
                </c:pt>
                <c:pt idx="3">
                  <c:v>0.31676334664169131</c:v>
                </c:pt>
                <c:pt idx="4">
                  <c:v>0.39159165323944484</c:v>
                </c:pt>
                <c:pt idx="5">
                  <c:v>0.4848480240361534</c:v>
                </c:pt>
                <c:pt idx="6">
                  <c:v>0.55923003771239244</c:v>
                </c:pt>
                <c:pt idx="7">
                  <c:v>0.63011486893497526</c:v>
                </c:pt>
                <c:pt idx="8">
                  <c:v>0.74694961098139534</c:v>
                </c:pt>
                <c:pt idx="9">
                  <c:v>0.81395429956047471</c:v>
                </c:pt>
                <c:pt idx="10">
                  <c:v>0.87476858312028172</c:v>
                </c:pt>
                <c:pt idx="11">
                  <c:v>0.98133083906939156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AE1-4E9B-ABDA-66E40D90219E}"/>
            </c:ext>
          </c:extLst>
        </c:ser>
        <c:ser>
          <c:idx val="1"/>
          <c:order val="1"/>
          <c:tx>
            <c:strRef>
              <c:f>'[10.xlsx]Partida 10'!$C$21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rgbClr val="1F497D"/>
              </a:solidFill>
              <a:round/>
            </a:ln>
            <a:effectLst/>
          </c:spPr>
          <c:marker>
            <c:symbol val="none"/>
          </c:marker>
          <c:cat>
            <c:strRef>
              <c:f>'[10.xlsx]Partida 10'!$D$19:$O$19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10'!$D$21:$O$21</c:f>
              <c:numCache>
                <c:formatCode>0.0%</c:formatCode>
                <c:ptCount val="12"/>
                <c:pt idx="0">
                  <c:v>7.0386993711455556E-2</c:v>
                </c:pt>
                <c:pt idx="1">
                  <c:v>0.13443663983298967</c:v>
                </c:pt>
                <c:pt idx="2">
                  <c:v>0.24879982488248814</c:v>
                </c:pt>
                <c:pt idx="3">
                  <c:v>0.31683159191192278</c:v>
                </c:pt>
                <c:pt idx="4">
                  <c:v>0.38643284099468239</c:v>
                </c:pt>
                <c:pt idx="5">
                  <c:v>0.47983652019241463</c:v>
                </c:pt>
                <c:pt idx="6">
                  <c:v>0.53362631110410697</c:v>
                </c:pt>
                <c:pt idx="7">
                  <c:v>0.60080955233250899</c:v>
                </c:pt>
                <c:pt idx="8">
                  <c:v>0.71428514828830136</c:v>
                </c:pt>
                <c:pt idx="9">
                  <c:v>0.78283494568931544</c:v>
                </c:pt>
                <c:pt idx="10">
                  <c:v>0.86798340983148736</c:v>
                </c:pt>
                <c:pt idx="11">
                  <c:v>0.96821761017789432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AE1-4E9B-ABDA-66E40D90219E}"/>
            </c:ext>
          </c:extLst>
        </c:ser>
        <c:ser>
          <c:idx val="2"/>
          <c:order val="2"/>
          <c:tx>
            <c:strRef>
              <c:f>'[10.xlsx]Partida 10'!$C$22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rgbClr val="C0504D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10'!$D$22:$M$22</c:f>
              <c:numCache>
                <c:formatCode>0.0%</c:formatCode>
                <c:ptCount val="10"/>
                <c:pt idx="0">
                  <c:v>5.7750349982879763E-2</c:v>
                </c:pt>
                <c:pt idx="1">
                  <c:v>0.1211241601845587</c:v>
                </c:pt>
                <c:pt idx="2">
                  <c:v>0.25515654257161141</c:v>
                </c:pt>
                <c:pt idx="3">
                  <c:v>0.32968857928498962</c:v>
                </c:pt>
                <c:pt idx="4">
                  <c:v>0.39859621202472428</c:v>
                </c:pt>
                <c:pt idx="5">
                  <c:v>0.48779985410603416</c:v>
                </c:pt>
                <c:pt idx="6">
                  <c:v>0.55064579091960575</c:v>
                </c:pt>
                <c:pt idx="7">
                  <c:v>0.60611847192813939</c:v>
                </c:pt>
                <c:pt idx="8">
                  <c:v>0.73107927817886897</c:v>
                </c:pt>
                <c:pt idx="9">
                  <c:v>0.79066246508614124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AE1-4E9B-ABDA-66E40D9021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7017328"/>
        <c:axId val="387020856"/>
      </c:lineChart>
      <c:catAx>
        <c:axId val="387017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87020856"/>
        <c:crosses val="autoZero"/>
        <c:auto val="1"/>
        <c:lblAlgn val="ctr"/>
        <c:lblOffset val="100"/>
        <c:noMultiLvlLbl val="0"/>
      </c:catAx>
      <c:valAx>
        <c:axId val="387020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87017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27-01-2021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27-01-2021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94017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27-01-2021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27-01-2021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27-01-2021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27-01-2021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27-01-2021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27-01-2021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OCTUBRE </a:t>
            </a:r>
            <a:r>
              <a:rPr lang="es-CL" sz="2000" b="1" dirty="0">
                <a:latin typeface="+mn-lt"/>
              </a:rPr>
              <a:t>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JUSTICIA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noviembre </a:t>
            </a:r>
            <a:r>
              <a:rPr lang="es-CL" sz="1200" dirty="0"/>
              <a:t>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03. PROGRAMA 01:  SERVICIO MÉDICO LEGAL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678366D2-89C6-4FBD-AAC9-8D90A9EC15C3}"/>
              </a:ext>
            </a:extLst>
          </p:cNvPr>
          <p:cNvSpPr txBox="1">
            <a:spLocks/>
          </p:cNvSpPr>
          <p:nvPr/>
        </p:nvSpPr>
        <p:spPr>
          <a:xfrm>
            <a:off x="518670" y="5611109"/>
            <a:ext cx="7704856" cy="440157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404793"/>
              </p:ext>
            </p:extLst>
          </p:nvPr>
        </p:nvGraphicFramePr>
        <p:xfrm>
          <a:off x="518670" y="1872937"/>
          <a:ext cx="8168129" cy="3692353"/>
        </p:xfrm>
        <a:graphic>
          <a:graphicData uri="http://schemas.openxmlformats.org/drawingml/2006/table">
            <a:tbl>
              <a:tblPr/>
              <a:tblGrid>
                <a:gridCol w="798343"/>
                <a:gridCol w="294912"/>
                <a:gridCol w="294912"/>
                <a:gridCol w="2132888"/>
                <a:gridCol w="798343"/>
                <a:gridCol w="798343"/>
                <a:gridCol w="798343"/>
                <a:gridCol w="798343"/>
                <a:gridCol w="726851"/>
                <a:gridCol w="726851"/>
              </a:tblGrid>
              <a:tr h="16742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273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78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45.831.327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47.352.815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1.521.488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37.795.167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31.859.242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32.230.226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370.984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26.059.500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12.708.049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12.959.059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251.010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8.277.370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258.919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258.919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18.135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258.919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258.919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18.135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-35.569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-35.569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Pericias Médico-Legales D.L. N° 3.504/80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-35.569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2.257.018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124080,2%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124080,2%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2.257.009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2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1.226.648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873.031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-353.617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153.383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123.428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-9.428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29.051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25.130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-3.921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1.074.169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733.901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-340.268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145.721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758" y="806998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01:  GENDARMERÍA DE CHILE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678366D2-89C6-4FBD-AAC9-8D90A9EC15C3}"/>
              </a:ext>
            </a:extLst>
          </p:cNvPr>
          <p:cNvSpPr txBox="1">
            <a:spLocks/>
          </p:cNvSpPr>
          <p:nvPr/>
        </p:nvSpPr>
        <p:spPr>
          <a:xfrm>
            <a:off x="445887" y="5945374"/>
            <a:ext cx="7704856" cy="440157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883683"/>
              </p:ext>
            </p:extLst>
          </p:nvPr>
        </p:nvGraphicFramePr>
        <p:xfrm>
          <a:off x="524760" y="1779868"/>
          <a:ext cx="8155927" cy="4034783"/>
        </p:xfrm>
        <a:graphic>
          <a:graphicData uri="http://schemas.openxmlformats.org/drawingml/2006/table">
            <a:tbl>
              <a:tblPr/>
              <a:tblGrid>
                <a:gridCol w="797151"/>
                <a:gridCol w="294470"/>
                <a:gridCol w="294470"/>
                <a:gridCol w="2129702"/>
                <a:gridCol w="797151"/>
                <a:gridCol w="797151"/>
                <a:gridCol w="797151"/>
                <a:gridCol w="797151"/>
                <a:gridCol w="725765"/>
                <a:gridCol w="725765"/>
              </a:tblGrid>
              <a:tr h="16468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434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4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435.946.963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472.763.372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36.816.409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376.971.114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338.294.409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365.595.436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27.301.027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298.995.373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87.351.040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87.718.243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367.203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62.962.337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8.584.313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8.010.021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9.421.160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1640,5%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409.779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8.010.021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8.010.021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9.011.381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6.854.156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3.810.122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-3.044.034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1.329.934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2.705.476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906.046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-1.799.430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1.491.380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1.043.966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-447.414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656.411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2.431.722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1.702.205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-729.517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567.832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68.614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48.030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-20.584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34.636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156.964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109.875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-47.089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71.055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2.873.066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2.096.568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-776.498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1.291.905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8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2.873.066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2.096.568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-776.498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1.291.905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8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2.850.405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2.850.405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2.850.405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8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2.850.405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2.850.405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2.850.405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2.108.285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2.108.285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2218" y="613027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6284" y="715305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02:  PROGRAMA DE REHABILITACIÓN Y REINSERCIÓN SOCIAL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223939"/>
              </p:ext>
            </p:extLst>
          </p:nvPr>
        </p:nvGraphicFramePr>
        <p:xfrm>
          <a:off x="518862" y="2040318"/>
          <a:ext cx="8205359" cy="3620931"/>
        </p:xfrm>
        <a:graphic>
          <a:graphicData uri="http://schemas.openxmlformats.org/drawingml/2006/table">
            <a:tbl>
              <a:tblPr/>
              <a:tblGrid>
                <a:gridCol w="752322"/>
                <a:gridCol w="277910"/>
                <a:gridCol w="277910"/>
                <a:gridCol w="2518031"/>
                <a:gridCol w="752322"/>
                <a:gridCol w="752322"/>
                <a:gridCol w="752322"/>
                <a:gridCol w="752322"/>
                <a:gridCol w="684949"/>
                <a:gridCol w="684949"/>
              </a:tblGrid>
              <a:tr h="15359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7037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3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43.168.873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42.896.061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-272.812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32.067.221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24.705.335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25.605.305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899.970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20.807.375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10.642.855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9.989.065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-653.790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7.729.706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7.820.683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7.173.131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-647.552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3.401.580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7.820.683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7.173.131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-647.552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3.401.580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0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Reinserción Social para Personas Privadas de Libertad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610.113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581.866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-28.247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254.551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de Educación y Trabajo Semiabiertos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2.439.266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2.373.474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-65.792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1.198.673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0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Intermediación Laboral para Penados en el Sistema Abierto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199.811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199.811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27.488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Apoyo Postpenitenciario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426.095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426.095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171.466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0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Social en Convenio con Ministerio del Interior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937.187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701.047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-236.140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315.867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0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Laboral en Convenio con Ministerio del Interior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435.976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313.305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-122.671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75.559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Social en Secciones Juveniles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448.440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448.440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27.297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de Educación y Trabajo Cerrados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1.569.969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1.472.482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-97.487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1.139.802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Creciendo Juntos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753.826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656.611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-97.215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190.877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563464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700484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06. PROGRAMA 01:  SUBSECRETARÍA DE DERECHOS HUMANOS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789850"/>
              </p:ext>
            </p:extLst>
          </p:nvPr>
        </p:nvGraphicFramePr>
        <p:xfrm>
          <a:off x="518862" y="2038976"/>
          <a:ext cx="8167937" cy="3093774"/>
        </p:xfrm>
        <a:graphic>
          <a:graphicData uri="http://schemas.openxmlformats.org/drawingml/2006/table">
            <a:tbl>
              <a:tblPr/>
              <a:tblGrid>
                <a:gridCol w="798325"/>
                <a:gridCol w="294904"/>
                <a:gridCol w="294904"/>
                <a:gridCol w="2132838"/>
                <a:gridCol w="798325"/>
                <a:gridCol w="798325"/>
                <a:gridCol w="798325"/>
                <a:gridCol w="798325"/>
                <a:gridCol w="726833"/>
                <a:gridCol w="726833"/>
              </a:tblGrid>
              <a:tr h="17069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274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1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3.913.958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4.036.238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122.280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2.795.221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1.742.177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2.278.920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536.743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1.777.176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506.324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484.118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-22.206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239.960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1.663.918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1.149.997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-513.921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678.006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1.595.668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1.149.997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-445.671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678.006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Derechos Humanos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1.595.668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1.149.997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-445.671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678.006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68.250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-68.250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68.250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-68.250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7045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9488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4964" y="730539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01:  SERVICIO NACIONAL DE MENORES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678366D2-89C6-4FBD-AAC9-8D90A9EC15C3}"/>
              </a:ext>
            </a:extLst>
          </p:cNvPr>
          <p:cNvSpPr txBox="1">
            <a:spLocks/>
          </p:cNvSpPr>
          <p:nvPr/>
        </p:nvSpPr>
        <p:spPr>
          <a:xfrm>
            <a:off x="518864" y="5988844"/>
            <a:ext cx="7704856" cy="440157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492743"/>
              </p:ext>
            </p:extLst>
          </p:nvPr>
        </p:nvGraphicFramePr>
        <p:xfrm>
          <a:off x="594909" y="1757119"/>
          <a:ext cx="7880794" cy="4049159"/>
        </p:xfrm>
        <a:graphic>
          <a:graphicData uri="http://schemas.openxmlformats.org/drawingml/2006/table">
            <a:tbl>
              <a:tblPr/>
              <a:tblGrid>
                <a:gridCol w="770260"/>
                <a:gridCol w="284537"/>
                <a:gridCol w="284537"/>
                <a:gridCol w="2057858"/>
                <a:gridCol w="770260"/>
                <a:gridCol w="770260"/>
                <a:gridCol w="770260"/>
                <a:gridCol w="770260"/>
                <a:gridCol w="701281"/>
                <a:gridCol w="701281"/>
              </a:tblGrid>
              <a:tr h="16833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552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88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272.232.359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279.834.087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7.601.728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206.355.775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10.013.662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10.607.397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593.735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7.697.532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2.732.751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2.732.751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1.539.512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259.302.205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259.410.274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184.164.192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259.302.205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259.410.274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184.164.192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6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Proyectos Área Protección a Menores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233.919.905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237.148.156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3.228.251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170.845.127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6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Proyectos Área Justicia Juvenil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25.382.300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22.262.118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-3.120.182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13.319.065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6.054.615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6.054.615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4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183.741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183.741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55.819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6.899.924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6.899.924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6.899.924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6.899.924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6.899.924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6.899.924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7" y="6246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8122" y="698117"/>
            <a:ext cx="809381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02:  PROGRAMA DE ADMINISTRACIÓN DIRECTA Y PROYECTOS NACIONALES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678366D2-89C6-4FBD-AAC9-8D90A9EC15C3}"/>
              </a:ext>
            </a:extLst>
          </p:cNvPr>
          <p:cNvSpPr txBox="1">
            <a:spLocks/>
          </p:cNvSpPr>
          <p:nvPr/>
        </p:nvSpPr>
        <p:spPr>
          <a:xfrm>
            <a:off x="592987" y="5793415"/>
            <a:ext cx="7704856" cy="440157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877249"/>
              </p:ext>
            </p:extLst>
          </p:nvPr>
        </p:nvGraphicFramePr>
        <p:xfrm>
          <a:off x="592989" y="2006632"/>
          <a:ext cx="8048944" cy="3654622"/>
        </p:xfrm>
        <a:graphic>
          <a:graphicData uri="http://schemas.openxmlformats.org/drawingml/2006/table">
            <a:tbl>
              <a:tblPr/>
              <a:tblGrid>
                <a:gridCol w="755822"/>
                <a:gridCol w="279203"/>
                <a:gridCol w="279203"/>
                <a:gridCol w="2335154"/>
                <a:gridCol w="755822"/>
                <a:gridCol w="755822"/>
                <a:gridCol w="755822"/>
                <a:gridCol w="755822"/>
                <a:gridCol w="688137"/>
                <a:gridCol w="688137"/>
              </a:tblGrid>
              <a:tr h="15148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392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0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122.681.002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129.523.220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6.842.218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112.145.037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90.104.266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95.138.735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5.034.469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78.940.091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28.676.459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28.645.085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-31.374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16.711.150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508.547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508.547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326.825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508.547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508.547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326.825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Salud Mental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13.925.952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13.925.952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2.501.779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2.501.779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136.140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436.871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436.871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1.193.521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1.193.521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58.357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795.150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795.150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64.335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29.137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29.137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47.100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1.398.498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1.398.498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774.303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1.398.498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1.398.498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774.303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1.330.576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1.330.576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1.330.576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1.330.576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1.330.576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1.330.576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8122" y="496088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8122" y="821227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DE APOYO A LOS CENTROS DE ADMINISTRACIÓN DIRECTO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101510"/>
              </p:ext>
            </p:extLst>
          </p:nvPr>
        </p:nvGraphicFramePr>
        <p:xfrm>
          <a:off x="592986" y="2335572"/>
          <a:ext cx="8048947" cy="1669492"/>
        </p:xfrm>
        <a:graphic>
          <a:graphicData uri="http://schemas.openxmlformats.org/drawingml/2006/table">
            <a:tbl>
              <a:tblPr/>
              <a:tblGrid>
                <a:gridCol w="767480"/>
                <a:gridCol w="182277"/>
                <a:gridCol w="268618"/>
                <a:gridCol w="2225692"/>
                <a:gridCol w="767480"/>
                <a:gridCol w="767480"/>
                <a:gridCol w="767480"/>
                <a:gridCol w="767480"/>
                <a:gridCol w="767480"/>
                <a:gridCol w="767480"/>
              </a:tblGrid>
              <a:tr h="26981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82631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6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220.357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220.357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220.357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220.357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91792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2221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3128" y="135579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6001" y="764704"/>
            <a:ext cx="821079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09. PROGRAMA 01:  DEFENSORÍA PENAL PÚBLICA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678366D2-89C6-4FBD-AAC9-8D90A9EC15C3}"/>
              </a:ext>
            </a:extLst>
          </p:cNvPr>
          <p:cNvSpPr txBox="1">
            <a:spLocks/>
          </p:cNvSpPr>
          <p:nvPr/>
        </p:nvSpPr>
        <p:spPr>
          <a:xfrm>
            <a:off x="490580" y="6169204"/>
            <a:ext cx="7704856" cy="440157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375295"/>
              </p:ext>
            </p:extLst>
          </p:nvPr>
        </p:nvGraphicFramePr>
        <p:xfrm>
          <a:off x="490578" y="1607927"/>
          <a:ext cx="8196223" cy="4525310"/>
        </p:xfrm>
        <a:graphic>
          <a:graphicData uri="http://schemas.openxmlformats.org/drawingml/2006/table">
            <a:tbl>
              <a:tblPr/>
              <a:tblGrid>
                <a:gridCol w="801090"/>
                <a:gridCol w="295924"/>
                <a:gridCol w="295924"/>
                <a:gridCol w="2140223"/>
                <a:gridCol w="801090"/>
                <a:gridCol w="801090"/>
                <a:gridCol w="801090"/>
                <a:gridCol w="801090"/>
                <a:gridCol w="729351"/>
                <a:gridCol w="729351"/>
              </a:tblGrid>
              <a:tr h="12897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51" marR="7751" marT="7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51" marR="7751" marT="7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497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37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62.192.366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62.037.599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-154.767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51.473.481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9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30.859.080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30.737.281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-121.799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25.752.398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9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5.491.007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5.491.007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4.064.068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9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25.420.504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25.016.210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-404.294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20.296.582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9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24.718.067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24.323.809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-394.258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19.952.135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7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Artículo 20, letra h) Ley N° 19.718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1.648.164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1.578.164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-70.000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1.019.349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9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Auditorías Externas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444.424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364.424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-80.000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130.760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7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Licitaciones Defensa Penal Pública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22.625.479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22.381.221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-244.258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18.802.026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9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702.301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692.301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344.447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7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702.301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692.301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344.447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9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9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9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979.000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9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979.000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9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399.520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399.520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266.061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7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399.520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399.520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266.061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9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179.034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150.840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-28.194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107.533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9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31.703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31.703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31.702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9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25.077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-17.627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9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12.517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5.299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-7.218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5.299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1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10.507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10.160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10.159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9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99.230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96.228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-3.002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52.926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9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242.741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242.741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7.839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9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242.741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242.741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7.839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289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289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289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931" y="1844824"/>
            <a:ext cx="4150665" cy="3816424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=""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944272"/>
              </p:ext>
            </p:extLst>
          </p:nvPr>
        </p:nvGraphicFramePr>
        <p:xfrm>
          <a:off x="392322" y="1844824"/>
          <a:ext cx="41515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="" xmlns:a16="http://schemas.microsoft.com/office/drawing/2014/main" id="{00000000-0008-0000-0000-00004406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7923183"/>
              </p:ext>
            </p:extLst>
          </p:nvPr>
        </p:nvGraphicFramePr>
        <p:xfrm>
          <a:off x="459103" y="1916832"/>
          <a:ext cx="401800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="" xmlns:a16="http://schemas.microsoft.com/office/drawing/2014/main" id="{00000000-0008-0000-0B00-0000C108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8394611"/>
              </p:ext>
            </p:extLst>
          </p:nvPr>
        </p:nvGraphicFramePr>
        <p:xfrm>
          <a:off x="4610667" y="1916833"/>
          <a:ext cx="4094201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=""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04427A1-2A71-4F05-B125-36B244FFF0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1443756"/>
              </p:ext>
            </p:extLst>
          </p:nvPr>
        </p:nvGraphicFramePr>
        <p:xfrm>
          <a:off x="539551" y="1556792"/>
          <a:ext cx="8088483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B0C7A96-AF53-4A50-B402-90EB3BF40B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0458171"/>
              </p:ext>
            </p:extLst>
          </p:nvPr>
        </p:nvGraphicFramePr>
        <p:xfrm>
          <a:off x="466600" y="2057400"/>
          <a:ext cx="8210798" cy="4107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59" y="764774"/>
            <a:ext cx="773233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911578"/>
              </p:ext>
            </p:extLst>
          </p:nvPr>
        </p:nvGraphicFramePr>
        <p:xfrm>
          <a:off x="606311" y="1988840"/>
          <a:ext cx="7854120" cy="3456385"/>
        </p:xfrm>
        <a:graphic>
          <a:graphicData uri="http://schemas.openxmlformats.org/drawingml/2006/table">
            <a:tbl>
              <a:tblPr/>
              <a:tblGrid>
                <a:gridCol w="827399"/>
                <a:gridCol w="2210515"/>
                <a:gridCol w="827399"/>
                <a:gridCol w="827399"/>
                <a:gridCol w="827399"/>
                <a:gridCol w="827399"/>
                <a:gridCol w="753305"/>
                <a:gridCol w="753305"/>
              </a:tblGrid>
              <a:tr h="21107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46422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4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1.352.831.888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1.420.449.907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67.618.019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1.123.096.425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593.960.732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635.689.412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41.728.680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519.360.334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311.505.627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311.769.571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221.737.424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11.568.271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10.993.979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11.924.299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365.526.957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362.065.621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-3.461.336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263.607.602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8.953.077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8.953.077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56.004.559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1.406.303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1.406.303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12.340.499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8.583.910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-3.756.589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2.163.249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59.362.914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52.284.105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-7.078.809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25.501.773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21.958.921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21.958.921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21.930.624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5.562.926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5.562.926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90435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55131" y="5733256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1" y="151782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765943"/>
              </p:ext>
            </p:extLst>
          </p:nvPr>
        </p:nvGraphicFramePr>
        <p:xfrm>
          <a:off x="585599" y="2016430"/>
          <a:ext cx="7904350" cy="3428799"/>
        </p:xfrm>
        <a:graphic>
          <a:graphicData uri="http://schemas.openxmlformats.org/drawingml/2006/table">
            <a:tbl>
              <a:tblPr/>
              <a:tblGrid>
                <a:gridCol w="320014"/>
                <a:gridCol w="320014"/>
                <a:gridCol w="2870528"/>
                <a:gridCol w="873639"/>
                <a:gridCol w="704031"/>
                <a:gridCol w="704031"/>
                <a:gridCol w="704031"/>
                <a:gridCol w="704031"/>
                <a:gridCol w="704031"/>
              </a:tblGrid>
              <a:tr h="6428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4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211.706.531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210.648.400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-1.058.131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166.792.712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140.725.714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136.427.583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-4.298.131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96.575.904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70.980.817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74.220.817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70.216.808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REGISTRO CIVIL E IDENTIFICACIÓN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155.860.810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171.830.059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15.969.249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137.045.144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MÉDICO LEGAL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45.831.327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47.352.815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37.795.167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GENDARMERÍA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479.115.836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515.659.433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36.543.597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409.038.335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Gendarmería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435.946.963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472.763.372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36.816.409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376.971.114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Rehabilitación y Reinserción Social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43.168.873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42.896.061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-272.812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32.067.221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DERECHOS HUMANOS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3.913.958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4.036.238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2.795.221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MENORES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394.913.361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409.357.307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14.443.946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318.500.812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 Nacional de Menores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272.232.359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279.834.087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7.601.728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206.355.775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Administración Directa y Proyectos 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122.681.002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129.523.220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6.842.218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112.145.037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PENAL 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62.192.366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62.037.599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-154.767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51.473.481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0014" y="6395310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5844" y="1166710"/>
            <a:ext cx="7860248" cy="182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50017" y="60463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01: SECRETARÍA Y ADMINISTRACIÓN GENERAL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11291" y="6187431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763533"/>
              </p:ext>
            </p:extLst>
          </p:nvPr>
        </p:nvGraphicFramePr>
        <p:xfrm>
          <a:off x="465841" y="1403599"/>
          <a:ext cx="8194973" cy="4773366"/>
        </p:xfrm>
        <a:graphic>
          <a:graphicData uri="http://schemas.openxmlformats.org/drawingml/2006/table">
            <a:tbl>
              <a:tblPr/>
              <a:tblGrid>
                <a:gridCol w="752399"/>
                <a:gridCol w="277939"/>
                <a:gridCol w="277939"/>
                <a:gridCol w="2518291"/>
                <a:gridCol w="752399"/>
                <a:gridCol w="752399"/>
                <a:gridCol w="752399"/>
                <a:gridCol w="752399"/>
                <a:gridCol w="685019"/>
                <a:gridCol w="673790"/>
              </a:tblGrid>
              <a:tr h="11571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6593" marR="6593" marT="6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593" marR="6593" marT="6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5438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229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140.725.714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136.427.583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-4.298.131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96.575.904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11.436.091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11.791.322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355.231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9.431.399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2.987.030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2.828.096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-158.934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1.550.795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49.335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49.335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47.877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49.335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49.335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47.877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71.477.668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68.799.599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-2.678.069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55.380.041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10.232.180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9.532.180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-700.000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7.613.514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4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Licitaciones Sistema Nacional de Mediación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10.105.074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9.405.074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-700.000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7.613.514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Auditorías Externas Sistema Nacional de Mediación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127.106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127.106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60.313.090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58.127.749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-2.185.341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47.712.622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4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 de Acompañamiento Reforma Penal Adolescente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352.198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278.698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-73.500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131.710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48.362.504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48.642.133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279.629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39.241.112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4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- Programa de Representación Jurídica Adulto Mayor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1.231.200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638.105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-593.095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475.807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4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- Programa Mi Abogado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10.367.188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8.568.813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-1.798.375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7.863.993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932.398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1.139.670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207.272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53.905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29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932.398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1.139.670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207.272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53.905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29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6.067.139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6.067.139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1.006.783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1.006.783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1.006.783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1.006.783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171.061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118.850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-52.211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79.656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19.802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19.802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19.802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23.250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19.616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-3.634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18.389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40.799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34.139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-6.660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-7.695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37.598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-34.222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12.568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54.046.074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47.372.632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-6.673.442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22.997.022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54.046.074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47.372.632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-6.673.442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22.997.022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600.500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600.500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421.476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421.476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421.475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421.476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421.476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421.475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3.431.700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3.431.700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6980" y="4576111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6980" y="1831290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6980" y="737649"/>
            <a:ext cx="812547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02:  PROGRAMA DE CONCESIONES DEL MINISTERIO DE JUSTICIA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178409"/>
              </p:ext>
            </p:extLst>
          </p:nvPr>
        </p:nvGraphicFramePr>
        <p:xfrm>
          <a:off x="546983" y="2290024"/>
          <a:ext cx="8139816" cy="1427008"/>
        </p:xfrm>
        <a:graphic>
          <a:graphicData uri="http://schemas.openxmlformats.org/drawingml/2006/table">
            <a:tbl>
              <a:tblPr/>
              <a:tblGrid>
                <a:gridCol w="746312"/>
                <a:gridCol w="275690"/>
                <a:gridCol w="275690"/>
                <a:gridCol w="2497920"/>
                <a:gridCol w="746312"/>
                <a:gridCol w="746312"/>
                <a:gridCol w="746312"/>
                <a:gridCol w="746312"/>
                <a:gridCol w="679478"/>
                <a:gridCol w="679478"/>
              </a:tblGrid>
              <a:tr h="23298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1350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75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70.980.817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74.220.817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3.240.000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70.216.808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70.980.817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74.220.817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3.240.000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70.216.808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356350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303335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4239" y="691405"/>
            <a:ext cx="82125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02. PROGRAMA 01: SERVICIO REGISTRO CIVIL E IDENTIFICACIÓN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397934"/>
              </p:ext>
            </p:extLst>
          </p:nvPr>
        </p:nvGraphicFramePr>
        <p:xfrm>
          <a:off x="474239" y="1590798"/>
          <a:ext cx="8212563" cy="4765551"/>
        </p:xfrm>
        <a:graphic>
          <a:graphicData uri="http://schemas.openxmlformats.org/drawingml/2006/table">
            <a:tbl>
              <a:tblPr/>
              <a:tblGrid>
                <a:gridCol w="802687"/>
                <a:gridCol w="296515"/>
                <a:gridCol w="296515"/>
                <a:gridCol w="2144490"/>
                <a:gridCol w="802687"/>
                <a:gridCol w="802687"/>
                <a:gridCol w="802687"/>
                <a:gridCol w="802687"/>
                <a:gridCol w="730804"/>
                <a:gridCol w="730804"/>
              </a:tblGrid>
              <a:tr h="16402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232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4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155.860.810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171.830.059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15.969.249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137.045.144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54.946.470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61.484.433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6.537.963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49.899.490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89.429.295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86.701.330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-2.727.965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48.445.718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2.167.157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2.167.157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2.110.302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2.167.157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2.167.157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2.110.302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508.711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1.208.711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508.711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1.208.711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508.711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1.208.711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8.951.258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8.951.258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26.600.835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8.951.258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8.951.258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4.645.510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21.955.325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8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6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1.222.541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945.009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-277.532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356.247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75.820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-75.820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255.682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167.139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-88.543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164.411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394.881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104.532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-290.349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189.779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269.308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79.529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8.740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306.379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404.030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97.651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167.205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802.535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1.173.666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371.131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430.704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802.535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1.173.666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371.131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430.704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9.198.495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9.198.495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9.170.200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9.198.495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9.198.495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9.170.200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4011</TotalTime>
  <Words>4123</Words>
  <Application>Microsoft Office PowerPoint</Application>
  <PresentationFormat>Presentación en pantalla (4:3)</PresentationFormat>
  <Paragraphs>2306</Paragraphs>
  <Slides>17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Arial</vt:lpstr>
      <vt:lpstr>Calibri</vt:lpstr>
      <vt:lpstr>Verdana</vt:lpstr>
      <vt:lpstr>1_Tema de Office</vt:lpstr>
      <vt:lpstr>Tema de Office</vt:lpstr>
      <vt:lpstr>EJECUCIÓN PRESUPUESTARIA DE GASTOS ACUMULADA AL MES DE OCTUBRE DE 2020 PARTIDA 10: MINISTERIO DE JUSTICIA</vt:lpstr>
      <vt:lpstr>EJECUCIÓN ACUMULADA DE GASTOS A OCTUBRE DE 2020  PARTIDA 10 MINISTERIO DE JUSTICIA</vt:lpstr>
      <vt:lpstr>EJECUCIÓN ACUMULADA DE GASTOS A OCTUBRE DE 2020  PARTIDA 10 MINISTERIO DE JUSTICIA</vt:lpstr>
      <vt:lpstr>EJECUCIÓN ACUMULADA DE GASTOS A OCTUBRE DE 2020  PARTIDA 10 MINISTERIO DE JUSTICIA</vt:lpstr>
      <vt:lpstr>EJECUCIÓN ACUMULADA DE GASTOS A OCTUBRE DE 2020  PARTIDA 10 MINISTERIO DE JUSTICIA</vt:lpstr>
      <vt:lpstr>EJECUCIÓN ACUMULADA DE GASTOS A OCTUBRE DE 2020  PARTIDA 10 MINISTERIO DE JUSTICIA RESUMEN POR CAPÍTULOS</vt:lpstr>
      <vt:lpstr>EJECUCIÓN ACUMULADA DE GASTOS A OCTUBRE DE 2020  PARTIDA 10. CAPÍTULO 01. PROGRAMA 01: SECRETARÍA Y ADMINISTRACIÓN GENERAL</vt:lpstr>
      <vt:lpstr>EJECUCIÓN ACUMULADA DE GASTOS A OCTUBRE DE 2020  PARTIDA 10. CAPÍTULO 01. PROGRAMA 02:  PROGRAMA DE CONCESIONES DEL MINISTERIO DE JUSTICIA</vt:lpstr>
      <vt:lpstr>EJECUCIÓN ACUMULADA DE GASTOS A OCTUBRE DE 2020  PARTIDA 10. CAPÍTULO 02. PROGRAMA 01: SERVICIO REGISTRO CIVIL E IDENTIFICACIÓN</vt:lpstr>
      <vt:lpstr>EJECUCIÓN ACUMULADA DE GASTOS A OCTUBRE DE 2020  PARTIDA 10. CAPÍTULO 03. PROGRAMA 01:  SERVICIO MÉDICO LEGAL</vt:lpstr>
      <vt:lpstr>EJECUCIÓN ACUMULADA DE GASTOS A OCTUBRE DE 2020  PARTIDA 10. CAPÍTULO 04. PROGRAMA 01:  GENDARMERÍA DE CHILE</vt:lpstr>
      <vt:lpstr>EJECUCIÓN ACUMULADA DE GASTOS A OCTUBRE DE 2020  PARTIDA 10. CAPÍTULO 04. PROGRAMA 02:  PROGRAMA DE REHABILITACIÓN Y REINSERCIÓN SOCIAL</vt:lpstr>
      <vt:lpstr>EJECUCIÓN ACUMULADA DE GASTOS A OCTUBRE DE 2020  PARTIDA 10. CAPÍTULO 06. PROGRAMA 01:  SUBSECRETARÍA DE DERECHOS HUMANOS</vt:lpstr>
      <vt:lpstr>EJECUCIÓN ACUMULADA DE GASTOS A OCTUBRE DE 2020  PARTIDA 10. CAPÍTULO 07. PROGRAMA 01:  SERVICIO NACIONAL DE MENORES</vt:lpstr>
      <vt:lpstr>EJECUCIÓN ACUMULADA DE GASTOS A OCTUBRE DE 2020  PARTIDA 10. CAPÍTULO 07. PROGRAMA 02:  PROGRAMA DE ADMINISTRACIÓN DIRECTA Y PROYECTOS NACIONALES</vt:lpstr>
      <vt:lpstr>EJECUCIÓN ACUMULADA DE GASTOS A OCTUBRE DE 2020  PARTIDA 10. PROGRAMA DE APOYO A LOS CENTROS DE ADMINISTRACIÓN DIRECTO</vt:lpstr>
      <vt:lpstr>EJECUCIÓN ACUMULADA DE GASTOS A OCTUBRE DE 2020  PARTIDA 10. CAPÍTULO 09. PROGRAMA 01:  DEFENSORÍA PENAL PÚBLICA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323</cp:revision>
  <cp:lastPrinted>2019-06-03T14:10:49Z</cp:lastPrinted>
  <dcterms:created xsi:type="dcterms:W3CDTF">2016-06-23T13:38:47Z</dcterms:created>
  <dcterms:modified xsi:type="dcterms:W3CDTF">2021-01-27T16:35:42Z</dcterms:modified>
</cp:coreProperties>
</file>