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4" r:id="rId3"/>
    <p:sldId id="313" r:id="rId4"/>
    <p:sldId id="300" r:id="rId5"/>
    <p:sldId id="264" r:id="rId6"/>
    <p:sldId id="263" r:id="rId7"/>
    <p:sldId id="265" r:id="rId8"/>
    <p:sldId id="318" r:id="rId9"/>
    <p:sldId id="271" r:id="rId10"/>
    <p:sldId id="273" r:id="rId11"/>
    <p:sldId id="274" r:id="rId12"/>
    <p:sldId id="315" r:id="rId13"/>
    <p:sldId id="316" r:id="rId14"/>
    <p:sldId id="317" r:id="rId15"/>
    <p:sldId id="319" r:id="rId16"/>
    <p:sldId id="276" r:id="rId17"/>
    <p:sldId id="304" r:id="rId18"/>
    <p:sldId id="277" r:id="rId19"/>
    <p:sldId id="278" r:id="rId20"/>
    <p:sldId id="305" r:id="rId21"/>
    <p:sldId id="272" r:id="rId22"/>
    <p:sldId id="280" r:id="rId23"/>
    <p:sldId id="281" r:id="rId24"/>
    <p:sldId id="282" r:id="rId25"/>
    <p:sldId id="302" r:id="rId26"/>
    <p:sldId id="306" r:id="rId27"/>
    <p:sldId id="320" r:id="rId2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988" autoAdjust="0"/>
  </p:normalViewPr>
  <p:slideViewPr>
    <p:cSldViewPr>
      <p:cViewPr varScale="1">
        <p:scale>
          <a:sx n="105" d="100"/>
          <a:sy n="105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>
                <a:effectLst/>
              </a:rPr>
              <a:t>Distribución Presupuesto Inicial por Subtítulos de Gasto</a:t>
            </a:r>
            <a:endParaRPr lang="es-CL" sz="800" b="1">
              <a:effectLst/>
            </a:endParaRPr>
          </a:p>
        </c:rich>
      </c:tx>
      <c:layout>
        <c:manualLayout>
          <c:xMode val="edge"/>
          <c:yMode val="edge"/>
          <c:x val="0.19623361633786388"/>
          <c:y val="2.059201224495090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910785799662368E-2"/>
          <c:y val="0.15627472662887681"/>
          <c:w val="0.91469040708947147"/>
          <c:h val="0.50527555463314866"/>
        </c:manualLayout>
      </c:layout>
      <c:pie3DChart>
        <c:varyColors val="1"/>
        <c:ser>
          <c:idx val="0"/>
          <c:order val="0"/>
          <c:tx>
            <c:strRef>
              <c:f>'Partida 07'!$D$63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714-4427-ADE7-9104AFCDFC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714-4427-ADE7-9104AFCDFC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714-4427-ADE7-9104AFCDFC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714-4427-ADE7-9104AFCDFCA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714-4427-ADE7-9104AFCDFCA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714-4427-ADE7-9104AFCDFCA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07'!$C$64:$C$69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ADQUISICIÓN DE ACTIVOS FINANCIEROS                                              </c:v>
                </c:pt>
                <c:pt idx="4">
                  <c:v>PRÉSTAMOS                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07'!$D$64:$D$69</c:f>
              <c:numCache>
                <c:formatCode>#,##0</c:formatCode>
                <c:ptCount val="6"/>
                <c:pt idx="0">
                  <c:v>158981296</c:v>
                </c:pt>
                <c:pt idx="1">
                  <c:v>51012284</c:v>
                </c:pt>
                <c:pt idx="2">
                  <c:v>331063121</c:v>
                </c:pt>
                <c:pt idx="3">
                  <c:v>392692810</c:v>
                </c:pt>
                <c:pt idx="4">
                  <c:v>108595634</c:v>
                </c:pt>
                <c:pt idx="5">
                  <c:v>73297852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714-4427-ADE7-9104AFCDFC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414221696466348"/>
          <c:y val="0.73670058673723082"/>
          <c:w val="0.30836173647308168"/>
          <c:h val="0.22102724964257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Capítulo</a:t>
            </a:r>
          </a:p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(en millones de $)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07'!$J$63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07'!$I$64:$I$78</c:f>
              <c:strCache>
                <c:ptCount val="15"/>
                <c:pt idx="0">
                  <c:v>Subs. Econ. y Emp. de Menor Tamaño</c:v>
                </c:pt>
                <c:pt idx="1">
                  <c:v>SERNAC</c:v>
                </c:pt>
                <c:pt idx="2">
                  <c:v>Subs. de Pesca y Acuicultura</c:v>
                </c:pt>
                <c:pt idx="3">
                  <c:v>Ser. Nac. Pesca y Acuicultura</c:v>
                </c:pt>
                <c:pt idx="4">
                  <c:v>CORFO</c:v>
                </c:pt>
                <c:pt idx="5">
                  <c:v>INE</c:v>
                </c:pt>
                <c:pt idx="6">
                  <c:v>FNE</c:v>
                </c:pt>
                <c:pt idx="7">
                  <c:v>SERNATUR</c:v>
                </c:pt>
                <c:pt idx="8">
                  <c:v>SERCOTEC</c:v>
                </c:pt>
                <c:pt idx="9">
                  <c:v>INNOVA</c:v>
                </c:pt>
                <c:pt idx="10">
                  <c:v>Ag. Prom. de la Inv. Ext.</c:v>
                </c:pt>
                <c:pt idx="11">
                  <c:v>INAPI</c:v>
                </c:pt>
                <c:pt idx="12">
                  <c:v>Subs. de Turismo</c:v>
                </c:pt>
                <c:pt idx="13">
                  <c:v>Super. Insol. y Reem.</c:v>
                </c:pt>
                <c:pt idx="14">
                  <c:v>Inst.Des.Sust.</c:v>
                </c:pt>
              </c:strCache>
            </c:strRef>
          </c:cat>
          <c:val>
            <c:numRef>
              <c:f>'Partida 07'!$J$64:$J$78</c:f>
              <c:numCache>
                <c:formatCode>#,##0</c:formatCode>
                <c:ptCount val="15"/>
                <c:pt idx="0">
                  <c:v>83270689000</c:v>
                </c:pt>
                <c:pt idx="1">
                  <c:v>15208467000</c:v>
                </c:pt>
                <c:pt idx="2">
                  <c:v>44830065000</c:v>
                </c:pt>
                <c:pt idx="3">
                  <c:v>34116850000</c:v>
                </c:pt>
                <c:pt idx="4">
                  <c:v>804673962000</c:v>
                </c:pt>
                <c:pt idx="5">
                  <c:v>59473866000</c:v>
                </c:pt>
                <c:pt idx="6">
                  <c:v>7426218000</c:v>
                </c:pt>
                <c:pt idx="7">
                  <c:v>30614563000</c:v>
                </c:pt>
                <c:pt idx="8">
                  <c:v>55783946000</c:v>
                </c:pt>
                <c:pt idx="9">
                  <c:v>34687368000</c:v>
                </c:pt>
                <c:pt idx="10">
                  <c:v>5063831000</c:v>
                </c:pt>
                <c:pt idx="11">
                  <c:v>6982315000</c:v>
                </c:pt>
                <c:pt idx="12">
                  <c:v>4799969000</c:v>
                </c:pt>
                <c:pt idx="13">
                  <c:v>6500915000</c:v>
                </c:pt>
                <c:pt idx="14">
                  <c:v>18045740000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C0-47A0-8D0B-F62A1D5AF3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665536"/>
        <c:axId val="217668224"/>
      </c:barChart>
      <c:catAx>
        <c:axId val="21766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8224"/>
        <c:crosses val="autoZero"/>
        <c:auto val="1"/>
        <c:lblAlgn val="ctr"/>
        <c:lblOffset val="100"/>
        <c:noMultiLvlLbl val="0"/>
      </c:catAx>
      <c:valAx>
        <c:axId val="217668224"/>
        <c:scaling>
          <c:orientation val="minMax"/>
          <c:max val="8500000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5536"/>
        <c:crosses val="autoZero"/>
        <c:crossBetween val="between"/>
        <c:majorUnit val="20000000000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/>
              <a:t>% Ejecución Mensual 2018- 2019 - 2020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07'!$C$30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07'!$D$30:$O$30</c:f>
              <c:numCache>
                <c:formatCode>0.0%</c:formatCode>
                <c:ptCount val="12"/>
                <c:pt idx="0">
                  <c:v>1.7368658037634373E-2</c:v>
                </c:pt>
                <c:pt idx="1">
                  <c:v>0.10647367903545614</c:v>
                </c:pt>
                <c:pt idx="2">
                  <c:v>5.9254018110409562E-2</c:v>
                </c:pt>
                <c:pt idx="3">
                  <c:v>3.3082092549199221E-2</c:v>
                </c:pt>
                <c:pt idx="4">
                  <c:v>3.5207529596278118E-2</c:v>
                </c:pt>
                <c:pt idx="5">
                  <c:v>8.5634191879720267E-2</c:v>
                </c:pt>
                <c:pt idx="6">
                  <c:v>6.9974308243993699E-2</c:v>
                </c:pt>
                <c:pt idx="7">
                  <c:v>8.1589253078578727E-2</c:v>
                </c:pt>
                <c:pt idx="8">
                  <c:v>5.3660191344413813E-2</c:v>
                </c:pt>
                <c:pt idx="9">
                  <c:v>4.4309980321952665E-2</c:v>
                </c:pt>
                <c:pt idx="10">
                  <c:v>4.2190526668830795E-2</c:v>
                </c:pt>
                <c:pt idx="11">
                  <c:v>0.27945923536695166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CB-4FAC-9A6F-6693BDABD11D}"/>
            </c:ext>
          </c:extLst>
        </c:ser>
        <c:ser>
          <c:idx val="0"/>
          <c:order val="1"/>
          <c:tx>
            <c:strRef>
              <c:f>'Partida 07'!$C$31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07'!$D$31:$O$31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2.245392398554848E-2</c:v>
                </c:pt>
                <c:pt idx="2">
                  <c:v>0.15681747900600787</c:v>
                </c:pt>
                <c:pt idx="3">
                  <c:v>3.8597915452268323E-2</c:v>
                </c:pt>
                <c:pt idx="4">
                  <c:v>0.10765428212746232</c:v>
                </c:pt>
                <c:pt idx="5">
                  <c:v>6.893122036618804E-2</c:v>
                </c:pt>
                <c:pt idx="6">
                  <c:v>7.9228709230330027E-2</c:v>
                </c:pt>
                <c:pt idx="7">
                  <c:v>8.9561413546203852E-2</c:v>
                </c:pt>
                <c:pt idx="8">
                  <c:v>6.0370993227604614E-2</c:v>
                </c:pt>
                <c:pt idx="9">
                  <c:v>5.9775864795609632E-2</c:v>
                </c:pt>
                <c:pt idx="10">
                  <c:v>0.13161474838357734</c:v>
                </c:pt>
                <c:pt idx="11">
                  <c:v>0.22885797333274016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CB-4FAC-9A6F-6693BDABD11D}"/>
            </c:ext>
          </c:extLst>
        </c:ser>
        <c:ser>
          <c:idx val="1"/>
          <c:order val="2"/>
          <c:tx>
            <c:strRef>
              <c:f>'Partida 07'!$C$32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5.780346820809178E-3"/>
                  <c:y val="-1.2797987091777449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CB-4FAC-9A6F-6693BDABD11D}"/>
                </c:ext>
              </c:extLst>
            </c:dLbl>
            <c:dLbl>
              <c:idx val="6"/>
              <c:layout>
                <c:manualLayout>
                  <c:x val="1.156069364161842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CB-4FAC-9A6F-6693BDABD1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07'!$D$32:$M$32</c:f>
              <c:numCache>
                <c:formatCode>0.0%</c:formatCode>
                <c:ptCount val="10"/>
                <c:pt idx="0">
                  <c:v>5.343508776818099E-2</c:v>
                </c:pt>
                <c:pt idx="1">
                  <c:v>2.7057996163340481E-2</c:v>
                </c:pt>
                <c:pt idx="2">
                  <c:v>0.15235308288122773</c:v>
                </c:pt>
                <c:pt idx="3">
                  <c:v>4.2453239627121026E-2</c:v>
                </c:pt>
                <c:pt idx="4">
                  <c:v>3.4799835350957584E-2</c:v>
                </c:pt>
                <c:pt idx="5">
                  <c:v>0.15212869766555864</c:v>
                </c:pt>
                <c:pt idx="6">
                  <c:v>3.6204952606490384E-2</c:v>
                </c:pt>
                <c:pt idx="7">
                  <c:v>4.276584554397931E-2</c:v>
                </c:pt>
                <c:pt idx="8">
                  <c:v>2.6632883940020551E-2</c:v>
                </c:pt>
                <c:pt idx="9">
                  <c:v>3.9325940347591855E-2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CB-4FAC-9A6F-6693BDABD1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7630592"/>
        <c:axId val="217632128"/>
      </c:barChart>
      <c:catAx>
        <c:axId val="21763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2128"/>
        <c:crosses val="autoZero"/>
        <c:auto val="1"/>
        <c:lblAlgn val="ctr"/>
        <c:lblOffset val="100"/>
        <c:noMultiLvlLbl val="0"/>
      </c:catAx>
      <c:valAx>
        <c:axId val="217632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05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/>
              <a:t>% Ejecución Acumulada 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07'!$C$23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'Partida 07'!$D$23:$O$23</c:f>
              <c:numCache>
                <c:formatCode>0.0%</c:formatCode>
                <c:ptCount val="12"/>
                <c:pt idx="0">
                  <c:v>1.7368658037634373E-2</c:v>
                </c:pt>
                <c:pt idx="1">
                  <c:v>0.12384233707309052</c:v>
                </c:pt>
                <c:pt idx="2">
                  <c:v>0.18300671503413626</c:v>
                </c:pt>
                <c:pt idx="3">
                  <c:v>0.21126977709651512</c:v>
                </c:pt>
                <c:pt idx="4">
                  <c:v>0.24595503334921318</c:v>
                </c:pt>
                <c:pt idx="5">
                  <c:v>0.33103645532626963</c:v>
                </c:pt>
                <c:pt idx="6">
                  <c:v>0.40232997719460029</c:v>
                </c:pt>
                <c:pt idx="7">
                  <c:v>0.48381188187106128</c:v>
                </c:pt>
                <c:pt idx="8">
                  <c:v>0.53747207321547508</c:v>
                </c:pt>
                <c:pt idx="9">
                  <c:v>0.58177864106184618</c:v>
                </c:pt>
                <c:pt idx="10">
                  <c:v>0.62396628269766663</c:v>
                </c:pt>
                <c:pt idx="11">
                  <c:v>0.88754822807363032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E9-4687-922D-1E0EDA8ADCE5}"/>
            </c:ext>
          </c:extLst>
        </c:ser>
        <c:ser>
          <c:idx val="0"/>
          <c:order val="1"/>
          <c:tx>
            <c:strRef>
              <c:f>'Partida 07'!$C$24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07'!$D$22:$O$22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07'!$D$24:$O$24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4.0139972803387831E-2</c:v>
                </c:pt>
                <c:pt idx="2">
                  <c:v>0.19692216950731464</c:v>
                </c:pt>
                <c:pt idx="3">
                  <c:v>0.23552008495958299</c:v>
                </c:pt>
                <c:pt idx="4">
                  <c:v>0.3427156415841347</c:v>
                </c:pt>
                <c:pt idx="5">
                  <c:v>0.41126216900794221</c:v>
                </c:pt>
                <c:pt idx="6">
                  <c:v>0.48978649225469295</c:v>
                </c:pt>
                <c:pt idx="7">
                  <c:v>0.57432067706130874</c:v>
                </c:pt>
                <c:pt idx="8">
                  <c:v>0.63469167028891327</c:v>
                </c:pt>
                <c:pt idx="9">
                  <c:v>0.69446753508452297</c:v>
                </c:pt>
                <c:pt idx="10">
                  <c:v>0.82518779348353732</c:v>
                </c:pt>
                <c:pt idx="11">
                  <c:v>0.98241414608364475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E9-4687-922D-1E0EDA8ADCE5}"/>
            </c:ext>
          </c:extLst>
        </c:ser>
        <c:ser>
          <c:idx val="1"/>
          <c:order val="2"/>
          <c:tx>
            <c:strRef>
              <c:f>'Partida 07'!$C$25</c:f>
              <c:strCache>
                <c:ptCount val="1"/>
                <c:pt idx="0">
                  <c:v>% Ejecución Ppto. Vigente 2020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0214879682095802E-2"/>
                  <c:y val="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E9-4687-922D-1E0EDA8ADCE5}"/>
                </c:ext>
              </c:extLst>
            </c:dLbl>
            <c:dLbl>
              <c:idx val="1"/>
              <c:layout>
                <c:manualLayout>
                  <c:x val="-4.5677612836292042E-2"/>
                  <c:y val="-3.421194271573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E9-4687-922D-1E0EDA8ADCE5}"/>
                </c:ext>
              </c:extLst>
            </c:dLbl>
            <c:dLbl>
              <c:idx val="2"/>
              <c:layout>
                <c:manualLayout>
                  <c:x val="-5.1906378223059116E-2"/>
                  <c:y val="-1.026358281472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E9-4687-922D-1E0EDA8ADCE5}"/>
                </c:ext>
              </c:extLst>
            </c:dLbl>
            <c:dLbl>
              <c:idx val="3"/>
              <c:layout>
                <c:manualLayout>
                  <c:x val="-3.9448847449524968E-2"/>
                  <c:y val="-1.710597135786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E9-4687-922D-1E0EDA8ADCE5}"/>
                </c:ext>
              </c:extLst>
            </c:dLbl>
            <c:dLbl>
              <c:idx val="4"/>
              <c:layout>
                <c:manualLayout>
                  <c:x val="-4.3613707165109108E-2"/>
                  <c:y val="-2.0997369542130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E9-4687-922D-1E0EDA8ADCE5}"/>
                </c:ext>
              </c:extLst>
            </c:dLbl>
            <c:dLbl>
              <c:idx val="5"/>
              <c:layout>
                <c:manualLayout>
                  <c:x val="-6.6458982346832896E-2"/>
                  <c:y val="-6.9991231807101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E9-4687-922D-1E0EDA8ADCE5}"/>
                </c:ext>
              </c:extLst>
            </c:dLbl>
            <c:dLbl>
              <c:idx val="6"/>
              <c:layout>
                <c:manualLayout>
                  <c:x val="-6.8535825545171333E-2"/>
                  <c:y val="-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E9-4687-922D-1E0EDA8ADCE5}"/>
                </c:ext>
              </c:extLst>
            </c:dLbl>
            <c:dLbl>
              <c:idx val="7"/>
              <c:layout>
                <c:manualLayout>
                  <c:x val="-1.24610591900311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E9-4687-922D-1E0EDA8ADCE5}"/>
                </c:ext>
              </c:extLst>
            </c:dLbl>
            <c:dLbl>
              <c:idx val="8"/>
              <c:layout>
                <c:manualLayout>
                  <c:x val="-2.4922118380062305E-2"/>
                  <c:y val="1.3998246361420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2E9-4687-922D-1E0EDA8ADCE5}"/>
                </c:ext>
              </c:extLst>
            </c:dLbl>
            <c:dLbl>
              <c:idx val="9"/>
              <c:layout>
                <c:manualLayout>
                  <c:x val="-3.9460020768431983E-2"/>
                  <c:y val="2.799649272284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2E9-4687-922D-1E0EDA8ADC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'Partida 07'!$D$25:$M$25</c:f>
              <c:numCache>
                <c:formatCode>0.0%</c:formatCode>
                <c:ptCount val="10"/>
                <c:pt idx="0">
                  <c:v>5.343508776818099E-2</c:v>
                </c:pt>
                <c:pt idx="1">
                  <c:v>7.9225966971116044E-2</c:v>
                </c:pt>
                <c:pt idx="2">
                  <c:v>0.23103597494450517</c:v>
                </c:pt>
                <c:pt idx="3">
                  <c:v>0.27518453696953971</c:v>
                </c:pt>
                <c:pt idx="4">
                  <c:v>0.32883996789305736</c:v>
                </c:pt>
                <c:pt idx="5">
                  <c:v>0.44968754254176829</c:v>
                </c:pt>
                <c:pt idx="6">
                  <c:v>0.48580950863996808</c:v>
                </c:pt>
                <c:pt idx="7">
                  <c:v>0.52848051787856343</c:v>
                </c:pt>
                <c:pt idx="8">
                  <c:v>0.34530043439167712</c:v>
                </c:pt>
                <c:pt idx="9">
                  <c:v>0.38435100829302654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12E9-4687-922D-1E0EDA8AD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580480"/>
        <c:axId val="216582016"/>
      </c:lineChart>
      <c:catAx>
        <c:axId val="2165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2016"/>
        <c:crosses val="autoZero"/>
        <c:auto val="1"/>
        <c:lblAlgn val="ctr"/>
        <c:lblOffset val="100"/>
        <c:noMultiLvlLbl val="0"/>
      </c:catAx>
      <c:valAx>
        <c:axId val="216582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0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15-12-2020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15-12-2020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463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60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15-12-2020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4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15-12-2020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352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62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15-12-2020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539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15-12-2020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904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15-12-2020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152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15-12-2020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629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15-12-2020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806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15-12-2020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615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15-12-2020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590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6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539552" y="1844824"/>
            <a:ext cx="8064896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OCTUBRE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07: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ECONOMÍA, FOMENTO Y TURISMO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noviembre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54199" y="738971"/>
            <a:ext cx="800875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03. PROGRAMA 01: SUBSECRETARÍA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FFDB30E-1F9A-4E51-88F6-6CF9E3EB0F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4199" y="1382774"/>
            <a:ext cx="8058248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C08ECA79-1DA6-4408-BE46-660AC1883A84}"/>
              </a:ext>
            </a:extLst>
          </p:cNvPr>
          <p:cNvSpPr txBox="1">
            <a:spLocks/>
          </p:cNvSpPr>
          <p:nvPr/>
        </p:nvSpPr>
        <p:spPr>
          <a:xfrm>
            <a:off x="523382" y="5787978"/>
            <a:ext cx="800875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5B8E244-99BC-4CB5-B4B6-81692C47A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088104"/>
              </p:ext>
            </p:extLst>
          </p:nvPr>
        </p:nvGraphicFramePr>
        <p:xfrm>
          <a:off x="554198" y="1672734"/>
          <a:ext cx="8008754" cy="4094455"/>
        </p:xfrm>
        <a:graphic>
          <a:graphicData uri="http://schemas.openxmlformats.org/drawingml/2006/table">
            <a:tbl>
              <a:tblPr/>
              <a:tblGrid>
                <a:gridCol w="268390">
                  <a:extLst>
                    <a:ext uri="{9D8B030D-6E8A-4147-A177-3AD203B41FA5}">
                      <a16:colId xmlns:a16="http://schemas.microsoft.com/office/drawing/2014/main" val="1737018870"/>
                    </a:ext>
                  </a:extLst>
                </a:gridCol>
                <a:gridCol w="268390">
                  <a:extLst>
                    <a:ext uri="{9D8B030D-6E8A-4147-A177-3AD203B41FA5}">
                      <a16:colId xmlns:a16="http://schemas.microsoft.com/office/drawing/2014/main" val="3136182212"/>
                    </a:ext>
                  </a:extLst>
                </a:gridCol>
                <a:gridCol w="268390">
                  <a:extLst>
                    <a:ext uri="{9D8B030D-6E8A-4147-A177-3AD203B41FA5}">
                      <a16:colId xmlns:a16="http://schemas.microsoft.com/office/drawing/2014/main" val="1748591615"/>
                    </a:ext>
                  </a:extLst>
                </a:gridCol>
                <a:gridCol w="3027437">
                  <a:extLst>
                    <a:ext uri="{9D8B030D-6E8A-4147-A177-3AD203B41FA5}">
                      <a16:colId xmlns:a16="http://schemas.microsoft.com/office/drawing/2014/main" val="704806662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1203479853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858623139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2939490145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3347802075"/>
                    </a:ext>
                  </a:extLst>
                </a:gridCol>
                <a:gridCol w="654871">
                  <a:extLst>
                    <a:ext uri="{9D8B030D-6E8A-4147-A177-3AD203B41FA5}">
                      <a16:colId xmlns:a16="http://schemas.microsoft.com/office/drawing/2014/main" val="2893663264"/>
                    </a:ext>
                  </a:extLst>
                </a:gridCol>
                <a:gridCol w="644136">
                  <a:extLst>
                    <a:ext uri="{9D8B030D-6E8A-4147-A177-3AD203B41FA5}">
                      <a16:colId xmlns:a16="http://schemas.microsoft.com/office/drawing/2014/main" val="1531028112"/>
                    </a:ext>
                  </a:extLst>
                </a:gridCol>
              </a:tblGrid>
              <a:tr h="1262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14521"/>
                  </a:ext>
                </a:extLst>
              </a:tr>
              <a:tr h="3865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817928"/>
                  </a:ext>
                </a:extLst>
              </a:tr>
              <a:tr h="1656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34.197.327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-10.632.738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25.656.649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57968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6.055.513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5.882.816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-172.697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4.991.088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346494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2.649.284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-407.232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1.230.946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924257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24.124.690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23.658.415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-466.275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19.174.102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141329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1.362.690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1.125.695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642712"/>
                  </a:ext>
                </a:extLst>
              </a:tr>
              <a:tr h="252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716455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 Actividades Pesca Artesanal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023792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Operacional Plataforma Científica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1.344.114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1.125.695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288208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16.116.894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718669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Economia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16.116.894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428841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4.329.176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3.550.901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-778.275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1.931.513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531807"/>
                  </a:ext>
                </a:extLst>
              </a:tr>
              <a:tr h="252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640.896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106284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Investigación Pesquera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3.200.116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2.844.169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-355.947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1.269.194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858877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Comités Científicos Técnicos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942920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862870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Acuerdo para la Conservación de Albatros y Petreles (ACAP)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393889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361.151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315871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361.151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911557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12.000.578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2.097.345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-9.903.233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174.794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546472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11.400.000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1.874.328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-9.525.672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705282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-40.624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414689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222.797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-154.206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322793"/>
                  </a:ext>
                </a:extLst>
              </a:tr>
              <a:tr h="1341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-182.731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917875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890866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602005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334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6350" y="739434"/>
            <a:ext cx="805878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04. PROGRAMA 01: SERVICIO NACIONAL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55C5D257-0F3A-4436-B3EB-987B02F22EE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6350" y="1412776"/>
            <a:ext cx="8058786" cy="239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516AA406-22ED-4715-8974-5CF97DC53F4A}"/>
              </a:ext>
            </a:extLst>
          </p:cNvPr>
          <p:cNvSpPr txBox="1">
            <a:spLocks/>
          </p:cNvSpPr>
          <p:nvPr/>
        </p:nvSpPr>
        <p:spPr>
          <a:xfrm>
            <a:off x="553822" y="4629921"/>
            <a:ext cx="80908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AF12744-9AFB-4D71-BCA2-D3E8851EA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425416"/>
              </p:ext>
            </p:extLst>
          </p:nvPr>
        </p:nvGraphicFramePr>
        <p:xfrm>
          <a:off x="566350" y="1719697"/>
          <a:ext cx="8058784" cy="2878226"/>
        </p:xfrm>
        <a:graphic>
          <a:graphicData uri="http://schemas.openxmlformats.org/drawingml/2006/table">
            <a:tbl>
              <a:tblPr/>
              <a:tblGrid>
                <a:gridCol w="270067">
                  <a:extLst>
                    <a:ext uri="{9D8B030D-6E8A-4147-A177-3AD203B41FA5}">
                      <a16:colId xmlns:a16="http://schemas.microsoft.com/office/drawing/2014/main" val="402481143"/>
                    </a:ext>
                  </a:extLst>
                </a:gridCol>
                <a:gridCol w="270067">
                  <a:extLst>
                    <a:ext uri="{9D8B030D-6E8A-4147-A177-3AD203B41FA5}">
                      <a16:colId xmlns:a16="http://schemas.microsoft.com/office/drawing/2014/main" val="1133003514"/>
                    </a:ext>
                  </a:extLst>
                </a:gridCol>
                <a:gridCol w="270067">
                  <a:extLst>
                    <a:ext uri="{9D8B030D-6E8A-4147-A177-3AD203B41FA5}">
                      <a16:colId xmlns:a16="http://schemas.microsoft.com/office/drawing/2014/main" val="3870690384"/>
                    </a:ext>
                  </a:extLst>
                </a:gridCol>
                <a:gridCol w="3046350">
                  <a:extLst>
                    <a:ext uri="{9D8B030D-6E8A-4147-A177-3AD203B41FA5}">
                      <a16:colId xmlns:a16="http://schemas.microsoft.com/office/drawing/2014/main" val="2045157044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1155217158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59212068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701570805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469265516"/>
                    </a:ext>
                  </a:extLst>
                </a:gridCol>
                <a:gridCol w="658962">
                  <a:extLst>
                    <a:ext uri="{9D8B030D-6E8A-4147-A177-3AD203B41FA5}">
                      <a16:colId xmlns:a16="http://schemas.microsoft.com/office/drawing/2014/main" val="642908670"/>
                    </a:ext>
                  </a:extLst>
                </a:gridCol>
                <a:gridCol w="648159">
                  <a:extLst>
                    <a:ext uri="{9D8B030D-6E8A-4147-A177-3AD203B41FA5}">
                      <a16:colId xmlns:a16="http://schemas.microsoft.com/office/drawing/2014/main" val="131669930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77606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04521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34.116.850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31.417.378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-2.699.472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26.030.884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3462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25.663.446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24.391.326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-1.272.120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20.881.751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8017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6.733.988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6.190.321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-543.667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4.560.648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4710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9593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7968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1298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3753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SICEX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6760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0290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7843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1.432.697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549.012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-883.685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474.981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4936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415.934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-186.987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205.823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8045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1859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158.661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-117.046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3314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267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749.146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-540.965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189.608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1928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75746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121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18819" y="660601"/>
            <a:ext cx="808562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6131DD8-B003-46A5-893B-1E7242CCD4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211633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819" y="1275830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79684F4-9A7B-45D7-A6E8-CB7B5A9C1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483429"/>
              </p:ext>
            </p:extLst>
          </p:nvPr>
        </p:nvGraphicFramePr>
        <p:xfrm>
          <a:off x="518818" y="1640955"/>
          <a:ext cx="8085629" cy="4351347"/>
        </p:xfrm>
        <a:graphic>
          <a:graphicData uri="http://schemas.openxmlformats.org/drawingml/2006/table">
            <a:tbl>
              <a:tblPr/>
              <a:tblGrid>
                <a:gridCol w="270966">
                  <a:extLst>
                    <a:ext uri="{9D8B030D-6E8A-4147-A177-3AD203B41FA5}">
                      <a16:colId xmlns:a16="http://schemas.microsoft.com/office/drawing/2014/main" val="1263365087"/>
                    </a:ext>
                  </a:extLst>
                </a:gridCol>
                <a:gridCol w="270966">
                  <a:extLst>
                    <a:ext uri="{9D8B030D-6E8A-4147-A177-3AD203B41FA5}">
                      <a16:colId xmlns:a16="http://schemas.microsoft.com/office/drawing/2014/main" val="180764440"/>
                    </a:ext>
                  </a:extLst>
                </a:gridCol>
                <a:gridCol w="270966">
                  <a:extLst>
                    <a:ext uri="{9D8B030D-6E8A-4147-A177-3AD203B41FA5}">
                      <a16:colId xmlns:a16="http://schemas.microsoft.com/office/drawing/2014/main" val="2915340558"/>
                    </a:ext>
                  </a:extLst>
                </a:gridCol>
                <a:gridCol w="3056499">
                  <a:extLst>
                    <a:ext uri="{9D8B030D-6E8A-4147-A177-3AD203B41FA5}">
                      <a16:colId xmlns:a16="http://schemas.microsoft.com/office/drawing/2014/main" val="444277869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3590021401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3027368314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1010708092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3615972294"/>
                    </a:ext>
                  </a:extLst>
                </a:gridCol>
                <a:gridCol w="661157">
                  <a:extLst>
                    <a:ext uri="{9D8B030D-6E8A-4147-A177-3AD203B41FA5}">
                      <a16:colId xmlns:a16="http://schemas.microsoft.com/office/drawing/2014/main" val="491126743"/>
                    </a:ext>
                  </a:extLst>
                </a:gridCol>
                <a:gridCol w="650319">
                  <a:extLst>
                    <a:ext uri="{9D8B030D-6E8A-4147-A177-3AD203B41FA5}">
                      <a16:colId xmlns:a16="http://schemas.microsoft.com/office/drawing/2014/main" val="1787404482"/>
                    </a:ext>
                  </a:extLst>
                </a:gridCol>
              </a:tblGrid>
              <a:tr h="121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469332"/>
                  </a:ext>
                </a:extLst>
              </a:tr>
              <a:tr h="3774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556849"/>
                  </a:ext>
                </a:extLst>
              </a:tr>
              <a:tr h="1651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768.384.033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1.627.928.583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859.544.550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520.392.832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70465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25.803.380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25.027.389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-775.991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22.124.331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672515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11.120.528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9.739.339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-1.381.189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7.378.837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22509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733.180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7331800,0%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7331800,0%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659735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605.081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6050810,0%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6050810,0%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210476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128.099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04501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184.899.066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164.700.686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-20.198.380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126.479.376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18909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57.888.677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42.222.842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-15.665.835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25.110.318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72458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1.285.419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1.285.419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638.861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06027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Inversiones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3.188.165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2.347.965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-840.200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2.347.965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733466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Formación para la Competitividad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1.742.800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1.556.500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-186.300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1.496.000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72886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Territorial y de Redes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2.624.120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1.904.120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-720.000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1.393.470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811033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de Colaboración (Lota)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34.607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205.393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34.607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511073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Fomento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2.858.622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2.258.622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-600.000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1.232.915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390814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Productivo Agropecuario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4.400.766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2.200.766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-2.200.000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1.396.778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34266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Estratégicos de Desarrollo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3.217.415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2.732.777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-484.638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1.508.612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184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372.704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372.704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372.704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347730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651.509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651.509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651.509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506199"/>
                  </a:ext>
                </a:extLst>
              </a:tr>
              <a:tr h="133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Corporaciones Regionales de Desarrollo Productivo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16.943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16.943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2.086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511423"/>
                  </a:ext>
                </a:extLst>
              </a:tr>
              <a:tr h="1572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Compensación Intereses Créditos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4.822.106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4.716.734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-105.372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2.209.600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68942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27.538.424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18.190.424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-9.348.000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10.431.090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064290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 Tecnológica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2.557.433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2.557.433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700.000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41752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Competitividad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1.313.967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327.249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-986.718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294.009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950656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Industrias Creativas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1.263.677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863.677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400.112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69215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36.827.793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35.266.827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-1.560.966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31.100.211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630430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SERCOTEC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33.005.350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30.847.068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-2.158.282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28.836.534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853526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2.067.343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2.827.038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759.695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744724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100.021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-100.021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259832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Minería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300.126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300.126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300.126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128273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y Tecnología - CORFO Prog. 05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1.354.953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1.292.595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-62.358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963.551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00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70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39552" y="666361"/>
            <a:ext cx="80648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145B007-4AC7-4B2C-8956-96836DBEB77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43928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880" y="1348148"/>
            <a:ext cx="8210798" cy="329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DC9C96D-C512-4045-BAD7-CA31F774D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202874"/>
              </p:ext>
            </p:extLst>
          </p:nvPr>
        </p:nvGraphicFramePr>
        <p:xfrm>
          <a:off x="539552" y="1677597"/>
          <a:ext cx="8045366" cy="4028841"/>
        </p:xfrm>
        <a:graphic>
          <a:graphicData uri="http://schemas.openxmlformats.org/drawingml/2006/table">
            <a:tbl>
              <a:tblPr/>
              <a:tblGrid>
                <a:gridCol w="269617">
                  <a:extLst>
                    <a:ext uri="{9D8B030D-6E8A-4147-A177-3AD203B41FA5}">
                      <a16:colId xmlns:a16="http://schemas.microsoft.com/office/drawing/2014/main" val="3462056018"/>
                    </a:ext>
                  </a:extLst>
                </a:gridCol>
                <a:gridCol w="269617">
                  <a:extLst>
                    <a:ext uri="{9D8B030D-6E8A-4147-A177-3AD203B41FA5}">
                      <a16:colId xmlns:a16="http://schemas.microsoft.com/office/drawing/2014/main" val="3909602200"/>
                    </a:ext>
                  </a:extLst>
                </a:gridCol>
                <a:gridCol w="269617">
                  <a:extLst>
                    <a:ext uri="{9D8B030D-6E8A-4147-A177-3AD203B41FA5}">
                      <a16:colId xmlns:a16="http://schemas.microsoft.com/office/drawing/2014/main" val="530660487"/>
                    </a:ext>
                  </a:extLst>
                </a:gridCol>
                <a:gridCol w="3041278">
                  <a:extLst>
                    <a:ext uri="{9D8B030D-6E8A-4147-A177-3AD203B41FA5}">
                      <a16:colId xmlns:a16="http://schemas.microsoft.com/office/drawing/2014/main" val="2381249567"/>
                    </a:ext>
                  </a:extLst>
                </a:gridCol>
                <a:gridCol w="722573">
                  <a:extLst>
                    <a:ext uri="{9D8B030D-6E8A-4147-A177-3AD203B41FA5}">
                      <a16:colId xmlns:a16="http://schemas.microsoft.com/office/drawing/2014/main" val="1487834925"/>
                    </a:ext>
                  </a:extLst>
                </a:gridCol>
                <a:gridCol w="722573">
                  <a:extLst>
                    <a:ext uri="{9D8B030D-6E8A-4147-A177-3AD203B41FA5}">
                      <a16:colId xmlns:a16="http://schemas.microsoft.com/office/drawing/2014/main" val="4059065626"/>
                    </a:ext>
                  </a:extLst>
                </a:gridCol>
                <a:gridCol w="722573">
                  <a:extLst>
                    <a:ext uri="{9D8B030D-6E8A-4147-A177-3AD203B41FA5}">
                      <a16:colId xmlns:a16="http://schemas.microsoft.com/office/drawing/2014/main" val="1299220817"/>
                    </a:ext>
                  </a:extLst>
                </a:gridCol>
                <a:gridCol w="722573">
                  <a:extLst>
                    <a:ext uri="{9D8B030D-6E8A-4147-A177-3AD203B41FA5}">
                      <a16:colId xmlns:a16="http://schemas.microsoft.com/office/drawing/2014/main" val="4117989617"/>
                    </a:ext>
                  </a:extLst>
                </a:gridCol>
                <a:gridCol w="657865">
                  <a:extLst>
                    <a:ext uri="{9D8B030D-6E8A-4147-A177-3AD203B41FA5}">
                      <a16:colId xmlns:a16="http://schemas.microsoft.com/office/drawing/2014/main" val="792546835"/>
                    </a:ext>
                  </a:extLst>
                </a:gridCol>
                <a:gridCol w="647080">
                  <a:extLst>
                    <a:ext uri="{9D8B030D-6E8A-4147-A177-3AD203B41FA5}">
                      <a16:colId xmlns:a16="http://schemas.microsoft.com/office/drawing/2014/main" val="3356832222"/>
                    </a:ext>
                  </a:extLst>
                </a:gridCol>
              </a:tblGrid>
              <a:tr h="1213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66732"/>
                  </a:ext>
                </a:extLst>
              </a:tr>
              <a:tr h="3781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303346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88.271.496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85.294.917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-2.976.579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68.584.671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204278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Fondo Cobertura de Riesgos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59.771.533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59.771.533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52.211.019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790726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Agroseguros - Subvención Primas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6.391.901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4.982.906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-1.408.995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2.695.374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608220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Agencia de Fomento de la Producción Sustentable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631.133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300.658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978862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Sistema de Empresas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1.815.965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1.815.965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1.194.283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479761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Solar e Innovación Energética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720.293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719.963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470.144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348560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Innovación en el Sector Público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1.419.189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914.095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315982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Antofagasta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4.124.485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3.805.785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-318.700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2.606.429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043727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Biobío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6.178.489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5.808.848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-369.641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3.779.816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650176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Los Ríos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4.281.072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3.669.413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-611.659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3.364.549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986738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Financiamiento y Derecho Educacional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401228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Industrias Inteligentes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876.309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-271.801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452.960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59859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Desarrollo y Fomento Indígena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1.599.427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1.599.427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89858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Empresas Públicas no Financieras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1.668.200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047046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Agrícola y Servicios Isla de Pascua SpA.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1.668.200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441713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344621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264299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36.634.762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803.561.762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766.927.000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20.721.643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079358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14.411.459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10.748.459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-3.663.000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6.093.964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234753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22.223.303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792.813.303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770.590.000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14.627.679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154852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132.024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660120,0%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06123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174517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132.024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1320240,0%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1320240,0%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252245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1.129.249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-175.046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511.350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536837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62.686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-42.546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959863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44.343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002652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49.549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902254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972.671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444.645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420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440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944" y="706279"/>
            <a:ext cx="807550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09A896E-0858-447F-9EBF-654963D4051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541" y="136452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3 de 3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89A797F-1ECA-4135-8815-C4982C0EC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419982"/>
              </p:ext>
            </p:extLst>
          </p:nvPr>
        </p:nvGraphicFramePr>
        <p:xfrm>
          <a:off x="519541" y="1776676"/>
          <a:ext cx="8039183" cy="3103409"/>
        </p:xfrm>
        <a:graphic>
          <a:graphicData uri="http://schemas.openxmlformats.org/drawingml/2006/table">
            <a:tbl>
              <a:tblPr/>
              <a:tblGrid>
                <a:gridCol w="269410">
                  <a:extLst>
                    <a:ext uri="{9D8B030D-6E8A-4147-A177-3AD203B41FA5}">
                      <a16:colId xmlns:a16="http://schemas.microsoft.com/office/drawing/2014/main" val="3234173362"/>
                    </a:ext>
                  </a:extLst>
                </a:gridCol>
                <a:gridCol w="269410">
                  <a:extLst>
                    <a:ext uri="{9D8B030D-6E8A-4147-A177-3AD203B41FA5}">
                      <a16:colId xmlns:a16="http://schemas.microsoft.com/office/drawing/2014/main" val="2785301095"/>
                    </a:ext>
                  </a:extLst>
                </a:gridCol>
                <a:gridCol w="269410">
                  <a:extLst>
                    <a:ext uri="{9D8B030D-6E8A-4147-A177-3AD203B41FA5}">
                      <a16:colId xmlns:a16="http://schemas.microsoft.com/office/drawing/2014/main" val="3440898044"/>
                    </a:ext>
                  </a:extLst>
                </a:gridCol>
                <a:gridCol w="3038939">
                  <a:extLst>
                    <a:ext uri="{9D8B030D-6E8A-4147-A177-3AD203B41FA5}">
                      <a16:colId xmlns:a16="http://schemas.microsoft.com/office/drawing/2014/main" val="548367883"/>
                    </a:ext>
                  </a:extLst>
                </a:gridCol>
                <a:gridCol w="722018">
                  <a:extLst>
                    <a:ext uri="{9D8B030D-6E8A-4147-A177-3AD203B41FA5}">
                      <a16:colId xmlns:a16="http://schemas.microsoft.com/office/drawing/2014/main" val="1727033337"/>
                    </a:ext>
                  </a:extLst>
                </a:gridCol>
                <a:gridCol w="722018">
                  <a:extLst>
                    <a:ext uri="{9D8B030D-6E8A-4147-A177-3AD203B41FA5}">
                      <a16:colId xmlns:a16="http://schemas.microsoft.com/office/drawing/2014/main" val="3540109487"/>
                    </a:ext>
                  </a:extLst>
                </a:gridCol>
                <a:gridCol w="722018">
                  <a:extLst>
                    <a:ext uri="{9D8B030D-6E8A-4147-A177-3AD203B41FA5}">
                      <a16:colId xmlns:a16="http://schemas.microsoft.com/office/drawing/2014/main" val="2507878122"/>
                    </a:ext>
                  </a:extLst>
                </a:gridCol>
                <a:gridCol w="722018">
                  <a:extLst>
                    <a:ext uri="{9D8B030D-6E8A-4147-A177-3AD203B41FA5}">
                      <a16:colId xmlns:a16="http://schemas.microsoft.com/office/drawing/2014/main" val="2734787136"/>
                    </a:ext>
                  </a:extLst>
                </a:gridCol>
                <a:gridCol w="657359">
                  <a:extLst>
                    <a:ext uri="{9D8B030D-6E8A-4147-A177-3AD203B41FA5}">
                      <a16:colId xmlns:a16="http://schemas.microsoft.com/office/drawing/2014/main" val="1517943165"/>
                    </a:ext>
                  </a:extLst>
                </a:gridCol>
                <a:gridCol w="646583">
                  <a:extLst>
                    <a:ext uri="{9D8B030D-6E8A-4147-A177-3AD203B41FA5}">
                      <a16:colId xmlns:a16="http://schemas.microsoft.com/office/drawing/2014/main" val="143341767"/>
                    </a:ext>
                  </a:extLst>
                </a:gridCol>
              </a:tblGrid>
              <a:tr h="122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233797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133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273.421.845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10736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284.080.858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284.080.858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273.421.845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3803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Acciones y Participaciones de Capital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74338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 S.A.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4828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-241.174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26047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-241.174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8916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223.984.634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115.389.000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65.729.948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8201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223.984.634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115.389.000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65.729.948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9289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Postgrado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2.534.765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2.534.765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373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Refinanciamiento Créditos PYMES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60.021.916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175.410.916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115.389.000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40.257.745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2513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Fondos y Sociedades de Inversión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46.038.953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46.038.953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25.472.203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6214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3.217.272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3.217.272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2.114.763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9498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1.314.763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9019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Chile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1.314.763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2078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Empresas Públicas no Financieras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7772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Agrícola y Servicios Isla de Pascua SpA.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4098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2.975.808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2.975.808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1.045.535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555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2.793.131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2.793.131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787.284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8302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258.251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362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039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944" y="706279"/>
            <a:ext cx="80034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05: CIENCIA Y TECNOLOGÍA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09A896E-0858-447F-9EBF-654963D4051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541" y="136452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BD5B807-A7F2-4FCF-B1C6-BC42D476A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699270"/>
              </p:ext>
            </p:extLst>
          </p:nvPr>
        </p:nvGraphicFramePr>
        <p:xfrm>
          <a:off x="519541" y="1729646"/>
          <a:ext cx="8003498" cy="1819021"/>
        </p:xfrm>
        <a:graphic>
          <a:graphicData uri="http://schemas.openxmlformats.org/drawingml/2006/table">
            <a:tbl>
              <a:tblPr/>
              <a:tblGrid>
                <a:gridCol w="268214">
                  <a:extLst>
                    <a:ext uri="{9D8B030D-6E8A-4147-A177-3AD203B41FA5}">
                      <a16:colId xmlns:a16="http://schemas.microsoft.com/office/drawing/2014/main" val="2219456124"/>
                    </a:ext>
                  </a:extLst>
                </a:gridCol>
                <a:gridCol w="268214">
                  <a:extLst>
                    <a:ext uri="{9D8B030D-6E8A-4147-A177-3AD203B41FA5}">
                      <a16:colId xmlns:a16="http://schemas.microsoft.com/office/drawing/2014/main" val="429990655"/>
                    </a:ext>
                  </a:extLst>
                </a:gridCol>
                <a:gridCol w="268214">
                  <a:extLst>
                    <a:ext uri="{9D8B030D-6E8A-4147-A177-3AD203B41FA5}">
                      <a16:colId xmlns:a16="http://schemas.microsoft.com/office/drawing/2014/main" val="200090731"/>
                    </a:ext>
                  </a:extLst>
                </a:gridCol>
                <a:gridCol w="3025450">
                  <a:extLst>
                    <a:ext uri="{9D8B030D-6E8A-4147-A177-3AD203B41FA5}">
                      <a16:colId xmlns:a16="http://schemas.microsoft.com/office/drawing/2014/main" val="580220688"/>
                    </a:ext>
                  </a:extLst>
                </a:gridCol>
                <a:gridCol w="718813">
                  <a:extLst>
                    <a:ext uri="{9D8B030D-6E8A-4147-A177-3AD203B41FA5}">
                      <a16:colId xmlns:a16="http://schemas.microsoft.com/office/drawing/2014/main" val="3279797603"/>
                    </a:ext>
                  </a:extLst>
                </a:gridCol>
                <a:gridCol w="718813">
                  <a:extLst>
                    <a:ext uri="{9D8B030D-6E8A-4147-A177-3AD203B41FA5}">
                      <a16:colId xmlns:a16="http://schemas.microsoft.com/office/drawing/2014/main" val="2715663515"/>
                    </a:ext>
                  </a:extLst>
                </a:gridCol>
                <a:gridCol w="718813">
                  <a:extLst>
                    <a:ext uri="{9D8B030D-6E8A-4147-A177-3AD203B41FA5}">
                      <a16:colId xmlns:a16="http://schemas.microsoft.com/office/drawing/2014/main" val="164380477"/>
                    </a:ext>
                  </a:extLst>
                </a:gridCol>
                <a:gridCol w="718813">
                  <a:extLst>
                    <a:ext uri="{9D8B030D-6E8A-4147-A177-3AD203B41FA5}">
                      <a16:colId xmlns:a16="http://schemas.microsoft.com/office/drawing/2014/main" val="3756144270"/>
                    </a:ext>
                  </a:extLst>
                </a:gridCol>
                <a:gridCol w="654441">
                  <a:extLst>
                    <a:ext uri="{9D8B030D-6E8A-4147-A177-3AD203B41FA5}">
                      <a16:colId xmlns:a16="http://schemas.microsoft.com/office/drawing/2014/main" val="3180986178"/>
                    </a:ext>
                  </a:extLst>
                </a:gridCol>
                <a:gridCol w="643713">
                  <a:extLst>
                    <a:ext uri="{9D8B030D-6E8A-4147-A177-3AD203B41FA5}">
                      <a16:colId xmlns:a16="http://schemas.microsoft.com/office/drawing/2014/main" val="3901926050"/>
                    </a:ext>
                  </a:extLst>
                </a:gridCol>
              </a:tblGrid>
              <a:tr h="1226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518593"/>
                  </a:ext>
                </a:extLst>
              </a:tr>
              <a:tr h="3822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917541"/>
                  </a:ext>
                </a:extLst>
              </a:tr>
              <a:tr h="16724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37.644.882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32.340.524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-5.304.358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18.084.433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355096"/>
                  </a:ext>
                </a:extLst>
              </a:tr>
              <a:tr h="12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1.194.974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1.152.486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916072"/>
                  </a:ext>
                </a:extLst>
              </a:tr>
              <a:tr h="12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159.979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428309"/>
                  </a:ext>
                </a:extLst>
              </a:tr>
              <a:tr h="12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173378"/>
                  </a:ext>
                </a:extLst>
              </a:tr>
              <a:tr h="12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36.289.929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31.047.929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17.226.027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232622"/>
                  </a:ext>
                </a:extLst>
              </a:tr>
              <a:tr h="12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36.289.929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31.047.929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17.226.027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134245"/>
                  </a:ext>
                </a:extLst>
              </a:tr>
              <a:tr h="12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Oficinas de Transferencia y Licenciamiento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3.144.634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3.144.634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3.144.633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343820"/>
                  </a:ext>
                </a:extLst>
              </a:tr>
              <a:tr h="12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Vinculación con la industria y/o formación de capital humano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10.644.872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8.344.872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4.625.019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268014"/>
                  </a:ext>
                </a:extLst>
              </a:tr>
              <a:tr h="12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Creación y fortalecimiento de la investigación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22.022.520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19.080.520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8.978.472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490352"/>
                  </a:ext>
                </a:extLst>
              </a:tr>
              <a:tr h="12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tecnológico en sectores estratégicos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477.903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477.903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51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593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00062" y="788101"/>
            <a:ext cx="803237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01: INSTITUTO NACIONAL DE ESTADÍSTICAS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DAB41E9-2C40-43F9-BEF9-506ECDA58F6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0062" y="1492286"/>
            <a:ext cx="8098570" cy="3130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EBA15B61-FD5E-427F-8D63-70ECAF69B986}"/>
              </a:ext>
            </a:extLst>
          </p:cNvPr>
          <p:cNvSpPr txBox="1">
            <a:spLocks/>
          </p:cNvSpPr>
          <p:nvPr/>
        </p:nvSpPr>
        <p:spPr>
          <a:xfrm>
            <a:off x="495104" y="4203423"/>
            <a:ext cx="8032378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23F325B-9EA6-49ED-B01B-FF8A6A4C7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864358"/>
              </p:ext>
            </p:extLst>
          </p:nvPr>
        </p:nvGraphicFramePr>
        <p:xfrm>
          <a:off x="495104" y="1805296"/>
          <a:ext cx="8011783" cy="2319657"/>
        </p:xfrm>
        <a:graphic>
          <a:graphicData uri="http://schemas.openxmlformats.org/drawingml/2006/table">
            <a:tbl>
              <a:tblPr/>
              <a:tblGrid>
                <a:gridCol w="268492">
                  <a:extLst>
                    <a:ext uri="{9D8B030D-6E8A-4147-A177-3AD203B41FA5}">
                      <a16:colId xmlns:a16="http://schemas.microsoft.com/office/drawing/2014/main" val="1870862342"/>
                    </a:ext>
                  </a:extLst>
                </a:gridCol>
                <a:gridCol w="268492">
                  <a:extLst>
                    <a:ext uri="{9D8B030D-6E8A-4147-A177-3AD203B41FA5}">
                      <a16:colId xmlns:a16="http://schemas.microsoft.com/office/drawing/2014/main" val="2697717333"/>
                    </a:ext>
                  </a:extLst>
                </a:gridCol>
                <a:gridCol w="268492">
                  <a:extLst>
                    <a:ext uri="{9D8B030D-6E8A-4147-A177-3AD203B41FA5}">
                      <a16:colId xmlns:a16="http://schemas.microsoft.com/office/drawing/2014/main" val="855686187"/>
                    </a:ext>
                  </a:extLst>
                </a:gridCol>
                <a:gridCol w="3028581">
                  <a:extLst>
                    <a:ext uri="{9D8B030D-6E8A-4147-A177-3AD203B41FA5}">
                      <a16:colId xmlns:a16="http://schemas.microsoft.com/office/drawing/2014/main" val="321866677"/>
                    </a:ext>
                  </a:extLst>
                </a:gridCol>
                <a:gridCol w="719557">
                  <a:extLst>
                    <a:ext uri="{9D8B030D-6E8A-4147-A177-3AD203B41FA5}">
                      <a16:colId xmlns:a16="http://schemas.microsoft.com/office/drawing/2014/main" val="2702629788"/>
                    </a:ext>
                  </a:extLst>
                </a:gridCol>
                <a:gridCol w="719557">
                  <a:extLst>
                    <a:ext uri="{9D8B030D-6E8A-4147-A177-3AD203B41FA5}">
                      <a16:colId xmlns:a16="http://schemas.microsoft.com/office/drawing/2014/main" val="2245221112"/>
                    </a:ext>
                  </a:extLst>
                </a:gridCol>
                <a:gridCol w="719557">
                  <a:extLst>
                    <a:ext uri="{9D8B030D-6E8A-4147-A177-3AD203B41FA5}">
                      <a16:colId xmlns:a16="http://schemas.microsoft.com/office/drawing/2014/main" val="3021363712"/>
                    </a:ext>
                  </a:extLst>
                </a:gridCol>
                <a:gridCol w="719557">
                  <a:extLst>
                    <a:ext uri="{9D8B030D-6E8A-4147-A177-3AD203B41FA5}">
                      <a16:colId xmlns:a16="http://schemas.microsoft.com/office/drawing/2014/main" val="3413170361"/>
                    </a:ext>
                  </a:extLst>
                </a:gridCol>
                <a:gridCol w="655119">
                  <a:extLst>
                    <a:ext uri="{9D8B030D-6E8A-4147-A177-3AD203B41FA5}">
                      <a16:colId xmlns:a16="http://schemas.microsoft.com/office/drawing/2014/main" val="4268357059"/>
                    </a:ext>
                  </a:extLst>
                </a:gridCol>
                <a:gridCol w="644379">
                  <a:extLst>
                    <a:ext uri="{9D8B030D-6E8A-4147-A177-3AD203B41FA5}">
                      <a16:colId xmlns:a16="http://schemas.microsoft.com/office/drawing/2014/main" val="612613133"/>
                    </a:ext>
                  </a:extLst>
                </a:gridCol>
              </a:tblGrid>
              <a:tr h="1262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162423"/>
                  </a:ext>
                </a:extLst>
              </a:tr>
              <a:tr h="3866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110909"/>
                  </a:ext>
                </a:extLst>
              </a:tr>
              <a:tr h="1656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41.862.872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39.678.803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-2.184.069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33.040.129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11663"/>
                  </a:ext>
                </a:extLst>
              </a:tr>
              <a:tr h="126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36.180.949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34.926.741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-1.254.208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28.542.729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05436"/>
                  </a:ext>
                </a:extLst>
              </a:tr>
              <a:tr h="126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4.635.551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3.684.441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-951.110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2.565.609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529530"/>
                  </a:ext>
                </a:extLst>
              </a:tr>
              <a:tr h="126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336.573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336.563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3365630,0%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735382"/>
                  </a:ext>
                </a:extLst>
              </a:tr>
              <a:tr h="126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336.573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336.563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3365630,0%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139859"/>
                  </a:ext>
                </a:extLst>
              </a:tr>
              <a:tr h="126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8681930,0%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8681930,0%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568702"/>
                  </a:ext>
                </a:extLst>
              </a:tr>
              <a:tr h="126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757035"/>
                  </a:ext>
                </a:extLst>
              </a:tr>
              <a:tr h="126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598523"/>
                  </a:ext>
                </a:extLst>
              </a:tr>
              <a:tr h="126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1.046.352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-315.314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441.293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599460"/>
                  </a:ext>
                </a:extLst>
              </a:tr>
              <a:tr h="126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945196"/>
                  </a:ext>
                </a:extLst>
              </a:tr>
              <a:tr h="126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173.621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-116.014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178133"/>
                  </a:ext>
                </a:extLst>
              </a:tr>
              <a:tr h="126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825.853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657.024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-168.829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397.083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65997"/>
                  </a:ext>
                </a:extLst>
              </a:tr>
              <a:tr h="126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1.153.935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687878"/>
                  </a:ext>
                </a:extLst>
              </a:tr>
              <a:tr h="126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1.153.935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8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8177" y="794546"/>
            <a:ext cx="80362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02: PROGRAMA CENSOS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A2B1E31-ADA3-468A-B5F8-2D69E36363A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8176" y="1476760"/>
            <a:ext cx="8192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12D0D78-B98F-403F-82C4-05C597552FA6}"/>
              </a:ext>
            </a:extLst>
          </p:cNvPr>
          <p:cNvSpPr txBox="1">
            <a:spLocks/>
          </p:cNvSpPr>
          <p:nvPr/>
        </p:nvSpPr>
        <p:spPr>
          <a:xfrm>
            <a:off x="584306" y="4026677"/>
            <a:ext cx="7975388" cy="432048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2D3BE03-870D-4C6A-B348-C9BC8CE11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711955"/>
              </p:ext>
            </p:extLst>
          </p:nvPr>
        </p:nvGraphicFramePr>
        <p:xfrm>
          <a:off x="565860" y="1834671"/>
          <a:ext cx="8020138" cy="2192006"/>
        </p:xfrm>
        <a:graphic>
          <a:graphicData uri="http://schemas.openxmlformats.org/drawingml/2006/table">
            <a:tbl>
              <a:tblPr/>
              <a:tblGrid>
                <a:gridCol w="268772">
                  <a:extLst>
                    <a:ext uri="{9D8B030D-6E8A-4147-A177-3AD203B41FA5}">
                      <a16:colId xmlns:a16="http://schemas.microsoft.com/office/drawing/2014/main" val="589769586"/>
                    </a:ext>
                  </a:extLst>
                </a:gridCol>
                <a:gridCol w="268772">
                  <a:extLst>
                    <a:ext uri="{9D8B030D-6E8A-4147-A177-3AD203B41FA5}">
                      <a16:colId xmlns:a16="http://schemas.microsoft.com/office/drawing/2014/main" val="1136871903"/>
                    </a:ext>
                  </a:extLst>
                </a:gridCol>
                <a:gridCol w="268772">
                  <a:extLst>
                    <a:ext uri="{9D8B030D-6E8A-4147-A177-3AD203B41FA5}">
                      <a16:colId xmlns:a16="http://schemas.microsoft.com/office/drawing/2014/main" val="917888874"/>
                    </a:ext>
                  </a:extLst>
                </a:gridCol>
                <a:gridCol w="3031741">
                  <a:extLst>
                    <a:ext uri="{9D8B030D-6E8A-4147-A177-3AD203B41FA5}">
                      <a16:colId xmlns:a16="http://schemas.microsoft.com/office/drawing/2014/main" val="2286829082"/>
                    </a:ext>
                  </a:extLst>
                </a:gridCol>
                <a:gridCol w="720307">
                  <a:extLst>
                    <a:ext uri="{9D8B030D-6E8A-4147-A177-3AD203B41FA5}">
                      <a16:colId xmlns:a16="http://schemas.microsoft.com/office/drawing/2014/main" val="869911396"/>
                    </a:ext>
                  </a:extLst>
                </a:gridCol>
                <a:gridCol w="720307">
                  <a:extLst>
                    <a:ext uri="{9D8B030D-6E8A-4147-A177-3AD203B41FA5}">
                      <a16:colId xmlns:a16="http://schemas.microsoft.com/office/drawing/2014/main" val="554111204"/>
                    </a:ext>
                  </a:extLst>
                </a:gridCol>
                <a:gridCol w="720307">
                  <a:extLst>
                    <a:ext uri="{9D8B030D-6E8A-4147-A177-3AD203B41FA5}">
                      <a16:colId xmlns:a16="http://schemas.microsoft.com/office/drawing/2014/main" val="2732486888"/>
                    </a:ext>
                  </a:extLst>
                </a:gridCol>
                <a:gridCol w="720307">
                  <a:extLst>
                    <a:ext uri="{9D8B030D-6E8A-4147-A177-3AD203B41FA5}">
                      <a16:colId xmlns:a16="http://schemas.microsoft.com/office/drawing/2014/main" val="3947412199"/>
                    </a:ext>
                  </a:extLst>
                </a:gridCol>
                <a:gridCol w="655802">
                  <a:extLst>
                    <a:ext uri="{9D8B030D-6E8A-4147-A177-3AD203B41FA5}">
                      <a16:colId xmlns:a16="http://schemas.microsoft.com/office/drawing/2014/main" val="4212337161"/>
                    </a:ext>
                  </a:extLst>
                </a:gridCol>
                <a:gridCol w="645051">
                  <a:extLst>
                    <a:ext uri="{9D8B030D-6E8A-4147-A177-3AD203B41FA5}">
                      <a16:colId xmlns:a16="http://schemas.microsoft.com/office/drawing/2014/main" val="179301916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35338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42457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17.610.994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5.533.932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-12.077.062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4.513.209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21921"/>
                  </a:ext>
                </a:extLst>
              </a:tr>
              <a:tr h="400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1.458.007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1.407.138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731.559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3573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603.574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-120.715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160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3.325.230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-11.249.124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2.652.837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8665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3.325.230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-11.249.124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2.652.837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0340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 Censo Agropecuario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3.325.230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-11.249.124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2.652.837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8564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6016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3917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975.059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318.705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-656.354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4217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972.648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317.861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-654.787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5607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8759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3111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11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09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09464" y="695873"/>
            <a:ext cx="802297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08: FISCALÍA NACIONAL ECONÓMICA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F4EB1F70-264F-4553-BD4A-316FB6DDB34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463" y="1359091"/>
            <a:ext cx="81063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5096365B-C555-4771-84EF-B41B47DBFB00}"/>
              </a:ext>
            </a:extLst>
          </p:cNvPr>
          <p:cNvSpPr txBox="1">
            <a:spLocks/>
          </p:cNvSpPr>
          <p:nvPr/>
        </p:nvSpPr>
        <p:spPr>
          <a:xfrm>
            <a:off x="486005" y="3528226"/>
            <a:ext cx="8032378" cy="432048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0156E92-CA22-43D7-9C99-287812E5F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294091"/>
              </p:ext>
            </p:extLst>
          </p:nvPr>
        </p:nvGraphicFramePr>
        <p:xfrm>
          <a:off x="528177" y="1724216"/>
          <a:ext cx="7990208" cy="1756982"/>
        </p:xfrm>
        <a:graphic>
          <a:graphicData uri="http://schemas.openxmlformats.org/drawingml/2006/table">
            <a:tbl>
              <a:tblPr/>
              <a:tblGrid>
                <a:gridCol w="267769">
                  <a:extLst>
                    <a:ext uri="{9D8B030D-6E8A-4147-A177-3AD203B41FA5}">
                      <a16:colId xmlns:a16="http://schemas.microsoft.com/office/drawing/2014/main" val="1993184972"/>
                    </a:ext>
                  </a:extLst>
                </a:gridCol>
                <a:gridCol w="267769">
                  <a:extLst>
                    <a:ext uri="{9D8B030D-6E8A-4147-A177-3AD203B41FA5}">
                      <a16:colId xmlns:a16="http://schemas.microsoft.com/office/drawing/2014/main" val="791293968"/>
                    </a:ext>
                  </a:extLst>
                </a:gridCol>
                <a:gridCol w="267769">
                  <a:extLst>
                    <a:ext uri="{9D8B030D-6E8A-4147-A177-3AD203B41FA5}">
                      <a16:colId xmlns:a16="http://schemas.microsoft.com/office/drawing/2014/main" val="1069126840"/>
                    </a:ext>
                  </a:extLst>
                </a:gridCol>
                <a:gridCol w="3020426">
                  <a:extLst>
                    <a:ext uri="{9D8B030D-6E8A-4147-A177-3AD203B41FA5}">
                      <a16:colId xmlns:a16="http://schemas.microsoft.com/office/drawing/2014/main" val="1347926183"/>
                    </a:ext>
                  </a:extLst>
                </a:gridCol>
                <a:gridCol w="717619">
                  <a:extLst>
                    <a:ext uri="{9D8B030D-6E8A-4147-A177-3AD203B41FA5}">
                      <a16:colId xmlns:a16="http://schemas.microsoft.com/office/drawing/2014/main" val="3587713249"/>
                    </a:ext>
                  </a:extLst>
                </a:gridCol>
                <a:gridCol w="717619">
                  <a:extLst>
                    <a:ext uri="{9D8B030D-6E8A-4147-A177-3AD203B41FA5}">
                      <a16:colId xmlns:a16="http://schemas.microsoft.com/office/drawing/2014/main" val="3826910675"/>
                    </a:ext>
                  </a:extLst>
                </a:gridCol>
                <a:gridCol w="717619">
                  <a:extLst>
                    <a:ext uri="{9D8B030D-6E8A-4147-A177-3AD203B41FA5}">
                      <a16:colId xmlns:a16="http://schemas.microsoft.com/office/drawing/2014/main" val="1060206576"/>
                    </a:ext>
                  </a:extLst>
                </a:gridCol>
                <a:gridCol w="717619">
                  <a:extLst>
                    <a:ext uri="{9D8B030D-6E8A-4147-A177-3AD203B41FA5}">
                      <a16:colId xmlns:a16="http://schemas.microsoft.com/office/drawing/2014/main" val="2580794452"/>
                    </a:ext>
                  </a:extLst>
                </a:gridCol>
                <a:gridCol w="653355">
                  <a:extLst>
                    <a:ext uri="{9D8B030D-6E8A-4147-A177-3AD203B41FA5}">
                      <a16:colId xmlns:a16="http://schemas.microsoft.com/office/drawing/2014/main" val="2276664985"/>
                    </a:ext>
                  </a:extLst>
                </a:gridCol>
                <a:gridCol w="642644">
                  <a:extLst>
                    <a:ext uri="{9D8B030D-6E8A-4147-A177-3AD203B41FA5}">
                      <a16:colId xmlns:a16="http://schemas.microsoft.com/office/drawing/2014/main" val="3340212093"/>
                    </a:ext>
                  </a:extLst>
                </a:gridCol>
              </a:tblGrid>
              <a:tr h="1222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591287"/>
                  </a:ext>
                </a:extLst>
              </a:tr>
              <a:tr h="3743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787614"/>
                  </a:ext>
                </a:extLst>
              </a:tr>
              <a:tr h="1604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7.426.218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7.099.168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-327.050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5.854.976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345209"/>
                  </a:ext>
                </a:extLst>
              </a:tr>
              <a:tr h="1222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5.847.287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5.604.646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-242.641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4.767.375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013316"/>
                  </a:ext>
                </a:extLst>
              </a:tr>
              <a:tr h="1222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1.442.779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1.404.429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1.046.483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349775"/>
                  </a:ext>
                </a:extLst>
              </a:tr>
              <a:tr h="1222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890680"/>
                  </a:ext>
                </a:extLst>
              </a:tr>
              <a:tr h="1222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70545"/>
                  </a:ext>
                </a:extLst>
              </a:tr>
              <a:tr h="1222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136.152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49944"/>
                  </a:ext>
                </a:extLst>
              </a:tr>
              <a:tr h="1222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22433"/>
                  </a:ext>
                </a:extLst>
              </a:tr>
              <a:tr h="1222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175074"/>
                  </a:ext>
                </a:extLst>
              </a:tr>
              <a:tr h="1222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179253"/>
                  </a:ext>
                </a:extLst>
              </a:tr>
              <a:tr h="1222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582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46877"/>
            <a:ext cx="808426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01: SERVICIO NACIONAL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A9735F2C-AB68-408B-BDD6-DA3D22F4857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7365" y="1403248"/>
            <a:ext cx="811576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E8E6CD51-3041-42FD-9F23-B599BBDF3F3E}"/>
              </a:ext>
            </a:extLst>
          </p:cNvPr>
          <p:cNvSpPr txBox="1">
            <a:spLocks/>
          </p:cNvSpPr>
          <p:nvPr/>
        </p:nvSpPr>
        <p:spPr>
          <a:xfrm>
            <a:off x="495951" y="4728206"/>
            <a:ext cx="80908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73FAB29-4F32-48A3-87ED-D62AC5F9D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822763"/>
              </p:ext>
            </p:extLst>
          </p:nvPr>
        </p:nvGraphicFramePr>
        <p:xfrm>
          <a:off x="521457" y="1689445"/>
          <a:ext cx="8069655" cy="2966595"/>
        </p:xfrm>
        <a:graphic>
          <a:graphicData uri="http://schemas.openxmlformats.org/drawingml/2006/table">
            <a:tbl>
              <a:tblPr/>
              <a:tblGrid>
                <a:gridCol w="270431">
                  <a:extLst>
                    <a:ext uri="{9D8B030D-6E8A-4147-A177-3AD203B41FA5}">
                      <a16:colId xmlns:a16="http://schemas.microsoft.com/office/drawing/2014/main" val="4227914768"/>
                    </a:ext>
                  </a:extLst>
                </a:gridCol>
                <a:gridCol w="270431">
                  <a:extLst>
                    <a:ext uri="{9D8B030D-6E8A-4147-A177-3AD203B41FA5}">
                      <a16:colId xmlns:a16="http://schemas.microsoft.com/office/drawing/2014/main" val="3029273832"/>
                    </a:ext>
                  </a:extLst>
                </a:gridCol>
                <a:gridCol w="270431">
                  <a:extLst>
                    <a:ext uri="{9D8B030D-6E8A-4147-A177-3AD203B41FA5}">
                      <a16:colId xmlns:a16="http://schemas.microsoft.com/office/drawing/2014/main" val="3209310586"/>
                    </a:ext>
                  </a:extLst>
                </a:gridCol>
                <a:gridCol w="3050458">
                  <a:extLst>
                    <a:ext uri="{9D8B030D-6E8A-4147-A177-3AD203B41FA5}">
                      <a16:colId xmlns:a16="http://schemas.microsoft.com/office/drawing/2014/main" val="545466237"/>
                    </a:ext>
                  </a:extLst>
                </a:gridCol>
                <a:gridCol w="724755">
                  <a:extLst>
                    <a:ext uri="{9D8B030D-6E8A-4147-A177-3AD203B41FA5}">
                      <a16:colId xmlns:a16="http://schemas.microsoft.com/office/drawing/2014/main" val="461713137"/>
                    </a:ext>
                  </a:extLst>
                </a:gridCol>
                <a:gridCol w="724755">
                  <a:extLst>
                    <a:ext uri="{9D8B030D-6E8A-4147-A177-3AD203B41FA5}">
                      <a16:colId xmlns:a16="http://schemas.microsoft.com/office/drawing/2014/main" val="4134929031"/>
                    </a:ext>
                  </a:extLst>
                </a:gridCol>
                <a:gridCol w="724755">
                  <a:extLst>
                    <a:ext uri="{9D8B030D-6E8A-4147-A177-3AD203B41FA5}">
                      <a16:colId xmlns:a16="http://schemas.microsoft.com/office/drawing/2014/main" val="1621549056"/>
                    </a:ext>
                  </a:extLst>
                </a:gridCol>
                <a:gridCol w="724755">
                  <a:extLst>
                    <a:ext uri="{9D8B030D-6E8A-4147-A177-3AD203B41FA5}">
                      <a16:colId xmlns:a16="http://schemas.microsoft.com/office/drawing/2014/main" val="2464423316"/>
                    </a:ext>
                  </a:extLst>
                </a:gridCol>
                <a:gridCol w="659850">
                  <a:extLst>
                    <a:ext uri="{9D8B030D-6E8A-4147-A177-3AD203B41FA5}">
                      <a16:colId xmlns:a16="http://schemas.microsoft.com/office/drawing/2014/main" val="2079286917"/>
                    </a:ext>
                  </a:extLst>
                </a:gridCol>
                <a:gridCol w="649034">
                  <a:extLst>
                    <a:ext uri="{9D8B030D-6E8A-4147-A177-3AD203B41FA5}">
                      <a16:colId xmlns:a16="http://schemas.microsoft.com/office/drawing/2014/main" val="2440548273"/>
                    </a:ext>
                  </a:extLst>
                </a:gridCol>
              </a:tblGrid>
              <a:tr h="1269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248822"/>
                  </a:ext>
                </a:extLst>
              </a:tr>
              <a:tr h="3886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89858"/>
                  </a:ext>
                </a:extLst>
              </a:tr>
              <a:tr h="1665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21.327.213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15.673.174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-5.654.039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9.333.123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384689"/>
                  </a:ext>
                </a:extLst>
              </a:tr>
              <a:tr h="1269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8.878.307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8.589.838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-288.469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7.233.806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196854"/>
                  </a:ext>
                </a:extLst>
              </a:tr>
              <a:tr h="1269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2.244.614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1.795.691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-448.923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1.158.329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68304"/>
                  </a:ext>
                </a:extLst>
              </a:tr>
              <a:tr h="1269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4.637.189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423904"/>
                  </a:ext>
                </a:extLst>
              </a:tr>
              <a:tr h="1269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4.637.189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231923"/>
                  </a:ext>
                </a:extLst>
              </a:tr>
              <a:tr h="1269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Vacaciones Tercera y Cuarta Edad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5.757.845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2.757.845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288.377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390651"/>
                  </a:ext>
                </a:extLst>
              </a:tr>
              <a:tr h="1269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Giras de Estudio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2.463.955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-1.583.178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237132"/>
                  </a:ext>
                </a:extLst>
              </a:tr>
              <a:tr h="1269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Turismo Familiar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1.415.389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-416.822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295.526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577577"/>
                  </a:ext>
                </a:extLst>
              </a:tr>
              <a:tr h="1269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455.512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314531"/>
                  </a:ext>
                </a:extLst>
              </a:tr>
              <a:tr h="1269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455.512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433790"/>
                  </a:ext>
                </a:extLst>
              </a:tr>
              <a:tr h="1269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054001"/>
                  </a:ext>
                </a:extLst>
              </a:tr>
              <a:tr h="1269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79259"/>
                  </a:ext>
                </a:extLst>
              </a:tr>
              <a:tr h="1269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567.103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-161.466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123.573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353102"/>
                  </a:ext>
                </a:extLst>
              </a:tr>
              <a:tr h="1269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134"/>
                  </a:ext>
                </a:extLst>
              </a:tr>
              <a:tr h="1269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216.501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241677"/>
                  </a:ext>
                </a:extLst>
              </a:tr>
              <a:tr h="1269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46.170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02595"/>
                  </a:ext>
                </a:extLst>
              </a:tr>
              <a:tr h="1269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-103.299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122.770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945998"/>
                  </a:ext>
                </a:extLst>
              </a:tr>
              <a:tr h="1269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200.667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38000"/>
                  </a:ext>
                </a:extLst>
              </a:tr>
              <a:tr h="1269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200.667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706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461944" y="821683"/>
            <a:ext cx="826771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1BC6C46F-CA3F-4B2F-B80B-A27797E20F9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BFB18F9-2357-4C52-B6B9-432C3019D1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454751"/>
              </p:ext>
            </p:extLst>
          </p:nvPr>
        </p:nvGraphicFramePr>
        <p:xfrm>
          <a:off x="486000" y="1772816"/>
          <a:ext cx="4086000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C0D3533D-62FA-40D7-9787-68776872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198083"/>
              </p:ext>
            </p:extLst>
          </p:nvPr>
        </p:nvGraphicFramePr>
        <p:xfrm>
          <a:off x="4629600" y="1772816"/>
          <a:ext cx="4086000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6940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816710"/>
            <a:ext cx="808961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03: PROGRAMA DE PROMOCIÓN INTERNACIONAL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9ED83A1-EF2A-4A8A-A1FF-356B0F6884A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5520" y="1464885"/>
            <a:ext cx="80729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97A9EC9C-A0EC-45F0-B647-0F6E7C01194C}"/>
              </a:ext>
            </a:extLst>
          </p:cNvPr>
          <p:cNvSpPr txBox="1">
            <a:spLocks/>
          </p:cNvSpPr>
          <p:nvPr/>
        </p:nvSpPr>
        <p:spPr>
          <a:xfrm>
            <a:off x="533222" y="3457031"/>
            <a:ext cx="807295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B79367B-070A-43DD-BF9C-62D18ECE6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554539"/>
              </p:ext>
            </p:extLst>
          </p:nvPr>
        </p:nvGraphicFramePr>
        <p:xfrm>
          <a:off x="533222" y="1789172"/>
          <a:ext cx="8087317" cy="1639253"/>
        </p:xfrm>
        <a:graphic>
          <a:graphicData uri="http://schemas.openxmlformats.org/drawingml/2006/table">
            <a:tbl>
              <a:tblPr/>
              <a:tblGrid>
                <a:gridCol w="271023">
                  <a:extLst>
                    <a:ext uri="{9D8B030D-6E8A-4147-A177-3AD203B41FA5}">
                      <a16:colId xmlns:a16="http://schemas.microsoft.com/office/drawing/2014/main" val="540508624"/>
                    </a:ext>
                  </a:extLst>
                </a:gridCol>
                <a:gridCol w="271023">
                  <a:extLst>
                    <a:ext uri="{9D8B030D-6E8A-4147-A177-3AD203B41FA5}">
                      <a16:colId xmlns:a16="http://schemas.microsoft.com/office/drawing/2014/main" val="84486278"/>
                    </a:ext>
                  </a:extLst>
                </a:gridCol>
                <a:gridCol w="271023">
                  <a:extLst>
                    <a:ext uri="{9D8B030D-6E8A-4147-A177-3AD203B41FA5}">
                      <a16:colId xmlns:a16="http://schemas.microsoft.com/office/drawing/2014/main" val="3801288817"/>
                    </a:ext>
                  </a:extLst>
                </a:gridCol>
                <a:gridCol w="3057135">
                  <a:extLst>
                    <a:ext uri="{9D8B030D-6E8A-4147-A177-3AD203B41FA5}">
                      <a16:colId xmlns:a16="http://schemas.microsoft.com/office/drawing/2014/main" val="3456373017"/>
                    </a:ext>
                  </a:extLst>
                </a:gridCol>
                <a:gridCol w="726341">
                  <a:extLst>
                    <a:ext uri="{9D8B030D-6E8A-4147-A177-3AD203B41FA5}">
                      <a16:colId xmlns:a16="http://schemas.microsoft.com/office/drawing/2014/main" val="192135842"/>
                    </a:ext>
                  </a:extLst>
                </a:gridCol>
                <a:gridCol w="726341">
                  <a:extLst>
                    <a:ext uri="{9D8B030D-6E8A-4147-A177-3AD203B41FA5}">
                      <a16:colId xmlns:a16="http://schemas.microsoft.com/office/drawing/2014/main" val="1309838687"/>
                    </a:ext>
                  </a:extLst>
                </a:gridCol>
                <a:gridCol w="726341">
                  <a:extLst>
                    <a:ext uri="{9D8B030D-6E8A-4147-A177-3AD203B41FA5}">
                      <a16:colId xmlns:a16="http://schemas.microsoft.com/office/drawing/2014/main" val="2150596328"/>
                    </a:ext>
                  </a:extLst>
                </a:gridCol>
                <a:gridCol w="726341">
                  <a:extLst>
                    <a:ext uri="{9D8B030D-6E8A-4147-A177-3AD203B41FA5}">
                      <a16:colId xmlns:a16="http://schemas.microsoft.com/office/drawing/2014/main" val="171860253"/>
                    </a:ext>
                  </a:extLst>
                </a:gridCol>
                <a:gridCol w="661295">
                  <a:extLst>
                    <a:ext uri="{9D8B030D-6E8A-4147-A177-3AD203B41FA5}">
                      <a16:colId xmlns:a16="http://schemas.microsoft.com/office/drawing/2014/main" val="3680958160"/>
                    </a:ext>
                  </a:extLst>
                </a:gridCol>
                <a:gridCol w="650454">
                  <a:extLst>
                    <a:ext uri="{9D8B030D-6E8A-4147-A177-3AD203B41FA5}">
                      <a16:colId xmlns:a16="http://schemas.microsoft.com/office/drawing/2014/main" val="2632123191"/>
                    </a:ext>
                  </a:extLst>
                </a:gridCol>
              </a:tblGrid>
              <a:tr h="1324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361408"/>
                  </a:ext>
                </a:extLst>
              </a:tr>
              <a:tr h="4056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38951"/>
                  </a:ext>
                </a:extLst>
              </a:tr>
              <a:tr h="1738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9.287.350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1.588.167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-7.699.183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1.258.921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860467"/>
                  </a:ext>
                </a:extLst>
              </a:tr>
              <a:tr h="1324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814.497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739.772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623.517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787956"/>
                  </a:ext>
                </a:extLst>
              </a:tr>
              <a:tr h="1324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8.381.518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-7.647.177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602.358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765421"/>
                  </a:ext>
                </a:extLst>
              </a:tr>
              <a:tr h="1324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665970"/>
                  </a:ext>
                </a:extLst>
              </a:tr>
              <a:tr h="1324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209648"/>
                  </a:ext>
                </a:extLst>
              </a:tr>
              <a:tr h="1324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659247"/>
                  </a:ext>
                </a:extLst>
              </a:tr>
              <a:tr h="1324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905844"/>
                  </a:ext>
                </a:extLst>
              </a:tr>
              <a:tr h="1324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122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992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176" y="720783"/>
            <a:ext cx="808764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16. PROGRAMA 01: SERVICIO DE COOPERACIÓN TÉCNICA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BAEE9349-7142-4AD2-A513-0223530A1C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176" y="1425475"/>
            <a:ext cx="8087648" cy="3015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5A2C429-0381-49AF-A7A4-D7F299A013BD}"/>
              </a:ext>
            </a:extLst>
          </p:cNvPr>
          <p:cNvSpPr txBox="1">
            <a:spLocks/>
          </p:cNvSpPr>
          <p:nvPr/>
        </p:nvSpPr>
        <p:spPr>
          <a:xfrm>
            <a:off x="500062" y="5372106"/>
            <a:ext cx="80908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917DC5D-D008-4465-BD3D-20ECB8094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198890"/>
              </p:ext>
            </p:extLst>
          </p:nvPr>
        </p:nvGraphicFramePr>
        <p:xfrm>
          <a:off x="528176" y="1727008"/>
          <a:ext cx="8087650" cy="3598064"/>
        </p:xfrm>
        <a:graphic>
          <a:graphicData uri="http://schemas.openxmlformats.org/drawingml/2006/table">
            <a:tbl>
              <a:tblPr/>
              <a:tblGrid>
                <a:gridCol w="271034">
                  <a:extLst>
                    <a:ext uri="{9D8B030D-6E8A-4147-A177-3AD203B41FA5}">
                      <a16:colId xmlns:a16="http://schemas.microsoft.com/office/drawing/2014/main" val="3090734733"/>
                    </a:ext>
                  </a:extLst>
                </a:gridCol>
                <a:gridCol w="271034">
                  <a:extLst>
                    <a:ext uri="{9D8B030D-6E8A-4147-A177-3AD203B41FA5}">
                      <a16:colId xmlns:a16="http://schemas.microsoft.com/office/drawing/2014/main" val="1655264886"/>
                    </a:ext>
                  </a:extLst>
                </a:gridCol>
                <a:gridCol w="271034">
                  <a:extLst>
                    <a:ext uri="{9D8B030D-6E8A-4147-A177-3AD203B41FA5}">
                      <a16:colId xmlns:a16="http://schemas.microsoft.com/office/drawing/2014/main" val="2794518103"/>
                    </a:ext>
                  </a:extLst>
                </a:gridCol>
                <a:gridCol w="3057261">
                  <a:extLst>
                    <a:ext uri="{9D8B030D-6E8A-4147-A177-3AD203B41FA5}">
                      <a16:colId xmlns:a16="http://schemas.microsoft.com/office/drawing/2014/main" val="3444859603"/>
                    </a:ext>
                  </a:extLst>
                </a:gridCol>
                <a:gridCol w="726371">
                  <a:extLst>
                    <a:ext uri="{9D8B030D-6E8A-4147-A177-3AD203B41FA5}">
                      <a16:colId xmlns:a16="http://schemas.microsoft.com/office/drawing/2014/main" val="3126736114"/>
                    </a:ext>
                  </a:extLst>
                </a:gridCol>
                <a:gridCol w="726371">
                  <a:extLst>
                    <a:ext uri="{9D8B030D-6E8A-4147-A177-3AD203B41FA5}">
                      <a16:colId xmlns:a16="http://schemas.microsoft.com/office/drawing/2014/main" val="2636841613"/>
                    </a:ext>
                  </a:extLst>
                </a:gridCol>
                <a:gridCol w="726371">
                  <a:extLst>
                    <a:ext uri="{9D8B030D-6E8A-4147-A177-3AD203B41FA5}">
                      <a16:colId xmlns:a16="http://schemas.microsoft.com/office/drawing/2014/main" val="3325241364"/>
                    </a:ext>
                  </a:extLst>
                </a:gridCol>
                <a:gridCol w="726371">
                  <a:extLst>
                    <a:ext uri="{9D8B030D-6E8A-4147-A177-3AD203B41FA5}">
                      <a16:colId xmlns:a16="http://schemas.microsoft.com/office/drawing/2014/main" val="3184805884"/>
                    </a:ext>
                  </a:extLst>
                </a:gridCol>
                <a:gridCol w="661322">
                  <a:extLst>
                    <a:ext uri="{9D8B030D-6E8A-4147-A177-3AD203B41FA5}">
                      <a16:colId xmlns:a16="http://schemas.microsoft.com/office/drawing/2014/main" val="1204927212"/>
                    </a:ext>
                  </a:extLst>
                </a:gridCol>
                <a:gridCol w="650481">
                  <a:extLst>
                    <a:ext uri="{9D8B030D-6E8A-4147-A177-3AD203B41FA5}">
                      <a16:colId xmlns:a16="http://schemas.microsoft.com/office/drawing/2014/main" val="899173638"/>
                    </a:ext>
                  </a:extLst>
                </a:gridCol>
              </a:tblGrid>
              <a:tr h="1268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447018"/>
                  </a:ext>
                </a:extLst>
              </a:tr>
              <a:tr h="3883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989791"/>
                  </a:ext>
                </a:extLst>
              </a:tr>
              <a:tr h="1664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55.783.946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107.185.068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51.401.122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85.825.257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836030"/>
                  </a:ext>
                </a:extLst>
              </a:tr>
              <a:tr h="12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9.394.328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9.408.255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8.122.841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899811"/>
                  </a:ext>
                </a:extLst>
              </a:tr>
              <a:tr h="12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2.216.812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2.118.895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1.501.980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681010"/>
                  </a:ext>
                </a:extLst>
              </a:tr>
              <a:tr h="12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438.046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924009"/>
                  </a:ext>
                </a:extLst>
              </a:tr>
              <a:tr h="12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438.046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421352"/>
                  </a:ext>
                </a:extLst>
              </a:tr>
              <a:tr h="12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43.486.391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94.976.238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51.489.847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75.344.494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539845"/>
                  </a:ext>
                </a:extLst>
              </a:tr>
              <a:tr h="12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43.486.391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94.976.238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51.489.847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75.344.494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241535"/>
                  </a:ext>
                </a:extLst>
              </a:tr>
              <a:tr h="12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Competitividad de la MIPE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14.206.119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3.259.639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-10.946.480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3.007.599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992074"/>
                  </a:ext>
                </a:extLst>
              </a:tr>
              <a:tr h="12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Emprendedores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6.019.481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2.783.595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-3.235.886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2.539.409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024272"/>
                  </a:ext>
                </a:extLst>
              </a:tr>
              <a:tr h="12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Dirigido a Grupos de Empresas Asociatividad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7.551.642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4.608.666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-2.942.976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4.242.853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6784"/>
                  </a:ext>
                </a:extLst>
              </a:tr>
              <a:tr h="12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Desarrollo Empresarial en los Territorios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15.478.289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13.178.289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8.111.655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737504"/>
                  </a:ext>
                </a:extLst>
              </a:tr>
              <a:tr h="12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Especiales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71.146.049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70.915.189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57.442.978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24882,2%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675147"/>
                  </a:ext>
                </a:extLst>
              </a:tr>
              <a:tr h="12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2.238.545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533332"/>
                  </a:ext>
                </a:extLst>
              </a:tr>
              <a:tr h="12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2.238.545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350523"/>
                  </a:ext>
                </a:extLst>
              </a:tr>
              <a:tr h="12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691628"/>
                  </a:ext>
                </a:extLst>
              </a:tr>
              <a:tr h="12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343411"/>
                  </a:ext>
                </a:extLst>
              </a:tr>
              <a:tr h="12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541.393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-191.356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223.003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010696"/>
                  </a:ext>
                </a:extLst>
              </a:tr>
              <a:tr h="12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626143"/>
                  </a:ext>
                </a:extLst>
              </a:tr>
              <a:tr h="12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022360"/>
                  </a:ext>
                </a:extLst>
              </a:tr>
              <a:tr h="12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030613"/>
                  </a:ext>
                </a:extLst>
              </a:tr>
              <a:tr h="12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45.673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534147"/>
                  </a:ext>
                </a:extLst>
              </a:tr>
              <a:tr h="12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365.187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171.216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102106"/>
                  </a:ext>
                </a:extLst>
              </a:tr>
              <a:tr h="12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65245"/>
                  </a:ext>
                </a:extLst>
              </a:tr>
              <a:tr h="12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437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666" y="778453"/>
            <a:ext cx="806678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19. PROGRAMA 01: COMITÉ INNOVA CHILE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7327966-E8D5-486A-8FA3-E5770309686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6328" y="1416576"/>
            <a:ext cx="806678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87669C4-D5D2-461D-9130-C61BFB188F17}"/>
              </a:ext>
            </a:extLst>
          </p:cNvPr>
          <p:cNvSpPr txBox="1">
            <a:spLocks/>
          </p:cNvSpPr>
          <p:nvPr/>
        </p:nvSpPr>
        <p:spPr>
          <a:xfrm>
            <a:off x="500062" y="4620282"/>
            <a:ext cx="8090869" cy="371724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810C147-ACE4-43ED-9252-59DF3013E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91584"/>
              </p:ext>
            </p:extLst>
          </p:nvPr>
        </p:nvGraphicFramePr>
        <p:xfrm>
          <a:off x="530830" y="1750826"/>
          <a:ext cx="8053269" cy="2845941"/>
        </p:xfrm>
        <a:graphic>
          <a:graphicData uri="http://schemas.openxmlformats.org/drawingml/2006/table">
            <a:tbl>
              <a:tblPr/>
              <a:tblGrid>
                <a:gridCol w="269882">
                  <a:extLst>
                    <a:ext uri="{9D8B030D-6E8A-4147-A177-3AD203B41FA5}">
                      <a16:colId xmlns:a16="http://schemas.microsoft.com/office/drawing/2014/main" val="937879596"/>
                    </a:ext>
                  </a:extLst>
                </a:gridCol>
                <a:gridCol w="269882">
                  <a:extLst>
                    <a:ext uri="{9D8B030D-6E8A-4147-A177-3AD203B41FA5}">
                      <a16:colId xmlns:a16="http://schemas.microsoft.com/office/drawing/2014/main" val="1970042151"/>
                    </a:ext>
                  </a:extLst>
                </a:gridCol>
                <a:gridCol w="269882">
                  <a:extLst>
                    <a:ext uri="{9D8B030D-6E8A-4147-A177-3AD203B41FA5}">
                      <a16:colId xmlns:a16="http://schemas.microsoft.com/office/drawing/2014/main" val="1109394156"/>
                    </a:ext>
                  </a:extLst>
                </a:gridCol>
                <a:gridCol w="3044264">
                  <a:extLst>
                    <a:ext uri="{9D8B030D-6E8A-4147-A177-3AD203B41FA5}">
                      <a16:colId xmlns:a16="http://schemas.microsoft.com/office/drawing/2014/main" val="201824816"/>
                    </a:ext>
                  </a:extLst>
                </a:gridCol>
                <a:gridCol w="723283">
                  <a:extLst>
                    <a:ext uri="{9D8B030D-6E8A-4147-A177-3AD203B41FA5}">
                      <a16:colId xmlns:a16="http://schemas.microsoft.com/office/drawing/2014/main" val="3662174699"/>
                    </a:ext>
                  </a:extLst>
                </a:gridCol>
                <a:gridCol w="723283">
                  <a:extLst>
                    <a:ext uri="{9D8B030D-6E8A-4147-A177-3AD203B41FA5}">
                      <a16:colId xmlns:a16="http://schemas.microsoft.com/office/drawing/2014/main" val="3153555950"/>
                    </a:ext>
                  </a:extLst>
                </a:gridCol>
                <a:gridCol w="723283">
                  <a:extLst>
                    <a:ext uri="{9D8B030D-6E8A-4147-A177-3AD203B41FA5}">
                      <a16:colId xmlns:a16="http://schemas.microsoft.com/office/drawing/2014/main" val="2903421767"/>
                    </a:ext>
                  </a:extLst>
                </a:gridCol>
                <a:gridCol w="723283">
                  <a:extLst>
                    <a:ext uri="{9D8B030D-6E8A-4147-A177-3AD203B41FA5}">
                      <a16:colId xmlns:a16="http://schemas.microsoft.com/office/drawing/2014/main" val="342639215"/>
                    </a:ext>
                  </a:extLst>
                </a:gridCol>
                <a:gridCol w="658511">
                  <a:extLst>
                    <a:ext uri="{9D8B030D-6E8A-4147-A177-3AD203B41FA5}">
                      <a16:colId xmlns:a16="http://schemas.microsoft.com/office/drawing/2014/main" val="2751663560"/>
                    </a:ext>
                  </a:extLst>
                </a:gridCol>
                <a:gridCol w="647716">
                  <a:extLst>
                    <a:ext uri="{9D8B030D-6E8A-4147-A177-3AD203B41FA5}">
                      <a16:colId xmlns:a16="http://schemas.microsoft.com/office/drawing/2014/main" val="1915656874"/>
                    </a:ext>
                  </a:extLst>
                </a:gridCol>
              </a:tblGrid>
              <a:tr h="1271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980284"/>
                  </a:ext>
                </a:extLst>
              </a:tr>
              <a:tr h="3895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772789"/>
                  </a:ext>
                </a:extLst>
              </a:tr>
              <a:tr h="1669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34.687.368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26.004.493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-8.682.875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17.934.449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383839"/>
                  </a:ext>
                </a:extLst>
              </a:tr>
              <a:tr h="127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2.158.535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1.986.047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-172.488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1.535.401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179985"/>
                  </a:ext>
                </a:extLst>
              </a:tr>
              <a:tr h="127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759.069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607.255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-151.814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408.559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108841"/>
                  </a:ext>
                </a:extLst>
              </a:tr>
              <a:tr h="127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113.082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1130820,0%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1130820,0%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809282"/>
                  </a:ext>
                </a:extLst>
              </a:tr>
              <a:tr h="127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113.082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1130820,0%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1130820,0%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49797"/>
                  </a:ext>
                </a:extLst>
              </a:tr>
              <a:tr h="127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31.769.744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23.411.171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-8.358.573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15.877.407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802146"/>
                  </a:ext>
                </a:extLst>
              </a:tr>
              <a:tr h="127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31.769.744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23.411.171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-8.358.573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15.877.407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744813"/>
                  </a:ext>
                </a:extLst>
              </a:tr>
              <a:tr h="127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de Interés Público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1.368.305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-1.238.000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918162"/>
                  </a:ext>
                </a:extLst>
              </a:tr>
              <a:tr h="127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10.390.773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8.307.992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-2.082.781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6.148.495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933015"/>
                  </a:ext>
                </a:extLst>
              </a:tr>
              <a:tr h="127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de la Ciencia y la Tecnología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5.733.830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4.505.767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-1.228.063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2.979.834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829595"/>
                  </a:ext>
                </a:extLst>
              </a:tr>
              <a:tr h="127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y Consorcios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2.929.125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1.479.125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479.125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661989"/>
                  </a:ext>
                </a:extLst>
              </a:tr>
              <a:tr h="127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Contratos de Impacto Social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54435"/>
                  </a:ext>
                </a:extLst>
              </a:tr>
              <a:tr h="127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5.509.322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4.159.038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-1.350.284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2.205.235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81346"/>
                  </a:ext>
                </a:extLst>
              </a:tr>
              <a:tr h="127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5.741.389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4.828.944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-912.445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4.006.413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860425"/>
                  </a:ext>
                </a:extLst>
              </a:tr>
              <a:tr h="127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17468"/>
                  </a:ext>
                </a:extLst>
              </a:tr>
              <a:tr h="127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769251"/>
                  </a:ext>
                </a:extLst>
              </a:tr>
              <a:tr h="127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09060"/>
                  </a:ext>
                </a:extLst>
              </a:tr>
              <a:tr h="127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287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391" y="717449"/>
            <a:ext cx="7995047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21. PROGRAMA 01: AGENCIA DE PROMOCIÓN DE LA INVERSIÓN EXTRANJERA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95C7DBE5-0B5F-46FF-B819-B9E553B64D7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8110" y="1578278"/>
            <a:ext cx="8079616" cy="34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6ED8D1-25F7-4821-BEDE-8A1E3B80C4E6}"/>
              </a:ext>
            </a:extLst>
          </p:cNvPr>
          <p:cNvSpPr txBox="1">
            <a:spLocks/>
          </p:cNvSpPr>
          <p:nvPr/>
        </p:nvSpPr>
        <p:spPr>
          <a:xfrm>
            <a:off x="511142" y="4147822"/>
            <a:ext cx="8090869" cy="34811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6BBCC26-8B4A-4DFC-8870-29D8F4923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883583"/>
              </p:ext>
            </p:extLst>
          </p:nvPr>
        </p:nvGraphicFramePr>
        <p:xfrm>
          <a:off x="537390" y="1889076"/>
          <a:ext cx="7995048" cy="2211716"/>
        </p:xfrm>
        <a:graphic>
          <a:graphicData uri="http://schemas.openxmlformats.org/drawingml/2006/table">
            <a:tbl>
              <a:tblPr/>
              <a:tblGrid>
                <a:gridCol w="267931">
                  <a:extLst>
                    <a:ext uri="{9D8B030D-6E8A-4147-A177-3AD203B41FA5}">
                      <a16:colId xmlns:a16="http://schemas.microsoft.com/office/drawing/2014/main" val="4086008801"/>
                    </a:ext>
                  </a:extLst>
                </a:gridCol>
                <a:gridCol w="267931">
                  <a:extLst>
                    <a:ext uri="{9D8B030D-6E8A-4147-A177-3AD203B41FA5}">
                      <a16:colId xmlns:a16="http://schemas.microsoft.com/office/drawing/2014/main" val="288439375"/>
                    </a:ext>
                  </a:extLst>
                </a:gridCol>
                <a:gridCol w="267931">
                  <a:extLst>
                    <a:ext uri="{9D8B030D-6E8A-4147-A177-3AD203B41FA5}">
                      <a16:colId xmlns:a16="http://schemas.microsoft.com/office/drawing/2014/main" val="3330114822"/>
                    </a:ext>
                  </a:extLst>
                </a:gridCol>
                <a:gridCol w="3022256">
                  <a:extLst>
                    <a:ext uri="{9D8B030D-6E8A-4147-A177-3AD203B41FA5}">
                      <a16:colId xmlns:a16="http://schemas.microsoft.com/office/drawing/2014/main" val="3643675495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1736684345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2690102811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600229142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680353575"/>
                    </a:ext>
                  </a:extLst>
                </a:gridCol>
                <a:gridCol w="653750">
                  <a:extLst>
                    <a:ext uri="{9D8B030D-6E8A-4147-A177-3AD203B41FA5}">
                      <a16:colId xmlns:a16="http://schemas.microsoft.com/office/drawing/2014/main" val="3842618954"/>
                    </a:ext>
                  </a:extLst>
                </a:gridCol>
                <a:gridCol w="643033">
                  <a:extLst>
                    <a:ext uri="{9D8B030D-6E8A-4147-A177-3AD203B41FA5}">
                      <a16:colId xmlns:a16="http://schemas.microsoft.com/office/drawing/2014/main" val="1006458371"/>
                    </a:ext>
                  </a:extLst>
                </a:gridCol>
              </a:tblGrid>
              <a:tr h="1272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66814"/>
                  </a:ext>
                </a:extLst>
              </a:tr>
              <a:tr h="3898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753716"/>
                  </a:ext>
                </a:extLst>
              </a:tr>
              <a:tr h="1670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5.063.831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4.285.999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-777.832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3.053.465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967974"/>
                  </a:ext>
                </a:extLst>
              </a:tr>
              <a:tr h="1272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2.967.785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2.772.516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-195.269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2.241.995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862924"/>
                  </a:ext>
                </a:extLst>
              </a:tr>
              <a:tr h="1272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1.325.787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1.060.630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557.018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478004"/>
                  </a:ext>
                </a:extLst>
              </a:tr>
              <a:tr h="1272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087277"/>
                  </a:ext>
                </a:extLst>
              </a:tr>
              <a:tr h="1272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039354"/>
                  </a:ext>
                </a:extLst>
              </a:tr>
              <a:tr h="1272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389774"/>
                  </a:ext>
                </a:extLst>
              </a:tr>
              <a:tr h="1272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209605"/>
                  </a:ext>
                </a:extLst>
              </a:tr>
              <a:tr h="1272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Exportaciones - PROCHILE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689648"/>
                  </a:ext>
                </a:extLst>
              </a:tr>
              <a:tr h="1272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098843"/>
                  </a:ext>
                </a:extLst>
              </a:tr>
              <a:tr h="1272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158921"/>
                  </a:ext>
                </a:extLst>
              </a:tr>
              <a:tr h="1272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87.300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162922"/>
                  </a:ext>
                </a:extLst>
              </a:tr>
              <a:tr h="1272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508803"/>
                  </a:ext>
                </a:extLst>
              </a:tr>
              <a:tr h="1272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71.602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60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9552" y="846660"/>
            <a:ext cx="811109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23. PROGRAMA 01: INSTITUTO NACIONAL DE PROPIEDAD INDUSTRIAL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39E20BA-E3C4-40EF-AAD9-540F87F5795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6453" y="1548792"/>
            <a:ext cx="8111093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AF42EECE-628A-4B12-841E-1303FA6DA69B}"/>
              </a:ext>
            </a:extLst>
          </p:cNvPr>
          <p:cNvSpPr txBox="1">
            <a:spLocks/>
          </p:cNvSpPr>
          <p:nvPr/>
        </p:nvSpPr>
        <p:spPr>
          <a:xfrm>
            <a:off x="526565" y="3941412"/>
            <a:ext cx="80908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1C5B6AD-DC7C-428F-960D-CCBE63942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959405"/>
              </p:ext>
            </p:extLst>
          </p:nvPr>
        </p:nvGraphicFramePr>
        <p:xfrm>
          <a:off x="539552" y="1817688"/>
          <a:ext cx="8090872" cy="2076694"/>
        </p:xfrm>
        <a:graphic>
          <a:graphicData uri="http://schemas.openxmlformats.org/drawingml/2006/table">
            <a:tbl>
              <a:tblPr/>
              <a:tblGrid>
                <a:gridCol w="270779">
                  <a:extLst>
                    <a:ext uri="{9D8B030D-6E8A-4147-A177-3AD203B41FA5}">
                      <a16:colId xmlns:a16="http://schemas.microsoft.com/office/drawing/2014/main" val="428283769"/>
                    </a:ext>
                  </a:extLst>
                </a:gridCol>
                <a:gridCol w="270779">
                  <a:extLst>
                    <a:ext uri="{9D8B030D-6E8A-4147-A177-3AD203B41FA5}">
                      <a16:colId xmlns:a16="http://schemas.microsoft.com/office/drawing/2014/main" val="4149836709"/>
                    </a:ext>
                  </a:extLst>
                </a:gridCol>
                <a:gridCol w="270779">
                  <a:extLst>
                    <a:ext uri="{9D8B030D-6E8A-4147-A177-3AD203B41FA5}">
                      <a16:colId xmlns:a16="http://schemas.microsoft.com/office/drawing/2014/main" val="843014557"/>
                    </a:ext>
                  </a:extLst>
                </a:gridCol>
                <a:gridCol w="3065213">
                  <a:extLst>
                    <a:ext uri="{9D8B030D-6E8A-4147-A177-3AD203B41FA5}">
                      <a16:colId xmlns:a16="http://schemas.microsoft.com/office/drawing/2014/main" val="2137722403"/>
                    </a:ext>
                  </a:extLst>
                </a:gridCol>
                <a:gridCol w="725688">
                  <a:extLst>
                    <a:ext uri="{9D8B030D-6E8A-4147-A177-3AD203B41FA5}">
                      <a16:colId xmlns:a16="http://schemas.microsoft.com/office/drawing/2014/main" val="2621565239"/>
                    </a:ext>
                  </a:extLst>
                </a:gridCol>
                <a:gridCol w="725688">
                  <a:extLst>
                    <a:ext uri="{9D8B030D-6E8A-4147-A177-3AD203B41FA5}">
                      <a16:colId xmlns:a16="http://schemas.microsoft.com/office/drawing/2014/main" val="2823655550"/>
                    </a:ext>
                  </a:extLst>
                </a:gridCol>
                <a:gridCol w="725688">
                  <a:extLst>
                    <a:ext uri="{9D8B030D-6E8A-4147-A177-3AD203B41FA5}">
                      <a16:colId xmlns:a16="http://schemas.microsoft.com/office/drawing/2014/main" val="4213174869"/>
                    </a:ext>
                  </a:extLst>
                </a:gridCol>
                <a:gridCol w="725688">
                  <a:extLst>
                    <a:ext uri="{9D8B030D-6E8A-4147-A177-3AD203B41FA5}">
                      <a16:colId xmlns:a16="http://schemas.microsoft.com/office/drawing/2014/main" val="4035583647"/>
                    </a:ext>
                  </a:extLst>
                </a:gridCol>
                <a:gridCol w="660701">
                  <a:extLst>
                    <a:ext uri="{9D8B030D-6E8A-4147-A177-3AD203B41FA5}">
                      <a16:colId xmlns:a16="http://schemas.microsoft.com/office/drawing/2014/main" val="4002920305"/>
                    </a:ext>
                  </a:extLst>
                </a:gridCol>
                <a:gridCol w="649869">
                  <a:extLst>
                    <a:ext uri="{9D8B030D-6E8A-4147-A177-3AD203B41FA5}">
                      <a16:colId xmlns:a16="http://schemas.microsoft.com/office/drawing/2014/main" val="152045891"/>
                    </a:ext>
                  </a:extLst>
                </a:gridCol>
              </a:tblGrid>
              <a:tr h="1268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88853"/>
                  </a:ext>
                </a:extLst>
              </a:tr>
              <a:tr h="3883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913548"/>
                  </a:ext>
                </a:extLst>
              </a:tr>
              <a:tr h="1664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6.982.315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6.892.507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-89.808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5.624.171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965063"/>
                  </a:ext>
                </a:extLst>
              </a:tr>
              <a:tr h="126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5.891.147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5.677.393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-213.754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4.882.705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074560"/>
                  </a:ext>
                </a:extLst>
              </a:tr>
              <a:tr h="126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940.501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1.115.894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175.393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617.533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640046"/>
                  </a:ext>
                </a:extLst>
              </a:tr>
              <a:tr h="126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137.638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286258"/>
                  </a:ext>
                </a:extLst>
              </a:tr>
              <a:tr h="126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137.638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619296"/>
                  </a:ext>
                </a:extLst>
              </a:tr>
              <a:tr h="126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150.667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99.220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-51.447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25.327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85303"/>
                  </a:ext>
                </a:extLst>
              </a:tr>
              <a:tr h="126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20.045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20.045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463040"/>
                  </a:ext>
                </a:extLst>
              </a:tr>
              <a:tr h="126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10.810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10.810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439529"/>
                  </a:ext>
                </a:extLst>
              </a:tr>
              <a:tr h="126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50.884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29.116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-21.768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3.298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354511"/>
                  </a:ext>
                </a:extLst>
              </a:tr>
              <a:tr h="126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99.783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39.249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-60.534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18.575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14908"/>
                  </a:ext>
                </a:extLst>
              </a:tr>
              <a:tr h="126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98.606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559157"/>
                  </a:ext>
                </a:extLst>
              </a:tr>
              <a:tr h="126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98.606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622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2107" y="702644"/>
            <a:ext cx="804364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24. PROGRAMA 01: SUBSECRETARÍA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2EBC8CF-72D2-47FE-A899-F3857769AD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2106" y="1340767"/>
            <a:ext cx="8043646" cy="327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CD5DA86B-8B80-4E44-B783-2523D24A8664}"/>
              </a:ext>
            </a:extLst>
          </p:cNvPr>
          <p:cNvSpPr txBox="1">
            <a:spLocks/>
          </p:cNvSpPr>
          <p:nvPr/>
        </p:nvSpPr>
        <p:spPr>
          <a:xfrm>
            <a:off x="507185" y="4427073"/>
            <a:ext cx="8090869" cy="374593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D84345E-D8FB-41CB-B33E-BF7480DA8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810572"/>
              </p:ext>
            </p:extLst>
          </p:nvPr>
        </p:nvGraphicFramePr>
        <p:xfrm>
          <a:off x="567277" y="1676968"/>
          <a:ext cx="8038475" cy="2711717"/>
        </p:xfrm>
        <a:graphic>
          <a:graphicData uri="http://schemas.openxmlformats.org/drawingml/2006/table">
            <a:tbl>
              <a:tblPr/>
              <a:tblGrid>
                <a:gridCol w="269386">
                  <a:extLst>
                    <a:ext uri="{9D8B030D-6E8A-4147-A177-3AD203B41FA5}">
                      <a16:colId xmlns:a16="http://schemas.microsoft.com/office/drawing/2014/main" val="1730818639"/>
                    </a:ext>
                  </a:extLst>
                </a:gridCol>
                <a:gridCol w="269386">
                  <a:extLst>
                    <a:ext uri="{9D8B030D-6E8A-4147-A177-3AD203B41FA5}">
                      <a16:colId xmlns:a16="http://schemas.microsoft.com/office/drawing/2014/main" val="1895885658"/>
                    </a:ext>
                  </a:extLst>
                </a:gridCol>
                <a:gridCol w="269386">
                  <a:extLst>
                    <a:ext uri="{9D8B030D-6E8A-4147-A177-3AD203B41FA5}">
                      <a16:colId xmlns:a16="http://schemas.microsoft.com/office/drawing/2014/main" val="3988653128"/>
                    </a:ext>
                  </a:extLst>
                </a:gridCol>
                <a:gridCol w="3038673">
                  <a:extLst>
                    <a:ext uri="{9D8B030D-6E8A-4147-A177-3AD203B41FA5}">
                      <a16:colId xmlns:a16="http://schemas.microsoft.com/office/drawing/2014/main" val="3480181259"/>
                    </a:ext>
                  </a:extLst>
                </a:gridCol>
                <a:gridCol w="721954">
                  <a:extLst>
                    <a:ext uri="{9D8B030D-6E8A-4147-A177-3AD203B41FA5}">
                      <a16:colId xmlns:a16="http://schemas.microsoft.com/office/drawing/2014/main" val="8882284"/>
                    </a:ext>
                  </a:extLst>
                </a:gridCol>
                <a:gridCol w="721954">
                  <a:extLst>
                    <a:ext uri="{9D8B030D-6E8A-4147-A177-3AD203B41FA5}">
                      <a16:colId xmlns:a16="http://schemas.microsoft.com/office/drawing/2014/main" val="1907922746"/>
                    </a:ext>
                  </a:extLst>
                </a:gridCol>
                <a:gridCol w="721954">
                  <a:extLst>
                    <a:ext uri="{9D8B030D-6E8A-4147-A177-3AD203B41FA5}">
                      <a16:colId xmlns:a16="http://schemas.microsoft.com/office/drawing/2014/main" val="3653113513"/>
                    </a:ext>
                  </a:extLst>
                </a:gridCol>
                <a:gridCol w="721954">
                  <a:extLst>
                    <a:ext uri="{9D8B030D-6E8A-4147-A177-3AD203B41FA5}">
                      <a16:colId xmlns:a16="http://schemas.microsoft.com/office/drawing/2014/main" val="2062291424"/>
                    </a:ext>
                  </a:extLst>
                </a:gridCol>
                <a:gridCol w="657302">
                  <a:extLst>
                    <a:ext uri="{9D8B030D-6E8A-4147-A177-3AD203B41FA5}">
                      <a16:colId xmlns:a16="http://schemas.microsoft.com/office/drawing/2014/main" val="3147341605"/>
                    </a:ext>
                  </a:extLst>
                </a:gridCol>
                <a:gridCol w="646526">
                  <a:extLst>
                    <a:ext uri="{9D8B030D-6E8A-4147-A177-3AD203B41FA5}">
                      <a16:colId xmlns:a16="http://schemas.microsoft.com/office/drawing/2014/main" val="130371288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82611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03555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4.799.969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3.416.555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-1.383.414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2.742.154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5117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1.245.027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1.181.594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995.114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7557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1.042.952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834.362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-208.590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333.855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5900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2.300.805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1.193.305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2987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1.118.920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8652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1.118.920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1388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252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del Turismo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9644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9671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3439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5775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8737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8730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1848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de Fomento Agrícola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6617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7883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492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2141" y="685391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25. PROGRAMA 01: SUPERINTENDENCIA DE INSOLVENCIA Y REEMPRENDIMIENTO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9EB0E45C-36C5-4EE7-A8DD-F878FF7D1B4E}"/>
              </a:ext>
            </a:extLst>
          </p:cNvPr>
          <p:cNvSpPr txBox="1">
            <a:spLocks/>
          </p:cNvSpPr>
          <p:nvPr/>
        </p:nvSpPr>
        <p:spPr>
          <a:xfrm>
            <a:off x="518742" y="4628830"/>
            <a:ext cx="8090869" cy="311324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383D664-FDE3-424C-BBFE-E8B9AE0E7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473857"/>
              </p:ext>
            </p:extLst>
          </p:nvPr>
        </p:nvGraphicFramePr>
        <p:xfrm>
          <a:off x="532141" y="1917847"/>
          <a:ext cx="7957014" cy="2679355"/>
        </p:xfrm>
        <a:graphic>
          <a:graphicData uri="http://schemas.openxmlformats.org/drawingml/2006/table">
            <a:tbl>
              <a:tblPr/>
              <a:tblGrid>
                <a:gridCol w="266656">
                  <a:extLst>
                    <a:ext uri="{9D8B030D-6E8A-4147-A177-3AD203B41FA5}">
                      <a16:colId xmlns:a16="http://schemas.microsoft.com/office/drawing/2014/main" val="196915880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1435104313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1609188734"/>
                    </a:ext>
                  </a:extLst>
                </a:gridCol>
                <a:gridCol w="3007879">
                  <a:extLst>
                    <a:ext uri="{9D8B030D-6E8A-4147-A177-3AD203B41FA5}">
                      <a16:colId xmlns:a16="http://schemas.microsoft.com/office/drawing/2014/main" val="2932252060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273001295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1267359140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252014643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4274683556"/>
                    </a:ext>
                  </a:extLst>
                </a:gridCol>
                <a:gridCol w="650641">
                  <a:extLst>
                    <a:ext uri="{9D8B030D-6E8A-4147-A177-3AD203B41FA5}">
                      <a16:colId xmlns:a16="http://schemas.microsoft.com/office/drawing/2014/main" val="629407693"/>
                    </a:ext>
                  </a:extLst>
                </a:gridCol>
                <a:gridCol w="639974">
                  <a:extLst>
                    <a:ext uri="{9D8B030D-6E8A-4147-A177-3AD203B41FA5}">
                      <a16:colId xmlns:a16="http://schemas.microsoft.com/office/drawing/2014/main" val="2630699000"/>
                    </a:ext>
                  </a:extLst>
                </a:gridCol>
              </a:tblGrid>
              <a:tr h="1253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333541"/>
                  </a:ext>
                </a:extLst>
              </a:tr>
              <a:tr h="3838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857267"/>
                  </a:ext>
                </a:extLst>
              </a:tr>
              <a:tr h="1645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6.500.915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6.457.405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-43.510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5.545.064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749358"/>
                  </a:ext>
                </a:extLst>
              </a:tr>
              <a:tr h="1253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4.600.773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4.541.885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-58.888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3.877.803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521192"/>
                  </a:ext>
                </a:extLst>
              </a:tr>
              <a:tr h="1253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849.413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602.491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431869"/>
                  </a:ext>
                </a:extLst>
              </a:tr>
              <a:tr h="1253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1.036.484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1.034.237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532846"/>
                  </a:ext>
                </a:extLst>
              </a:tr>
              <a:tr h="1253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850.080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1.035.031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1.033.052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548241"/>
                  </a:ext>
                </a:extLst>
              </a:tr>
              <a:tr h="1253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37 del Libro IV del Código de Comercio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398593"/>
                  </a:ext>
                </a:extLst>
              </a:tr>
              <a:tr h="1253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40, Ley N° 20.720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844.762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1.033.713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1.033.052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244448"/>
                  </a:ext>
                </a:extLst>
              </a:tr>
              <a:tr h="1253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117605"/>
                  </a:ext>
                </a:extLst>
              </a:tr>
              <a:tr h="1253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Reguladores por Insolvencia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012715"/>
                  </a:ext>
                </a:extLst>
              </a:tr>
              <a:tr h="1253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525329"/>
                  </a:ext>
                </a:extLst>
              </a:tr>
              <a:tr h="1253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348742"/>
                  </a:ext>
                </a:extLst>
              </a:tr>
              <a:tr h="1253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205891"/>
                  </a:ext>
                </a:extLst>
              </a:tr>
              <a:tr h="1253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-123.863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946922"/>
                  </a:ext>
                </a:extLst>
              </a:tr>
              <a:tr h="1253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407278"/>
                  </a:ext>
                </a:extLst>
              </a:tr>
              <a:tr h="1253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530738"/>
                  </a:ext>
                </a:extLst>
              </a:tr>
              <a:tr h="1253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04241"/>
                  </a:ext>
                </a:extLst>
              </a:tr>
              <a:tr h="1253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151.252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456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140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75423" y="690942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26. PROGRAMA 01: INSTITUTO NACIONAL DESARROLLO SUSTENTABLE PESCA ARTESANAL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9B5A2AB-5448-48FA-8166-09A506BB6D7A}"/>
              </a:ext>
            </a:extLst>
          </p:cNvPr>
          <p:cNvSpPr txBox="1">
            <a:spLocks/>
          </p:cNvSpPr>
          <p:nvPr/>
        </p:nvSpPr>
        <p:spPr>
          <a:xfrm>
            <a:off x="500062" y="4741226"/>
            <a:ext cx="7957014" cy="311324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77788AC-5C17-4147-9311-B79B874AC1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398846"/>
              </p:ext>
            </p:extLst>
          </p:nvPr>
        </p:nvGraphicFramePr>
        <p:xfrm>
          <a:off x="575423" y="1895329"/>
          <a:ext cx="7957012" cy="2822382"/>
        </p:xfrm>
        <a:graphic>
          <a:graphicData uri="http://schemas.openxmlformats.org/drawingml/2006/table">
            <a:tbl>
              <a:tblPr/>
              <a:tblGrid>
                <a:gridCol w="266656">
                  <a:extLst>
                    <a:ext uri="{9D8B030D-6E8A-4147-A177-3AD203B41FA5}">
                      <a16:colId xmlns:a16="http://schemas.microsoft.com/office/drawing/2014/main" val="739145621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283286136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1896427636"/>
                    </a:ext>
                  </a:extLst>
                </a:gridCol>
                <a:gridCol w="3007878">
                  <a:extLst>
                    <a:ext uri="{9D8B030D-6E8A-4147-A177-3AD203B41FA5}">
                      <a16:colId xmlns:a16="http://schemas.microsoft.com/office/drawing/2014/main" val="2193038926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2001002055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1176553025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3973760772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830709991"/>
                    </a:ext>
                  </a:extLst>
                </a:gridCol>
                <a:gridCol w="650640">
                  <a:extLst>
                    <a:ext uri="{9D8B030D-6E8A-4147-A177-3AD203B41FA5}">
                      <a16:colId xmlns:a16="http://schemas.microsoft.com/office/drawing/2014/main" val="857396653"/>
                    </a:ext>
                  </a:extLst>
                </a:gridCol>
                <a:gridCol w="639974">
                  <a:extLst>
                    <a:ext uri="{9D8B030D-6E8A-4147-A177-3AD203B41FA5}">
                      <a16:colId xmlns:a16="http://schemas.microsoft.com/office/drawing/2014/main" val="1077457293"/>
                    </a:ext>
                  </a:extLst>
                </a:gridCol>
              </a:tblGrid>
              <a:tr h="1261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944913"/>
                  </a:ext>
                </a:extLst>
              </a:tr>
              <a:tr h="3863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651228"/>
                  </a:ext>
                </a:extLst>
              </a:tr>
              <a:tr h="165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18.045.740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12.472.984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-5.572.756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6.141.692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78346"/>
                  </a:ext>
                </a:extLst>
              </a:tr>
              <a:tr h="1261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1.761.790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1.561.712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517.506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465409"/>
                  </a:ext>
                </a:extLst>
              </a:tr>
              <a:tr h="1261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-132.375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207.053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770083"/>
                  </a:ext>
                </a:extLst>
              </a:tr>
              <a:tr h="1261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6.803.756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-3.481.418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2.647.300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588703"/>
                  </a:ext>
                </a:extLst>
              </a:tr>
              <a:tr h="1261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6.803.756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-3.481.418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2.647.300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794731"/>
                  </a:ext>
                </a:extLst>
              </a:tr>
              <a:tr h="2522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9.421.996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5.940.578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-3.481.418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1.970.085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30836"/>
                  </a:ext>
                </a:extLst>
              </a:tr>
              <a:tr h="1261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Repoblamiento de Algas Art.12 Ley N° 20.925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863.178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677.215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245792"/>
                  </a:ext>
                </a:extLst>
              </a:tr>
              <a:tr h="1261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1.820.820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695723"/>
                  </a:ext>
                </a:extLst>
              </a:tr>
              <a:tr h="1261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362.833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-233.362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473231"/>
                  </a:ext>
                </a:extLst>
              </a:tr>
              <a:tr h="1261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960031"/>
                  </a:ext>
                </a:extLst>
              </a:tr>
              <a:tr h="1261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922667"/>
                  </a:ext>
                </a:extLst>
              </a:tr>
              <a:tr h="1261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-1.525.523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1.602.951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716254"/>
                  </a:ext>
                </a:extLst>
              </a:tr>
              <a:tr h="1261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-1.525.523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1.602.951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537381"/>
                  </a:ext>
                </a:extLst>
              </a:tr>
              <a:tr h="2522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-1.525.523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1.602.951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079094"/>
                  </a:ext>
                </a:extLst>
              </a:tr>
              <a:tr h="1261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1.102.500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162576"/>
                  </a:ext>
                </a:extLst>
              </a:tr>
              <a:tr h="1261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1.102.500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31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34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6D5044B-1995-44F2-BAD7-049A88190A8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91815" y="980728"/>
            <a:ext cx="796037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OCTUBRE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511628"/>
              </p:ext>
            </p:extLst>
          </p:nvPr>
        </p:nvGraphicFramePr>
        <p:xfrm>
          <a:off x="755576" y="2132856"/>
          <a:ext cx="7488832" cy="3801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833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1479" y="975417"/>
            <a:ext cx="80729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OCTUBRE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6" name="3 Marcador de pie de página">
            <a:extLst>
              <a:ext uri="{FF2B5EF4-FFF2-40B4-BE49-F238E27FC236}">
                <a16:creationId xmlns:a16="http://schemas.microsoft.com/office/drawing/2014/main" id="{4A984C97-EB6C-467B-83FF-4C80884FA812}"/>
              </a:ext>
            </a:extLst>
          </p:cNvPr>
          <p:cNvSpPr txBox="1">
            <a:spLocks/>
          </p:cNvSpPr>
          <p:nvPr/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289283"/>
              </p:ext>
            </p:extLst>
          </p:nvPr>
        </p:nvGraphicFramePr>
        <p:xfrm>
          <a:off x="859551" y="2034858"/>
          <a:ext cx="7416824" cy="3867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56135"/>
            <a:ext cx="794156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69B7CAF8-73C7-46B3-8306-CA07C224348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9560" y="1461492"/>
            <a:ext cx="818673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A0C244F3-1F3E-46C5-ABF7-FA6707D07F3D}"/>
              </a:ext>
            </a:extLst>
          </p:cNvPr>
          <p:cNvSpPr txBox="1">
            <a:spLocks/>
          </p:cNvSpPr>
          <p:nvPr/>
        </p:nvSpPr>
        <p:spPr>
          <a:xfrm>
            <a:off x="440176" y="4233867"/>
            <a:ext cx="80908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77E16C7-56B2-4876-8AA1-6518770FE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824174"/>
              </p:ext>
            </p:extLst>
          </p:nvPr>
        </p:nvGraphicFramePr>
        <p:xfrm>
          <a:off x="532742" y="1762580"/>
          <a:ext cx="7960371" cy="2461051"/>
        </p:xfrm>
        <a:graphic>
          <a:graphicData uri="http://schemas.openxmlformats.org/drawingml/2006/table">
            <a:tbl>
              <a:tblPr/>
              <a:tblGrid>
                <a:gridCol w="285522">
                  <a:extLst>
                    <a:ext uri="{9D8B030D-6E8A-4147-A177-3AD203B41FA5}">
                      <a16:colId xmlns:a16="http://schemas.microsoft.com/office/drawing/2014/main" val="335772978"/>
                    </a:ext>
                  </a:extLst>
                </a:gridCol>
                <a:gridCol w="3220695">
                  <a:extLst>
                    <a:ext uri="{9D8B030D-6E8A-4147-A177-3AD203B41FA5}">
                      <a16:colId xmlns:a16="http://schemas.microsoft.com/office/drawing/2014/main" val="3545378086"/>
                    </a:ext>
                  </a:extLst>
                </a:gridCol>
                <a:gridCol w="765201">
                  <a:extLst>
                    <a:ext uri="{9D8B030D-6E8A-4147-A177-3AD203B41FA5}">
                      <a16:colId xmlns:a16="http://schemas.microsoft.com/office/drawing/2014/main" val="4055543634"/>
                    </a:ext>
                  </a:extLst>
                </a:gridCol>
                <a:gridCol w="765201">
                  <a:extLst>
                    <a:ext uri="{9D8B030D-6E8A-4147-A177-3AD203B41FA5}">
                      <a16:colId xmlns:a16="http://schemas.microsoft.com/office/drawing/2014/main" val="2589254008"/>
                    </a:ext>
                  </a:extLst>
                </a:gridCol>
                <a:gridCol w="765201">
                  <a:extLst>
                    <a:ext uri="{9D8B030D-6E8A-4147-A177-3AD203B41FA5}">
                      <a16:colId xmlns:a16="http://schemas.microsoft.com/office/drawing/2014/main" val="3027175052"/>
                    </a:ext>
                  </a:extLst>
                </a:gridCol>
                <a:gridCol w="765201">
                  <a:extLst>
                    <a:ext uri="{9D8B030D-6E8A-4147-A177-3AD203B41FA5}">
                      <a16:colId xmlns:a16="http://schemas.microsoft.com/office/drawing/2014/main" val="2282255225"/>
                    </a:ext>
                  </a:extLst>
                </a:gridCol>
                <a:gridCol w="696675">
                  <a:extLst>
                    <a:ext uri="{9D8B030D-6E8A-4147-A177-3AD203B41FA5}">
                      <a16:colId xmlns:a16="http://schemas.microsoft.com/office/drawing/2014/main" val="2375071542"/>
                    </a:ext>
                  </a:extLst>
                </a:gridCol>
                <a:gridCol w="696675">
                  <a:extLst>
                    <a:ext uri="{9D8B030D-6E8A-4147-A177-3AD203B41FA5}">
                      <a16:colId xmlns:a16="http://schemas.microsoft.com/office/drawing/2014/main" val="3641570675"/>
                    </a:ext>
                  </a:extLst>
                </a:gridCol>
              </a:tblGrid>
              <a:tr h="1357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195225"/>
                  </a:ext>
                </a:extLst>
              </a:tr>
              <a:tr h="4158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173667"/>
                  </a:ext>
                </a:extLst>
              </a:tr>
              <a:tr h="1442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1.116.958.491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1.963.827.675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846.869.184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754.799.147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492210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158.981.296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153.180.022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-5.801.274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127.961.878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515918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51.012.284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38.133.352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-12.878.932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26.046.534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14387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145.082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490.729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345.647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1.645.941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1134,5%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111134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331.063.121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327.877.347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-3.185.774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236.862.499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316047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36.634.782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803.611.915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766.977.133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37.356.349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864268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141.346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471153,3%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10024,5%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612837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19.903.469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6.670.791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-13.232.678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2.464.728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194775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273.421.845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075589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1.074.320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-241.174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780953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223.984.634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115.389.000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65.729.948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783063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8.396.242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6.870.719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-1.525.523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3.717.714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105593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8.218.247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9.008.646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790.399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10.712.750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531667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230.980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230.980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03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558518" y="663449"/>
            <a:ext cx="776705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RESUMEN POR CAPÍTULOS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291C210-334E-4AD4-BF9B-5F9F4F8CFAA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6360" y="6194551"/>
            <a:ext cx="822044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8518" y="1301572"/>
            <a:ext cx="8220440" cy="367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EA6F03E-EBDC-41AC-AD2E-225375A06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358311"/>
              </p:ext>
            </p:extLst>
          </p:nvPr>
        </p:nvGraphicFramePr>
        <p:xfrm>
          <a:off x="558518" y="1615820"/>
          <a:ext cx="7767062" cy="4578731"/>
        </p:xfrm>
        <a:graphic>
          <a:graphicData uri="http://schemas.openxmlformats.org/drawingml/2006/table">
            <a:tbl>
              <a:tblPr/>
              <a:tblGrid>
                <a:gridCol w="257103">
                  <a:extLst>
                    <a:ext uri="{9D8B030D-6E8A-4147-A177-3AD203B41FA5}">
                      <a16:colId xmlns:a16="http://schemas.microsoft.com/office/drawing/2014/main" val="696511308"/>
                    </a:ext>
                  </a:extLst>
                </a:gridCol>
                <a:gridCol w="257103">
                  <a:extLst>
                    <a:ext uri="{9D8B030D-6E8A-4147-A177-3AD203B41FA5}">
                      <a16:colId xmlns:a16="http://schemas.microsoft.com/office/drawing/2014/main" val="4077100918"/>
                    </a:ext>
                  </a:extLst>
                </a:gridCol>
                <a:gridCol w="2900111">
                  <a:extLst>
                    <a:ext uri="{9D8B030D-6E8A-4147-A177-3AD203B41FA5}">
                      <a16:colId xmlns:a16="http://schemas.microsoft.com/office/drawing/2014/main" val="634693522"/>
                    </a:ext>
                  </a:extLst>
                </a:gridCol>
                <a:gridCol w="781592">
                  <a:extLst>
                    <a:ext uri="{9D8B030D-6E8A-4147-A177-3AD203B41FA5}">
                      <a16:colId xmlns:a16="http://schemas.microsoft.com/office/drawing/2014/main" val="1217190443"/>
                    </a:ext>
                  </a:extLst>
                </a:gridCol>
                <a:gridCol w="781592">
                  <a:extLst>
                    <a:ext uri="{9D8B030D-6E8A-4147-A177-3AD203B41FA5}">
                      <a16:colId xmlns:a16="http://schemas.microsoft.com/office/drawing/2014/main" val="896505573"/>
                    </a:ext>
                  </a:extLst>
                </a:gridCol>
                <a:gridCol w="763593">
                  <a:extLst>
                    <a:ext uri="{9D8B030D-6E8A-4147-A177-3AD203B41FA5}">
                      <a16:colId xmlns:a16="http://schemas.microsoft.com/office/drawing/2014/main" val="2501208643"/>
                    </a:ext>
                  </a:extLst>
                </a:gridCol>
                <a:gridCol w="781592">
                  <a:extLst>
                    <a:ext uri="{9D8B030D-6E8A-4147-A177-3AD203B41FA5}">
                      <a16:colId xmlns:a16="http://schemas.microsoft.com/office/drawing/2014/main" val="2138068670"/>
                    </a:ext>
                  </a:extLst>
                </a:gridCol>
                <a:gridCol w="627330">
                  <a:extLst>
                    <a:ext uri="{9D8B030D-6E8A-4147-A177-3AD203B41FA5}">
                      <a16:colId xmlns:a16="http://schemas.microsoft.com/office/drawing/2014/main" val="4196652186"/>
                    </a:ext>
                  </a:extLst>
                </a:gridCol>
                <a:gridCol w="617046">
                  <a:extLst>
                    <a:ext uri="{9D8B030D-6E8A-4147-A177-3AD203B41FA5}">
                      <a16:colId xmlns:a16="http://schemas.microsoft.com/office/drawing/2014/main" val="1844903228"/>
                    </a:ext>
                  </a:extLst>
                </a:gridCol>
              </a:tblGrid>
              <a:tr h="1214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071646"/>
                  </a:ext>
                </a:extLst>
              </a:tr>
              <a:tr h="37207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098666"/>
                  </a:ext>
                </a:extLst>
              </a:tr>
              <a:tr h="2657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83.270.689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68.261.553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-15.009.136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52.930.780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961470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41.487.518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40.652.384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-835.134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34.075.008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670999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Fondo de Innovación para Competitividad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41.783.171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27.609.169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-14.174.002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18.855.772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064926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Ejecutiva Consejo Nacional de Innovación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665742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Iniciativa Científica Millenium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682179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Consumidor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15.208.467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13.634.789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-1.573.678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10.681.348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094601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34.197.327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-10.632.738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25.656.649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831978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34.197.327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-10.632.738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25.656.649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015415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Administración Pesquero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794954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Pesca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34.116.850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31.417.378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-2.699.472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26.030.884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622843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804.673.962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1.658.976.512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854.302.550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537.513.714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875963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768.384.033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1.627.928.583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859.544.550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520.392.832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998483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y Tecnología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37.644.882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32.340.524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-5.304.358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18.084.433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620637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59.473.866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45.212.735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-14.261.131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39.091.605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065170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41.862.872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39.678.803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-2.184.069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33.040.129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37179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Censos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17.610.994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5.533.932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-12.077.062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4.513.209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059015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Fiscalía Nacional Económica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7.426.218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7.099.168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-327.050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5.854.976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691005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30.614.563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17.261.341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-13.353.222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10.592.044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618772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21.327.213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15.673.174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-5.654.039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9.333.123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041012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Promoción Internacional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9.287.350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1.588.167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-7.699.183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1.258.921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707551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55.783.946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107.185.068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51.401.122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85.825.257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446225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34.687.368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26.004.493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-8.682.875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17.934.449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231794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Promoción de la Inversión Extranjera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5.063.831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4.285.999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-777.832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3.053.465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748243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Propiedad Industrial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6.982.315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6.892.507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-89.808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5.624.171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57332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Turismo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4.799.969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3.416.555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-1.383.414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2.742.154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194843"/>
                  </a:ext>
                </a:extLst>
              </a:tr>
              <a:tr h="2657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Insolvencia y Reemprendimiento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6.500.915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6.457.405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-43.510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5.545.064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612438"/>
                  </a:ext>
                </a:extLst>
              </a:tr>
              <a:tr h="273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Desarrollo Sustentable Pesca Artesanal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18.045.740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12.472.984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-5.572.756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6.141.692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044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84666" y="647693"/>
            <a:ext cx="7875764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01: SUBSECRETARÍA DE ECONOMÍA Y EMPRESAS DE MENOR TAMAÑO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020C5F97-02D6-45C8-89AE-7A1C3C1399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69771" y="1521023"/>
            <a:ext cx="81593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D0DD4BB0-C216-4C87-9B74-038025B8EA5E}"/>
              </a:ext>
            </a:extLst>
          </p:cNvPr>
          <p:cNvSpPr txBox="1">
            <a:spLocks/>
          </p:cNvSpPr>
          <p:nvPr/>
        </p:nvSpPr>
        <p:spPr>
          <a:xfrm>
            <a:off x="526565" y="6071794"/>
            <a:ext cx="7933865" cy="52208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9B4B764-99D7-44B8-8871-9CD19EE97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961223"/>
              </p:ext>
            </p:extLst>
          </p:nvPr>
        </p:nvGraphicFramePr>
        <p:xfrm>
          <a:off x="569771" y="1783017"/>
          <a:ext cx="7862063" cy="4338108"/>
        </p:xfrm>
        <a:graphic>
          <a:graphicData uri="http://schemas.openxmlformats.org/drawingml/2006/table">
            <a:tbl>
              <a:tblPr/>
              <a:tblGrid>
                <a:gridCol w="263474">
                  <a:extLst>
                    <a:ext uri="{9D8B030D-6E8A-4147-A177-3AD203B41FA5}">
                      <a16:colId xmlns:a16="http://schemas.microsoft.com/office/drawing/2014/main" val="1766469657"/>
                    </a:ext>
                  </a:extLst>
                </a:gridCol>
                <a:gridCol w="263474">
                  <a:extLst>
                    <a:ext uri="{9D8B030D-6E8A-4147-A177-3AD203B41FA5}">
                      <a16:colId xmlns:a16="http://schemas.microsoft.com/office/drawing/2014/main" val="2338963511"/>
                    </a:ext>
                  </a:extLst>
                </a:gridCol>
                <a:gridCol w="263474">
                  <a:extLst>
                    <a:ext uri="{9D8B030D-6E8A-4147-A177-3AD203B41FA5}">
                      <a16:colId xmlns:a16="http://schemas.microsoft.com/office/drawing/2014/main" val="3447782077"/>
                    </a:ext>
                  </a:extLst>
                </a:gridCol>
                <a:gridCol w="2971987">
                  <a:extLst>
                    <a:ext uri="{9D8B030D-6E8A-4147-A177-3AD203B41FA5}">
                      <a16:colId xmlns:a16="http://schemas.microsoft.com/office/drawing/2014/main" val="3114865727"/>
                    </a:ext>
                  </a:extLst>
                </a:gridCol>
                <a:gridCol w="706110">
                  <a:extLst>
                    <a:ext uri="{9D8B030D-6E8A-4147-A177-3AD203B41FA5}">
                      <a16:colId xmlns:a16="http://schemas.microsoft.com/office/drawing/2014/main" val="1464998911"/>
                    </a:ext>
                  </a:extLst>
                </a:gridCol>
                <a:gridCol w="706110">
                  <a:extLst>
                    <a:ext uri="{9D8B030D-6E8A-4147-A177-3AD203B41FA5}">
                      <a16:colId xmlns:a16="http://schemas.microsoft.com/office/drawing/2014/main" val="2689475874"/>
                    </a:ext>
                  </a:extLst>
                </a:gridCol>
                <a:gridCol w="706110">
                  <a:extLst>
                    <a:ext uri="{9D8B030D-6E8A-4147-A177-3AD203B41FA5}">
                      <a16:colId xmlns:a16="http://schemas.microsoft.com/office/drawing/2014/main" val="2037764063"/>
                    </a:ext>
                  </a:extLst>
                </a:gridCol>
                <a:gridCol w="706110">
                  <a:extLst>
                    <a:ext uri="{9D8B030D-6E8A-4147-A177-3AD203B41FA5}">
                      <a16:colId xmlns:a16="http://schemas.microsoft.com/office/drawing/2014/main" val="2760726971"/>
                    </a:ext>
                  </a:extLst>
                </a:gridCol>
                <a:gridCol w="642877">
                  <a:extLst>
                    <a:ext uri="{9D8B030D-6E8A-4147-A177-3AD203B41FA5}">
                      <a16:colId xmlns:a16="http://schemas.microsoft.com/office/drawing/2014/main" val="3718438619"/>
                    </a:ext>
                  </a:extLst>
                </a:gridCol>
                <a:gridCol w="632337">
                  <a:extLst>
                    <a:ext uri="{9D8B030D-6E8A-4147-A177-3AD203B41FA5}">
                      <a16:colId xmlns:a16="http://schemas.microsoft.com/office/drawing/2014/main" val="1006861623"/>
                    </a:ext>
                  </a:extLst>
                </a:gridCol>
              </a:tblGrid>
              <a:tr h="1158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649278"/>
                  </a:ext>
                </a:extLst>
              </a:tr>
              <a:tr h="3548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956186"/>
                  </a:ext>
                </a:extLst>
              </a:tr>
              <a:tr h="1520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41.487.518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40.652.384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-835.134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34.075.008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624867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8.822.748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8.381.141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-441.607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7.028.949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307654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2.271.118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2.271.118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1.227.310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917623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62055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880459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24.856.099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24.337.232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-518.867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20.208.621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756191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18.799.976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18.799.976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16.454.046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32404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367.152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367.152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337.152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387071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16.116.894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821476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347.038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96001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347.038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676596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5.709.084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5.190.217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-518.867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3.407.537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218328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SEGPRES-Escritorio Empresa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2.073.993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1.795.989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-278.004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1.493.642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84518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Arbitral de Propiedad Industrial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552.695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552.695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323.905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002467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la Productividad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1.126.748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1.126.748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534.419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862171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Pymes Digitales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305.962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282.897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-23.065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154.282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110950"/>
                  </a:ext>
                </a:extLst>
              </a:tr>
              <a:tr h="1231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Gestión de Proyectos Sustentables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841.433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683.958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-157.475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491.827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614578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Productividad y Emprendimiento Nacional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580.883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520.560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-60.323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289.922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508242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Unificado de Permisos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227.370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227.370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119.540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330821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766089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174010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295.104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151.144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-143.960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110.662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592753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22.503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20.398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-2.105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20.398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535987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288317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6.977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-1.587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000653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41.963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29.374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-12.589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27.790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61261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218.531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91.332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-127.199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52.434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313972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5.242.439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5.511.739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269.300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5.499.466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135027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378.306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553.718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175.412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553.718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691458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4.265.866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4.265.866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4.265.865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965543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384.528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209.116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-175.412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197.729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243211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213.739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213.739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213.739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510520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269.300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269.300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268.415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541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52324" y="707791"/>
            <a:ext cx="8049055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07: PROGRAMA FONDO DE INNOVACIÓN PARA LA COMPETITIVIDAD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7896A16-57B9-45C3-B69F-E6C553700C9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7544" y="644825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3228" y="1582789"/>
            <a:ext cx="8058151" cy="2421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5051682-096C-4596-A6B0-57654255C310}"/>
              </a:ext>
            </a:extLst>
          </p:cNvPr>
          <p:cNvSpPr txBox="1">
            <a:spLocks/>
          </p:cNvSpPr>
          <p:nvPr/>
        </p:nvSpPr>
        <p:spPr>
          <a:xfrm>
            <a:off x="526911" y="4618969"/>
            <a:ext cx="804905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D797EB1-4B1A-4408-8239-47BC330E7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042338"/>
              </p:ext>
            </p:extLst>
          </p:nvPr>
        </p:nvGraphicFramePr>
        <p:xfrm>
          <a:off x="552324" y="1870879"/>
          <a:ext cx="8021839" cy="2702141"/>
        </p:xfrm>
        <a:graphic>
          <a:graphicData uri="http://schemas.openxmlformats.org/drawingml/2006/table">
            <a:tbl>
              <a:tblPr/>
              <a:tblGrid>
                <a:gridCol w="268829">
                  <a:extLst>
                    <a:ext uri="{9D8B030D-6E8A-4147-A177-3AD203B41FA5}">
                      <a16:colId xmlns:a16="http://schemas.microsoft.com/office/drawing/2014/main" val="958237683"/>
                    </a:ext>
                  </a:extLst>
                </a:gridCol>
                <a:gridCol w="268829">
                  <a:extLst>
                    <a:ext uri="{9D8B030D-6E8A-4147-A177-3AD203B41FA5}">
                      <a16:colId xmlns:a16="http://schemas.microsoft.com/office/drawing/2014/main" val="2579261573"/>
                    </a:ext>
                  </a:extLst>
                </a:gridCol>
                <a:gridCol w="268829">
                  <a:extLst>
                    <a:ext uri="{9D8B030D-6E8A-4147-A177-3AD203B41FA5}">
                      <a16:colId xmlns:a16="http://schemas.microsoft.com/office/drawing/2014/main" val="2910034196"/>
                    </a:ext>
                  </a:extLst>
                </a:gridCol>
                <a:gridCol w="3032383">
                  <a:extLst>
                    <a:ext uri="{9D8B030D-6E8A-4147-A177-3AD203B41FA5}">
                      <a16:colId xmlns:a16="http://schemas.microsoft.com/office/drawing/2014/main" val="882322331"/>
                    </a:ext>
                  </a:extLst>
                </a:gridCol>
                <a:gridCol w="720460">
                  <a:extLst>
                    <a:ext uri="{9D8B030D-6E8A-4147-A177-3AD203B41FA5}">
                      <a16:colId xmlns:a16="http://schemas.microsoft.com/office/drawing/2014/main" val="550328164"/>
                    </a:ext>
                  </a:extLst>
                </a:gridCol>
                <a:gridCol w="720460">
                  <a:extLst>
                    <a:ext uri="{9D8B030D-6E8A-4147-A177-3AD203B41FA5}">
                      <a16:colId xmlns:a16="http://schemas.microsoft.com/office/drawing/2014/main" val="2097859490"/>
                    </a:ext>
                  </a:extLst>
                </a:gridCol>
                <a:gridCol w="720460">
                  <a:extLst>
                    <a:ext uri="{9D8B030D-6E8A-4147-A177-3AD203B41FA5}">
                      <a16:colId xmlns:a16="http://schemas.microsoft.com/office/drawing/2014/main" val="2616851916"/>
                    </a:ext>
                  </a:extLst>
                </a:gridCol>
                <a:gridCol w="720460">
                  <a:extLst>
                    <a:ext uri="{9D8B030D-6E8A-4147-A177-3AD203B41FA5}">
                      <a16:colId xmlns:a16="http://schemas.microsoft.com/office/drawing/2014/main" val="3592106778"/>
                    </a:ext>
                  </a:extLst>
                </a:gridCol>
                <a:gridCol w="655941">
                  <a:extLst>
                    <a:ext uri="{9D8B030D-6E8A-4147-A177-3AD203B41FA5}">
                      <a16:colId xmlns:a16="http://schemas.microsoft.com/office/drawing/2014/main" val="957194302"/>
                    </a:ext>
                  </a:extLst>
                </a:gridCol>
                <a:gridCol w="645188">
                  <a:extLst>
                    <a:ext uri="{9D8B030D-6E8A-4147-A177-3AD203B41FA5}">
                      <a16:colId xmlns:a16="http://schemas.microsoft.com/office/drawing/2014/main" val="1786365064"/>
                    </a:ext>
                  </a:extLst>
                </a:gridCol>
              </a:tblGrid>
              <a:tr h="1264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255847"/>
                  </a:ext>
                </a:extLst>
              </a:tr>
              <a:tr h="3871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333153"/>
                  </a:ext>
                </a:extLst>
              </a:tr>
              <a:tr h="1659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41.783.171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27.609.169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-14.174.002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18.855.772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803400"/>
                  </a:ext>
                </a:extLst>
              </a:tr>
              <a:tr h="126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69.925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69.470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664885"/>
                  </a:ext>
                </a:extLst>
              </a:tr>
              <a:tr h="126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41.713.246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27.539.699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-14.173.547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18.795.693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187665"/>
                  </a:ext>
                </a:extLst>
              </a:tr>
              <a:tr h="126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843.000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952340"/>
                  </a:ext>
                </a:extLst>
              </a:tr>
              <a:tr h="126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843.000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746931"/>
                  </a:ext>
                </a:extLst>
              </a:tr>
              <a:tr h="126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40.621.446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26.447.899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-14.173.547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17.952.693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720813"/>
                  </a:ext>
                </a:extLst>
              </a:tr>
              <a:tr h="126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Start Up - CORFO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8.288.949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3.401.949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-4.887.000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3.020.243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848162"/>
                  </a:ext>
                </a:extLst>
              </a:tr>
              <a:tr h="126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Temprano para el Emprendimiento - CORFO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1.976.000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1.916.472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-59.528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1.037.519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400798"/>
                  </a:ext>
                </a:extLst>
              </a:tr>
              <a:tr h="126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Semilla Flexible - CORFO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4.243.902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3.229.430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-1.014.472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1.488.154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20718"/>
                  </a:ext>
                </a:extLst>
              </a:tr>
              <a:tr h="126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Redes y Competitividad - CORFO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3.817.391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3.337.729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-479.662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2.531.900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324684"/>
                  </a:ext>
                </a:extLst>
              </a:tr>
              <a:tr h="126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de Interés Público - INNOVA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1.948.918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-833.120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508.268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787622"/>
                  </a:ext>
                </a:extLst>
              </a:tr>
              <a:tr h="126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- INNOVA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9.120.447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5.756.450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-3.363.997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3.846.252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626034"/>
                  </a:ext>
                </a:extLst>
              </a:tr>
              <a:tr h="126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Consorcios Tecnológicos - INNOVA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096114"/>
                  </a:ext>
                </a:extLst>
              </a:tr>
              <a:tr h="126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- INNOVA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5.331.861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3.659.038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-1.672.823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675719"/>
                  </a:ext>
                </a:extLst>
              </a:tr>
              <a:tr h="126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- INNOVA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5.443.978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4.031.033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-1.412.945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3.300.357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147258"/>
                  </a:ext>
                </a:extLst>
              </a:tr>
              <a:tr h="126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9.070.346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097761"/>
                  </a:ext>
                </a:extLst>
              </a:tr>
              <a:tr h="126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9.070.346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601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98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28265" y="826586"/>
            <a:ext cx="80313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02. PROGRAMA 01: SERVICIO NACIONAL DEL CONSUMIDOR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C8188822-E101-4A1B-8DDC-2B3180450A5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265" y="1487053"/>
            <a:ext cx="8031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01D155E6-F0A6-41F0-A157-B9154B7E027A}"/>
              </a:ext>
            </a:extLst>
          </p:cNvPr>
          <p:cNvSpPr txBox="1">
            <a:spLocks/>
          </p:cNvSpPr>
          <p:nvPr/>
        </p:nvSpPr>
        <p:spPr>
          <a:xfrm>
            <a:off x="528265" y="5441280"/>
            <a:ext cx="8000460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86CD010-5F1A-4671-8141-CB56AFECC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372336"/>
              </p:ext>
            </p:extLst>
          </p:nvPr>
        </p:nvGraphicFramePr>
        <p:xfrm>
          <a:off x="528265" y="1837150"/>
          <a:ext cx="8000460" cy="3580615"/>
        </p:xfrm>
        <a:graphic>
          <a:graphicData uri="http://schemas.openxmlformats.org/drawingml/2006/table">
            <a:tbl>
              <a:tblPr/>
              <a:tblGrid>
                <a:gridCol w="268112">
                  <a:extLst>
                    <a:ext uri="{9D8B030D-6E8A-4147-A177-3AD203B41FA5}">
                      <a16:colId xmlns:a16="http://schemas.microsoft.com/office/drawing/2014/main" val="214567423"/>
                    </a:ext>
                  </a:extLst>
                </a:gridCol>
                <a:gridCol w="268112">
                  <a:extLst>
                    <a:ext uri="{9D8B030D-6E8A-4147-A177-3AD203B41FA5}">
                      <a16:colId xmlns:a16="http://schemas.microsoft.com/office/drawing/2014/main" val="1065741826"/>
                    </a:ext>
                  </a:extLst>
                </a:gridCol>
                <a:gridCol w="268112">
                  <a:extLst>
                    <a:ext uri="{9D8B030D-6E8A-4147-A177-3AD203B41FA5}">
                      <a16:colId xmlns:a16="http://schemas.microsoft.com/office/drawing/2014/main" val="965848983"/>
                    </a:ext>
                  </a:extLst>
                </a:gridCol>
                <a:gridCol w="3024302">
                  <a:extLst>
                    <a:ext uri="{9D8B030D-6E8A-4147-A177-3AD203B41FA5}">
                      <a16:colId xmlns:a16="http://schemas.microsoft.com/office/drawing/2014/main" val="27434485"/>
                    </a:ext>
                  </a:extLst>
                </a:gridCol>
                <a:gridCol w="718540">
                  <a:extLst>
                    <a:ext uri="{9D8B030D-6E8A-4147-A177-3AD203B41FA5}">
                      <a16:colId xmlns:a16="http://schemas.microsoft.com/office/drawing/2014/main" val="3275325058"/>
                    </a:ext>
                  </a:extLst>
                </a:gridCol>
                <a:gridCol w="718540">
                  <a:extLst>
                    <a:ext uri="{9D8B030D-6E8A-4147-A177-3AD203B41FA5}">
                      <a16:colId xmlns:a16="http://schemas.microsoft.com/office/drawing/2014/main" val="2546889444"/>
                    </a:ext>
                  </a:extLst>
                </a:gridCol>
                <a:gridCol w="718540">
                  <a:extLst>
                    <a:ext uri="{9D8B030D-6E8A-4147-A177-3AD203B41FA5}">
                      <a16:colId xmlns:a16="http://schemas.microsoft.com/office/drawing/2014/main" val="3294395982"/>
                    </a:ext>
                  </a:extLst>
                </a:gridCol>
                <a:gridCol w="718540">
                  <a:extLst>
                    <a:ext uri="{9D8B030D-6E8A-4147-A177-3AD203B41FA5}">
                      <a16:colId xmlns:a16="http://schemas.microsoft.com/office/drawing/2014/main" val="674427543"/>
                    </a:ext>
                  </a:extLst>
                </a:gridCol>
                <a:gridCol w="654193">
                  <a:extLst>
                    <a:ext uri="{9D8B030D-6E8A-4147-A177-3AD203B41FA5}">
                      <a16:colId xmlns:a16="http://schemas.microsoft.com/office/drawing/2014/main" val="368876363"/>
                    </a:ext>
                  </a:extLst>
                </a:gridCol>
                <a:gridCol w="643469">
                  <a:extLst>
                    <a:ext uri="{9D8B030D-6E8A-4147-A177-3AD203B41FA5}">
                      <a16:colId xmlns:a16="http://schemas.microsoft.com/office/drawing/2014/main" val="1546862319"/>
                    </a:ext>
                  </a:extLst>
                </a:gridCol>
              </a:tblGrid>
              <a:tr h="1261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552733"/>
                  </a:ext>
                </a:extLst>
              </a:tr>
              <a:tr h="3864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69937"/>
                  </a:ext>
                </a:extLst>
              </a:tr>
              <a:tr h="1656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15.208.467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13.634.789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-1.573.678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10.681.348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411487"/>
                  </a:ext>
                </a:extLst>
              </a:tr>
              <a:tr h="12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10.172.878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9.877.857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-295.021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8.039.660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096557"/>
                  </a:ext>
                </a:extLst>
              </a:tr>
              <a:tr h="12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2.972.644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2.378.115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-594.529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1.891.417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676131"/>
                  </a:ext>
                </a:extLst>
              </a:tr>
              <a:tr h="12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65185"/>
                  </a:ext>
                </a:extLst>
              </a:tr>
              <a:tr h="12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769874"/>
                  </a:ext>
                </a:extLst>
              </a:tr>
              <a:tr h="12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1.180.459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-399.080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392096"/>
                  </a:ext>
                </a:extLst>
              </a:tr>
              <a:tr h="12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302476"/>
                  </a:ext>
                </a:extLst>
              </a:tr>
              <a:tr h="12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Aplicación Ley N°19.955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372100"/>
                  </a:ext>
                </a:extLst>
              </a:tr>
              <a:tr h="12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785753"/>
                  </a:ext>
                </a:extLst>
              </a:tr>
              <a:tr h="12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Economía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547390"/>
                  </a:ext>
                </a:extLst>
              </a:tr>
              <a:tr h="2523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-Ministerio de Justicia y Derechos Humanos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109.142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579519"/>
                  </a:ext>
                </a:extLst>
              </a:tr>
              <a:tr h="12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133.096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-399.080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221959"/>
                  </a:ext>
                </a:extLst>
              </a:tr>
              <a:tr h="12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Financiera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133.096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-399.080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361107"/>
                  </a:ext>
                </a:extLst>
              </a:tr>
              <a:tr h="12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418.663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04867"/>
                  </a:ext>
                </a:extLst>
              </a:tr>
              <a:tr h="12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418.663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463086"/>
                  </a:ext>
                </a:extLst>
              </a:tr>
              <a:tr h="12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882.476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-285.628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179.388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194011"/>
                  </a:ext>
                </a:extLst>
              </a:tr>
              <a:tr h="12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-24.624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902459"/>
                  </a:ext>
                </a:extLst>
              </a:tr>
              <a:tr h="12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94.166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603347"/>
                  </a:ext>
                </a:extLst>
              </a:tr>
              <a:tr h="12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107.745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138687"/>
                  </a:ext>
                </a:extLst>
              </a:tr>
              <a:tr h="12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86158"/>
                  </a:ext>
                </a:extLst>
              </a:tr>
              <a:tr h="12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531.586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-101.092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155.711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092952"/>
                  </a:ext>
                </a:extLst>
              </a:tr>
              <a:tr h="12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212709"/>
                  </a:ext>
                </a:extLst>
              </a:tr>
              <a:tr h="12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428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5345</TotalTime>
  <Words>9204</Words>
  <Application>Microsoft Office PowerPoint</Application>
  <PresentationFormat>Presentación en pantalla (4:3)</PresentationFormat>
  <Paragraphs>4707</Paragraphs>
  <Slides>27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Arial</vt:lpstr>
      <vt:lpstr>Calibri</vt:lpstr>
      <vt:lpstr>1_Tema de Office</vt:lpstr>
      <vt:lpstr>EJECUCIÓN ACUMULADA DE GASTOS PRESUPUESTARIOS AL MES DE OCTUBRE DE 2020 PARTIDA 07: MINISTERIO DE ECONOMÍA, FOMENTO Y TURISMO</vt:lpstr>
      <vt:lpstr>EJECUCIÓN ACUMULADA DE GASTOS A OCTUBRE DE 2020  PARTIDA 07 MINISTERIO DE ECONOMÍA, FOMENTO Y TURISMO</vt:lpstr>
      <vt:lpstr>Presentación de PowerPoint</vt:lpstr>
      <vt:lpstr>Presentación de PowerPoint</vt:lpstr>
      <vt:lpstr>EJECUCIÓN ACUMULADA DE GASTOS A OCTUBRE DE 2020  PARTIDA 07 MINISTERIO DE ECONOMÍA, FOMENTO Y TURISMO</vt:lpstr>
      <vt:lpstr>EJECUCIÓN ACUMULADA DE GASTOS A OCTUBRE DE 2020  PARTIDA 07 RESUMEN POR CAPÍTULOS</vt:lpstr>
      <vt:lpstr>EJECUCIÓN ACUMULADA DE GASTOS A OCTUBRE DE 2020  PARTIDA 07. CAPÍTULO 01. PROGRAMA 01: SUBSECRETARÍA DE ECONOMÍA Y EMPRESAS DE MENOR TAMAÑO</vt:lpstr>
      <vt:lpstr>EJECUCIÓN ACUMULADA DE GASTOS A OCTUBRE DE 2020  PARTIDA 07. CAPÍTULO 01. PROGRAMA 07: PROGRAMA FONDO DE INNOVACIÓN PARA LA COMPETITIVIDAD</vt:lpstr>
      <vt:lpstr>EJECUCIÓN ACUMULADA DE GASTOS A OCTUBRE DE 2020  PARTIDA 07. CAPÍTULO 02. PROGRAMA 01: SERVICIO NACIONAL DEL CONSUMIDOR</vt:lpstr>
      <vt:lpstr>EJECUCIÓN ACUMULADA DE GASTOS A OCTUBRE DE 2020  PARTIDA 07. CAPÍTULO 03. PROGRAMA 01: SUBSECRETARÍA DE PESCA Y ACUICULTURA</vt:lpstr>
      <vt:lpstr>EJECUCIÓN ACUMULADA DE GASTOS A OCTUBRE DE 2020  PARTIDA 07. CAPÍTULO 04. PROGRAMA 01: SERVICIO NACIONAL DE PESCA Y ACUICULTURA</vt:lpstr>
      <vt:lpstr>EJECUCIÓN ACUMULADA DE GASTOS A OCTUBRE DE 2020  PARTIDA 07. CAPÍTULO 06. PROGRAMA 01: CORPORACIÓN DE FOMENTO DE LA PRODUCCIÓN</vt:lpstr>
      <vt:lpstr>EJECUCIÓN ACUMULADA DE GASTOS A OCTUBRE DE 2020  PARTIDA 07. CAPÍTULO 06. PROGRAMA 01: CORPORACIÓN DE FOMENTO DE LA PRODUCCIÓN</vt:lpstr>
      <vt:lpstr>EJECUCIÓN ACUMULADA DE GASTOS A OCTUBRE DE 2020  PARTIDA 07. CAPÍTULO 06. PROGRAMA 01: CORPORACIÓN DE FOMENTO DE LA PRODUCCIÓN</vt:lpstr>
      <vt:lpstr>EJECUCIÓN ACUMULADA DE GASTOS A OCTUBRE DE 2020  PARTIDA 07. CAPÍTULO 06. PROGRAMA 05: CIENCIA Y TECNOLOGÍA</vt:lpstr>
      <vt:lpstr>EJECUCIÓN ACUMULADA DE GASTOS A OCTUBRE DE 2020  PARTIDA 07. CAPÍTULO 07. PROGRAMA 01: INSTITUTO NACIONAL DE ESTADÍSTICAS</vt:lpstr>
      <vt:lpstr>EJECUCIÓN ACUMULADA DE GASTOS A OCTUBRE DE 2020  PARTIDA 07. CAPÍTULO 07. PROGRAMA 02: PROGRAMA CENSOS</vt:lpstr>
      <vt:lpstr>EJECUCIÓN ACUMULADA DE GASTOS A OCTUBRE DE 2020  PARTIDA 07. CAPÍTULO 07. PROGRAMA 08: FISCALÍA NACIONAL ECONÓMICA</vt:lpstr>
      <vt:lpstr>EJECUCIÓN ACUMULADA DE GASTOS A OCTUBRE DE 2020  PARTIDA 07. CAPÍTULO 09. PROGRAMA 01: SERVICIO NACIONAL DE TURISMO</vt:lpstr>
      <vt:lpstr>EJECUCIÓN ACUMULADA DE GASTOS A OCTUBRE DE 2020  PARTIDA 07. CAPÍTULO 09. PROGRAMA 03: PROGRAMA DE PROMOCIÓN INTERNACIONAL</vt:lpstr>
      <vt:lpstr>EJECUCIÓN ACUMULADA DE GASTOS A OCTUBRE DE 2020  PARTIDA 07. CAPÍTULO 16. PROGRAMA 01: SERVICIO DE COOPERACIÓN TÉCNICA</vt:lpstr>
      <vt:lpstr>EJECUCIÓN ACUMULADA DE GASTOS A OCTUBRE DE 2020  PARTIDA 07. CAPÍTULO 19. PROGRAMA 01: COMITÉ INNOVA CHILE</vt:lpstr>
      <vt:lpstr>EJECUCIÓN ACUMULADA DE GASTOS A OCTUBRE DE 2020  PARTIDA 07. CAPÍTULO 21. PROGRAMA 01: AGENCIA DE PROMOCIÓN DE LA INVERSIÓN EXTRANJERA</vt:lpstr>
      <vt:lpstr>EJECUCIÓN ACUMULADA DE GASTOS A OCTUBRE DE 2020  PARTIDA 07. CAPÍTULO 23. PROGRAMA 01: INSTITUTO NACIONAL DE PROPIEDAD INDUSTRIAL</vt:lpstr>
      <vt:lpstr>EJECUCIÓN ACUMULADA DE GASTOS A OCTUBRE DE 2020  PARTIDA 07. CAPÍTULO 24. PROGRAMA 01: SUBSECRETARÍA DE TURISMO</vt:lpstr>
      <vt:lpstr>EJECUCIÓN ACUMULADA DE GASTOS A OCTUBRE DE 2020  PARTIDA 07. CAPÍTULO 25. PROGRAMA 01: SUPERINTENDENCIA DE INSOLVENCIA Y REEMPRENDIMIENTO</vt:lpstr>
      <vt:lpstr>EJECUCIÓN ACUMULADA DE GASTOS A OCTUBRE DE 2020  PARTIDA 07. CAPÍTULO 26. PROGRAMA 01: INSTITUTO NACIONAL DESARROLLO SUSTENTABLE PESCA ARTESANAL Y ACUICULTURA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391</cp:revision>
  <cp:lastPrinted>2019-10-14T18:23:01Z</cp:lastPrinted>
  <dcterms:created xsi:type="dcterms:W3CDTF">2016-06-23T13:38:47Z</dcterms:created>
  <dcterms:modified xsi:type="dcterms:W3CDTF">2020-12-15T13:48:24Z</dcterms:modified>
</cp:coreProperties>
</file>