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0-0FC1-4290-9193-CB1E30EB68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1263424"/>
        <c:axId val="291259896"/>
      </c:barChart>
      <c:catAx>
        <c:axId val="29126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1259896"/>
        <c:crosses val="autoZero"/>
        <c:auto val="1"/>
        <c:lblAlgn val="ctr"/>
        <c:lblOffset val="100"/>
        <c:noMultiLvlLbl val="0"/>
      </c:catAx>
      <c:valAx>
        <c:axId val="2912598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9126342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A6-436E-A8F8-A1FA0E0D3435}"/>
            </c:ext>
          </c:extLst>
        </c:ser>
        <c:ser>
          <c:idx val="1"/>
          <c:order val="1"/>
          <c:tx>
            <c:strRef>
              <c:f>'Partida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A6-436E-A8F8-A1FA0E0D3435}"/>
            </c:ext>
          </c:extLst>
        </c:ser>
        <c:ser>
          <c:idx val="2"/>
          <c:order val="2"/>
          <c:tx>
            <c:strRef>
              <c:f>'Partida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06'!$D$24:$M$24</c:f>
              <c:numCache>
                <c:formatCode>0.0%</c:formatCode>
                <c:ptCount val="10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A6-436E-A8F8-A1FA0E0D34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9435648"/>
        <c:axId val="429438000"/>
      </c:barChart>
      <c:catAx>
        <c:axId val="42943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438000"/>
        <c:crosses val="autoZero"/>
        <c:auto val="1"/>
        <c:lblAlgn val="ctr"/>
        <c:lblOffset val="100"/>
        <c:noMultiLvlLbl val="0"/>
      </c:catAx>
      <c:valAx>
        <c:axId val="42943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435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F2-4473-804D-AB00BB1B8CB5}"/>
            </c:ext>
          </c:extLst>
        </c:ser>
        <c:ser>
          <c:idx val="1"/>
          <c:order val="1"/>
          <c:tx>
            <c:strRef>
              <c:f>'Partida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F2-4473-804D-AB00BB1B8CB5}"/>
            </c:ext>
          </c:extLst>
        </c:ser>
        <c:ser>
          <c:idx val="2"/>
          <c:order val="2"/>
          <c:tx>
            <c:strRef>
              <c:f>'Partida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F2-4473-804D-AB00BB1B8CB5}"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F2-4473-804D-AB00BB1B8CB5}"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F2-4473-804D-AB00BB1B8CB5}"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F2-4473-804D-AB00BB1B8CB5}"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F2-4473-804D-AB00BB1B8CB5}"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F2-4473-804D-AB00BB1B8CB5}"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F2-4473-804D-AB00BB1B8CB5}"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AF2-4473-804D-AB00BB1B8CB5}"/>
                </c:ext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F2-4473-804D-AB00BB1B8CB5}"/>
                </c:ext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AF2-4473-804D-AB00BB1B8CB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06'!$D$18:$M$18</c:f>
              <c:numCache>
                <c:formatCode>0.0%</c:formatCode>
                <c:ptCount val="10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AF2-4473-804D-AB00BB1B8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363128"/>
        <c:axId val="326361952"/>
      </c:lineChart>
      <c:catAx>
        <c:axId val="326363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361952"/>
        <c:crosses val="autoZero"/>
        <c:auto val="1"/>
        <c:lblAlgn val="ctr"/>
        <c:lblOffset val="100"/>
        <c:noMultiLvlLbl val="0"/>
      </c:catAx>
      <c:valAx>
        <c:axId val="32636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36312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57012" y="663862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336875"/>
              </p:ext>
            </p:extLst>
          </p:nvPr>
        </p:nvGraphicFramePr>
        <p:xfrm>
          <a:off x="590872" y="1809054"/>
          <a:ext cx="8062067" cy="4356249"/>
        </p:xfrm>
        <a:graphic>
          <a:graphicData uri="http://schemas.openxmlformats.org/drawingml/2006/table">
            <a:tbl>
              <a:tblPr/>
              <a:tblGrid>
                <a:gridCol w="62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0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0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28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28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56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6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25.728.762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-5.977.554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12.251.178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9.791.160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8.770.797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-6.837.377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5.354.762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6.559.723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-4.147.217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-3.001.829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9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395056"/>
              </p:ext>
            </p:extLst>
          </p:nvPr>
        </p:nvGraphicFramePr>
        <p:xfrm>
          <a:off x="518863" y="2073476"/>
          <a:ext cx="8167938" cy="3515768"/>
        </p:xfrm>
        <a:graphic>
          <a:graphicData uri="http://schemas.openxmlformats.org/drawingml/2006/table">
            <a:tbl>
              <a:tblPr/>
              <a:tblGrid>
                <a:gridCol w="63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8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6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59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5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5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45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4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5.880.222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-1.613.899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2.159.364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490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47173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3" y="6076784"/>
            <a:ext cx="8106274" cy="32695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BA2D4B-78AF-4955-9256-C0A5B0632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687194"/>
              </p:ext>
            </p:extLst>
          </p:nvPr>
        </p:nvGraphicFramePr>
        <p:xfrm>
          <a:off x="518863" y="1701736"/>
          <a:ext cx="8106274" cy="4338531"/>
        </p:xfrm>
        <a:graphic>
          <a:graphicData uri="http://schemas.openxmlformats.org/drawingml/2006/table">
            <a:tbl>
              <a:tblPr/>
              <a:tblGrid>
                <a:gridCol w="717634">
                  <a:extLst>
                    <a:ext uri="{9D8B030D-6E8A-4147-A177-3AD203B41FA5}">
                      <a16:colId xmlns:a16="http://schemas.microsoft.com/office/drawing/2014/main" val="4189963351"/>
                    </a:ext>
                  </a:extLst>
                </a:gridCol>
                <a:gridCol w="299014">
                  <a:extLst>
                    <a:ext uri="{9D8B030D-6E8A-4147-A177-3AD203B41FA5}">
                      <a16:colId xmlns:a16="http://schemas.microsoft.com/office/drawing/2014/main" val="3802739705"/>
                    </a:ext>
                  </a:extLst>
                </a:gridCol>
                <a:gridCol w="278083">
                  <a:extLst>
                    <a:ext uri="{9D8B030D-6E8A-4147-A177-3AD203B41FA5}">
                      <a16:colId xmlns:a16="http://schemas.microsoft.com/office/drawing/2014/main" val="4226920139"/>
                    </a:ext>
                  </a:extLst>
                </a:gridCol>
                <a:gridCol w="2610393">
                  <a:extLst>
                    <a:ext uri="{9D8B030D-6E8A-4147-A177-3AD203B41FA5}">
                      <a16:colId xmlns:a16="http://schemas.microsoft.com/office/drawing/2014/main" val="2559834876"/>
                    </a:ext>
                  </a:extLst>
                </a:gridCol>
                <a:gridCol w="717634">
                  <a:extLst>
                    <a:ext uri="{9D8B030D-6E8A-4147-A177-3AD203B41FA5}">
                      <a16:colId xmlns:a16="http://schemas.microsoft.com/office/drawing/2014/main" val="462221482"/>
                    </a:ext>
                  </a:extLst>
                </a:gridCol>
                <a:gridCol w="705674">
                  <a:extLst>
                    <a:ext uri="{9D8B030D-6E8A-4147-A177-3AD203B41FA5}">
                      <a16:colId xmlns:a16="http://schemas.microsoft.com/office/drawing/2014/main" val="2861948093"/>
                    </a:ext>
                  </a:extLst>
                </a:gridCol>
                <a:gridCol w="705674">
                  <a:extLst>
                    <a:ext uri="{9D8B030D-6E8A-4147-A177-3AD203B41FA5}">
                      <a16:colId xmlns:a16="http://schemas.microsoft.com/office/drawing/2014/main" val="1533611299"/>
                    </a:ext>
                  </a:extLst>
                </a:gridCol>
                <a:gridCol w="636900">
                  <a:extLst>
                    <a:ext uri="{9D8B030D-6E8A-4147-A177-3AD203B41FA5}">
                      <a16:colId xmlns:a16="http://schemas.microsoft.com/office/drawing/2014/main" val="3059270451"/>
                    </a:ext>
                  </a:extLst>
                </a:gridCol>
                <a:gridCol w="717634">
                  <a:extLst>
                    <a:ext uri="{9D8B030D-6E8A-4147-A177-3AD203B41FA5}">
                      <a16:colId xmlns:a16="http://schemas.microsoft.com/office/drawing/2014/main" val="3821576825"/>
                    </a:ext>
                  </a:extLst>
                </a:gridCol>
                <a:gridCol w="717634">
                  <a:extLst>
                    <a:ext uri="{9D8B030D-6E8A-4147-A177-3AD203B41FA5}">
                      <a16:colId xmlns:a16="http://schemas.microsoft.com/office/drawing/2014/main" val="4019092903"/>
                    </a:ext>
                  </a:extLst>
                </a:gridCol>
              </a:tblGrid>
              <a:tr h="1500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566570"/>
                  </a:ext>
                </a:extLst>
              </a:tr>
              <a:tr h="4596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967278"/>
                  </a:ext>
                </a:extLst>
              </a:tr>
              <a:tr h="159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6.591.689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4.617.270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449986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2.330.953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-125.108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1.630.553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949888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-69.898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209.401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664613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2.280.789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075422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2.280.789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558738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9.032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393444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566.353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-41.296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385.191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784682"/>
                  </a:ext>
                </a:extLst>
              </a:tr>
              <a:tr h="28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1.793.228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1.436.708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821755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5129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046769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561880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274524"/>
                  </a:ext>
                </a:extLst>
              </a:tr>
              <a:tr h="28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303.323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888246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126293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104.433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09211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70878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111936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944764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13.991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914003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27.666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27.663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174412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91511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72589"/>
                  </a:ext>
                </a:extLst>
              </a:tr>
              <a:tr h="150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73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6330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60847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68122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3921" y="514853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875117"/>
              </p:ext>
            </p:extLst>
          </p:nvPr>
        </p:nvGraphicFramePr>
        <p:xfrm>
          <a:off x="518861" y="2005127"/>
          <a:ext cx="8167938" cy="3035719"/>
        </p:xfrm>
        <a:graphic>
          <a:graphicData uri="http://schemas.openxmlformats.org/drawingml/2006/table">
            <a:tbl>
              <a:tblPr/>
              <a:tblGrid>
                <a:gridCol w="631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5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74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9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7.799.635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-1.146.630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6.204.011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2.405.867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037991"/>
              </p:ext>
            </p:extLst>
          </p:nvPr>
        </p:nvGraphicFramePr>
        <p:xfrm>
          <a:off x="467544" y="1916832"/>
          <a:ext cx="4018528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112325"/>
              </p:ext>
            </p:extLst>
          </p:nvPr>
        </p:nvGraphicFramePr>
        <p:xfrm>
          <a:off x="4619108" y="1916831"/>
          <a:ext cx="3987315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762356"/>
              </p:ext>
            </p:extLst>
          </p:nvPr>
        </p:nvGraphicFramePr>
        <p:xfrm>
          <a:off x="539552" y="1988840"/>
          <a:ext cx="799288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292755"/>
              </p:ext>
            </p:extLst>
          </p:nvPr>
        </p:nvGraphicFramePr>
        <p:xfrm>
          <a:off x="611560" y="2060848"/>
          <a:ext cx="792088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780549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9FABB43-6D8F-496E-A838-FF68BCAFC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157294"/>
              </p:ext>
            </p:extLst>
          </p:nvPr>
        </p:nvGraphicFramePr>
        <p:xfrm>
          <a:off x="467542" y="2220242"/>
          <a:ext cx="8131668" cy="2752580"/>
        </p:xfrm>
        <a:graphic>
          <a:graphicData uri="http://schemas.openxmlformats.org/drawingml/2006/table">
            <a:tbl>
              <a:tblPr/>
              <a:tblGrid>
                <a:gridCol w="815886">
                  <a:extLst>
                    <a:ext uri="{9D8B030D-6E8A-4147-A177-3AD203B41FA5}">
                      <a16:colId xmlns:a16="http://schemas.microsoft.com/office/drawing/2014/main" val="1444139270"/>
                    </a:ext>
                  </a:extLst>
                </a:gridCol>
                <a:gridCol w="2461259">
                  <a:extLst>
                    <a:ext uri="{9D8B030D-6E8A-4147-A177-3AD203B41FA5}">
                      <a16:colId xmlns:a16="http://schemas.microsoft.com/office/drawing/2014/main" val="1968694441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1402095656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1398329587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3586010846"/>
                    </a:ext>
                  </a:extLst>
                </a:gridCol>
                <a:gridCol w="788690">
                  <a:extLst>
                    <a:ext uri="{9D8B030D-6E8A-4147-A177-3AD203B41FA5}">
                      <a16:colId xmlns:a16="http://schemas.microsoft.com/office/drawing/2014/main" val="3785183003"/>
                    </a:ext>
                  </a:extLst>
                </a:gridCol>
                <a:gridCol w="747895">
                  <a:extLst>
                    <a:ext uri="{9D8B030D-6E8A-4147-A177-3AD203B41FA5}">
                      <a16:colId xmlns:a16="http://schemas.microsoft.com/office/drawing/2014/main" val="3720737537"/>
                    </a:ext>
                  </a:extLst>
                </a:gridCol>
                <a:gridCol w="747895">
                  <a:extLst>
                    <a:ext uri="{9D8B030D-6E8A-4147-A177-3AD203B41FA5}">
                      <a16:colId xmlns:a16="http://schemas.microsoft.com/office/drawing/2014/main" val="3051970410"/>
                    </a:ext>
                  </a:extLst>
                </a:gridCol>
              </a:tblGrid>
              <a:tr h="19487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670804"/>
                  </a:ext>
                </a:extLst>
              </a:tr>
              <a:tr h="59679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57117"/>
                  </a:ext>
                </a:extLst>
              </a:tr>
              <a:tr h="207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93.516.752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-7.270.183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67.418.466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185392"/>
                  </a:ext>
                </a:extLst>
              </a:tr>
              <a:tr h="19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53.276.903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42.339.233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607912"/>
                  </a:ext>
                </a:extLst>
              </a:tr>
              <a:tr h="19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9.379.499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4.954.600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491689"/>
                  </a:ext>
                </a:extLst>
              </a:tr>
              <a:tr h="19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025879"/>
                  </a:ext>
                </a:extLst>
              </a:tr>
              <a:tr h="19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21.145.955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-10.040.645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13.372.960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210064"/>
                  </a:ext>
                </a:extLst>
              </a:tr>
              <a:tr h="19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6.072.715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32633"/>
                  </a:ext>
                </a:extLst>
              </a:tr>
              <a:tr h="19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-1.676.004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43999"/>
                  </a:ext>
                </a:extLst>
              </a:tr>
              <a:tr h="19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739015"/>
                  </a:ext>
                </a:extLst>
              </a:tr>
              <a:tr h="19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66147"/>
                  </a:ext>
                </a:extLst>
              </a:tr>
              <a:tr h="19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408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63818"/>
              </p:ext>
            </p:extLst>
          </p:nvPr>
        </p:nvGraphicFramePr>
        <p:xfrm>
          <a:off x="440920" y="2132856"/>
          <a:ext cx="8245879" cy="3384377"/>
        </p:xfrm>
        <a:graphic>
          <a:graphicData uri="http://schemas.openxmlformats.org/drawingml/2006/table">
            <a:tbl>
              <a:tblPr/>
              <a:tblGrid>
                <a:gridCol w="813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7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762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2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150" y="557118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792744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372906"/>
              </p:ext>
            </p:extLst>
          </p:nvPr>
        </p:nvGraphicFramePr>
        <p:xfrm>
          <a:off x="539151" y="2276874"/>
          <a:ext cx="8147648" cy="2747150"/>
        </p:xfrm>
        <a:graphic>
          <a:graphicData uri="http://schemas.openxmlformats.org/drawingml/2006/table">
            <a:tbl>
              <a:tblPr/>
              <a:tblGrid>
                <a:gridCol w="268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9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0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2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32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32.765.955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-2.258.638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26.272.388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5.880.222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-1.613.899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4.090.815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6.591.689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4.646.016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7.799.635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-1.146.630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6.204.011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14.750.489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3.561.090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11.571.590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25.728.762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-5.977.554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18.698.950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784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42899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024114"/>
              </p:ext>
            </p:extLst>
          </p:nvPr>
        </p:nvGraphicFramePr>
        <p:xfrm>
          <a:off x="542899" y="1802937"/>
          <a:ext cx="8073476" cy="4497979"/>
        </p:xfrm>
        <a:graphic>
          <a:graphicData uri="http://schemas.openxmlformats.org/drawingml/2006/table">
            <a:tbl>
              <a:tblPr/>
              <a:tblGrid>
                <a:gridCol w="583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8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95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5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32.765.955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-2.258.638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26.272.388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24.626.157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-455.870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19.743.820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5.433.947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-85.049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814.947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398.169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175.488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41.550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89.476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-13.807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1.388.166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-1.556.856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2.723.502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1.353.403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-1.374.359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2.710.405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-108.867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9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370" y="642550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28824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37047" y="5630573"/>
            <a:ext cx="8219259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BEF79F-E9BD-4325-A9DD-2BDC00D0F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7717"/>
              </p:ext>
            </p:extLst>
          </p:nvPr>
        </p:nvGraphicFramePr>
        <p:xfrm>
          <a:off x="457197" y="1855111"/>
          <a:ext cx="8199111" cy="3734133"/>
        </p:xfrm>
        <a:graphic>
          <a:graphicData uri="http://schemas.openxmlformats.org/drawingml/2006/table">
            <a:tbl>
              <a:tblPr/>
              <a:tblGrid>
                <a:gridCol w="772894">
                  <a:extLst>
                    <a:ext uri="{9D8B030D-6E8A-4147-A177-3AD203B41FA5}">
                      <a16:colId xmlns:a16="http://schemas.microsoft.com/office/drawing/2014/main" val="2392696242"/>
                    </a:ext>
                  </a:extLst>
                </a:gridCol>
                <a:gridCol w="296276">
                  <a:extLst>
                    <a:ext uri="{9D8B030D-6E8A-4147-A177-3AD203B41FA5}">
                      <a16:colId xmlns:a16="http://schemas.microsoft.com/office/drawing/2014/main" val="3019561232"/>
                    </a:ext>
                  </a:extLst>
                </a:gridCol>
                <a:gridCol w="299496">
                  <a:extLst>
                    <a:ext uri="{9D8B030D-6E8A-4147-A177-3AD203B41FA5}">
                      <a16:colId xmlns:a16="http://schemas.microsoft.com/office/drawing/2014/main" val="1437001024"/>
                    </a:ext>
                  </a:extLst>
                </a:gridCol>
                <a:gridCol w="2463597">
                  <a:extLst>
                    <a:ext uri="{9D8B030D-6E8A-4147-A177-3AD203B41FA5}">
                      <a16:colId xmlns:a16="http://schemas.microsoft.com/office/drawing/2014/main" val="1352357858"/>
                    </a:ext>
                  </a:extLst>
                </a:gridCol>
                <a:gridCol w="772894">
                  <a:extLst>
                    <a:ext uri="{9D8B030D-6E8A-4147-A177-3AD203B41FA5}">
                      <a16:colId xmlns:a16="http://schemas.microsoft.com/office/drawing/2014/main" val="3984080946"/>
                    </a:ext>
                  </a:extLst>
                </a:gridCol>
                <a:gridCol w="682722">
                  <a:extLst>
                    <a:ext uri="{9D8B030D-6E8A-4147-A177-3AD203B41FA5}">
                      <a16:colId xmlns:a16="http://schemas.microsoft.com/office/drawing/2014/main" val="404303341"/>
                    </a:ext>
                  </a:extLst>
                </a:gridCol>
                <a:gridCol w="682722">
                  <a:extLst>
                    <a:ext uri="{9D8B030D-6E8A-4147-A177-3AD203B41FA5}">
                      <a16:colId xmlns:a16="http://schemas.microsoft.com/office/drawing/2014/main" val="3908127117"/>
                    </a:ext>
                  </a:extLst>
                </a:gridCol>
                <a:gridCol w="682722">
                  <a:extLst>
                    <a:ext uri="{9D8B030D-6E8A-4147-A177-3AD203B41FA5}">
                      <a16:colId xmlns:a16="http://schemas.microsoft.com/office/drawing/2014/main" val="2799868772"/>
                    </a:ext>
                  </a:extLst>
                </a:gridCol>
                <a:gridCol w="772894">
                  <a:extLst>
                    <a:ext uri="{9D8B030D-6E8A-4147-A177-3AD203B41FA5}">
                      <a16:colId xmlns:a16="http://schemas.microsoft.com/office/drawing/2014/main" val="513905927"/>
                    </a:ext>
                  </a:extLst>
                </a:gridCol>
                <a:gridCol w="772894">
                  <a:extLst>
                    <a:ext uri="{9D8B030D-6E8A-4147-A177-3AD203B41FA5}">
                      <a16:colId xmlns:a16="http://schemas.microsoft.com/office/drawing/2014/main" val="422115469"/>
                    </a:ext>
                  </a:extLst>
                </a:gridCol>
              </a:tblGrid>
              <a:tr h="1556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603463"/>
                  </a:ext>
                </a:extLst>
              </a:tr>
              <a:tr h="4767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533969"/>
                  </a:ext>
                </a:extLst>
              </a:tr>
              <a:tr h="165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14.750.489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3.561.090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7.535.032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081696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8.251.331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6.608.469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750985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532628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4219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434317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63042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80082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87726"/>
                  </a:ext>
                </a:extLst>
              </a:tr>
              <a:tr h="289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Defensa en Arbitrajes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096390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Cumbre APEC 2019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304717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569600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518484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340792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408300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587007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705155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076171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01869"/>
                  </a:ext>
                </a:extLst>
              </a:tr>
              <a:tr h="15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366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3988</TotalTime>
  <Words>2958</Words>
  <Application>Microsoft Office PowerPoint</Application>
  <PresentationFormat>Presentación en pantalla (4:3)</PresentationFormat>
  <Paragraphs>1553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OCTUBRE DE 2020 PARTIDA 06: MINISTERIO DE RELACIONES EXTERIORES</vt:lpstr>
      <vt:lpstr>EJECUCIÓN ACUMULADA DE GASTOS A OCTUBRE DE 2020  PARTIDA 06 MINISTERIO DE RELACIONES EXTERIORES</vt:lpstr>
      <vt:lpstr>EJECUCIÓN ACUMULADA DE GASTOS A OCTUBRE DE 2020  PARTIDA 06 MINISTERIO DE RELACIONES EXTERIORES</vt:lpstr>
      <vt:lpstr>EJECUCIÓN ACUMULADA DE GASTOS A OCTUBRE DE 2020  PARTIDA 06 MINISTERIO DE RELACIONES EXTERIORES</vt:lpstr>
      <vt:lpstr>EJECUCIÓN ACUMULADA DE GASTOS A OCTUBRE DE 2020  PARTIDA 06 MINISTERIO DE RELACIONES EXTERIORES</vt:lpstr>
      <vt:lpstr>EJECUCIÓN ACUMULADA DE GASTOS A OCTUBRE DE 2020  PARTIDA 06 MINISTERIO DE RELACIONES EXTERIORES</vt:lpstr>
      <vt:lpstr>EJECUCIÓN ACUMULADA DE GASTOS A OCTUBRE DE 2020  PARTIDA 06 RESUMEN POR CAPÍTULOS</vt:lpstr>
      <vt:lpstr>EJECUCIÓN ACUMULADA DE GASTOS A OCTUBRE DE 2020  PARTIDA 06. CAPÍTULO 01. PROGRAMA 01: SECRETARÍA Y ADMINISTRACIÓN GENERAL Y SERVICIO EXTERIOR</vt:lpstr>
      <vt:lpstr>EJECUCIÓN ACUMULADA DE GASTOS A OCTUBRE DE 2020  PARTIDA 06. CAPÍTULO 02. PROGRAMA 01: DIRECCIÓN GENERAL DE RELACIONES ECONÓMICAS INTERNACIONALES</vt:lpstr>
      <vt:lpstr>EJECUCIÓN ACUMULADA DE GASTOS A OCTUBRE DE 2020  PARTIDA 06. CAPÍTULO 02. PROGRAMA 02: PROMOCIÓN DE EXPORTACIONES</vt:lpstr>
      <vt:lpstr>EJECUCIÓN ACUMULADA DE GASTOS A OCTUBRE DE 2020  PARTIDA 06. CAPÍTULO 03. PROGRAMA 01: DIRECCIÓN DE FRONTERAS Y LÍMITES DE ESTADO</vt:lpstr>
      <vt:lpstr>EJECUCIÓN ACUMULADA DE GASTOS A OCTUBRE DE 2020  PARTIDA 06. CAPÍTULO 04. PROGRAMA 01: INSTITUTO ANTÁRTICO CHILENO</vt:lpstr>
      <vt:lpstr>EJECUCIÓN ACUMULADA DE GASTOS A OCTUBRE DE 2020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323</cp:revision>
  <cp:lastPrinted>2019-06-03T14:10:49Z</cp:lastPrinted>
  <dcterms:created xsi:type="dcterms:W3CDTF">2016-06-23T13:38:47Z</dcterms:created>
  <dcterms:modified xsi:type="dcterms:W3CDTF">2020-12-29T14:36:11Z</dcterms:modified>
</cp:coreProperties>
</file>