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265" r:id="rId9"/>
    <p:sldId id="304" r:id="rId10"/>
    <p:sldId id="269" r:id="rId11"/>
    <p:sldId id="271" r:id="rId12"/>
    <p:sldId id="273" r:id="rId13"/>
    <p:sldId id="274" r:id="rId14"/>
    <p:sldId id="275" r:id="rId15"/>
    <p:sldId id="276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Subtítulos de Gasto</a:t>
            </a:r>
            <a:endParaRPr lang="es-CL" sz="900" b="1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DC-4442-B016-B14CAA013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DC-4442-B016-B14CAA013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DC-4442-B016-B14CAA013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DC-4442-B016-B14CAA0135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DC-4442-B016-B14CAA0135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BDC-4442-B016-B14CAA0135C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05'!$C$62:$C$67</c:f>
              <c:strCache>
                <c:ptCount val="6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Otros</c:v>
                </c:pt>
              </c:strCache>
            </c:strRef>
          </c:cat>
          <c:val>
            <c:numRef>
              <c:f>'Partida 05'!$D$62:$D$67</c:f>
              <c:numCache>
                <c:formatCode>#,##0</c:formatCode>
                <c:ptCount val="6"/>
                <c:pt idx="0">
                  <c:v>1406730279</c:v>
                </c:pt>
                <c:pt idx="1">
                  <c:v>287471313</c:v>
                </c:pt>
                <c:pt idx="2">
                  <c:v>330055551</c:v>
                </c:pt>
                <c:pt idx="3">
                  <c:v>713527960</c:v>
                </c:pt>
                <c:pt idx="4">
                  <c:v>696047583</c:v>
                </c:pt>
                <c:pt idx="5">
                  <c:v>171424338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DC-4442-B016-B14CAA0135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620743599103092E-2"/>
          <c:y val="0.86688859014574393"/>
          <c:w val="0.97600337209504462"/>
          <c:h val="0.1114311930520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8.968810930755762E-2</c:v>
                </c:pt>
                <c:pt idx="2">
                  <c:v>0.18531766613312942</c:v>
                </c:pt>
                <c:pt idx="3">
                  <c:v>0.25934489425831819</c:v>
                </c:pt>
                <c:pt idx="4">
                  <c:v>0.33618935325793442</c:v>
                </c:pt>
                <c:pt idx="5">
                  <c:v>0.4491385623638976</c:v>
                </c:pt>
                <c:pt idx="6">
                  <c:v>0.50039674712825388</c:v>
                </c:pt>
                <c:pt idx="7">
                  <c:v>0.56360554601913559</c:v>
                </c:pt>
                <c:pt idx="8">
                  <c:v>0.61761515610098883</c:v>
                </c:pt>
                <c:pt idx="9">
                  <c:v>0.68527605290264126</c:v>
                </c:pt>
                <c:pt idx="10">
                  <c:v>0.77422835607541274</c:v>
                </c:pt>
                <c:pt idx="11">
                  <c:v>0.96342465422204049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03-411E-AD7D-05EA5D15F43D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03-411E-AD7D-05EA5D15F43D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63050766989563E-2"/>
                  <c:y val="-2.3308546653426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03-411E-AD7D-05EA5D15F43D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03-411E-AD7D-05EA5D15F43D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03-411E-AD7D-05EA5D15F43D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03-411E-AD7D-05EA5D15F4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Gores!$D$78:$M$78</c:f>
              <c:numCache>
                <c:formatCode>0.0%</c:formatCode>
                <c:ptCount val="10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703-411E-AD7D-05EA5D15F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Capítulo</a:t>
            </a:r>
          </a:p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(en millones de $)</a:t>
            </a:r>
            <a:endParaRPr lang="es-CL" sz="900" b="1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75543028000</c:v>
                </c:pt>
                <c:pt idx="1">
                  <c:v>16660147000</c:v>
                </c:pt>
                <c:pt idx="2">
                  <c:v>642714199000</c:v>
                </c:pt>
                <c:pt idx="3">
                  <c:v>7065223000</c:v>
                </c:pt>
                <c:pt idx="4">
                  <c:v>45145948000</c:v>
                </c:pt>
                <c:pt idx="5">
                  <c:v>72510114000</c:v>
                </c:pt>
                <c:pt idx="6">
                  <c:v>100992063000</c:v>
                </c:pt>
                <c:pt idx="7">
                  <c:v>1181555677000</c:v>
                </c:pt>
                <c:pt idx="8">
                  <c:v>31595756000</c:v>
                </c:pt>
                <c:pt idx="9">
                  <c:v>354753508000</c:v>
                </c:pt>
                <c:pt idx="10">
                  <c:v>1258155603000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F-4A0A-9C2A-3B356460BC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2018- 2019 - 2020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05'!$C$28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05'!$D$28:$O$28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7.787865817884658E-2</c:v>
                </c:pt>
                <c:pt idx="2">
                  <c:v>8.4609214959838239E-2</c:v>
                </c:pt>
                <c:pt idx="3">
                  <c:v>6.8645557984620034E-2</c:v>
                </c:pt>
                <c:pt idx="4">
                  <c:v>7.9563605614239863E-2</c:v>
                </c:pt>
                <c:pt idx="5">
                  <c:v>8.8579415658615643E-2</c:v>
                </c:pt>
                <c:pt idx="6">
                  <c:v>6.4702703671925405E-2</c:v>
                </c:pt>
                <c:pt idx="7">
                  <c:v>7.04104140123607E-2</c:v>
                </c:pt>
                <c:pt idx="8">
                  <c:v>7.7608417722304507E-2</c:v>
                </c:pt>
                <c:pt idx="9">
                  <c:v>7.8347874315037799E-2</c:v>
                </c:pt>
                <c:pt idx="10">
                  <c:v>7.9298421350696716E-2</c:v>
                </c:pt>
                <c:pt idx="11">
                  <c:v>0.15194698534571929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F1-49EC-BF38-4AFB4C622211}"/>
            </c:ext>
          </c:extLst>
        </c:ser>
        <c:ser>
          <c:idx val="0"/>
          <c:order val="1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F1-49EC-BF38-4AFB4C622211}"/>
            </c:ext>
          </c:extLst>
        </c:ser>
        <c:ser>
          <c:idx val="1"/>
          <c:order val="2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F1-49EC-BF38-4AFB4C622211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F1-49EC-BF38-4AFB4C622211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F1-49EC-BF38-4AFB4C622211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F1-49EC-BF38-4AFB4C622211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F1-49EC-BF38-4AFB4C622211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1-49EC-BF38-4AFB4C6222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05'!$D$30:$M$30</c:f>
              <c:numCache>
                <c:formatCode>0.0%</c:formatCode>
                <c:ptCount val="10"/>
                <c:pt idx="0">
                  <c:v>6.3699791574138825E-2</c:v>
                </c:pt>
                <c:pt idx="1">
                  <c:v>5.921268028321186E-2</c:v>
                </c:pt>
                <c:pt idx="2">
                  <c:v>8.6728948404786357E-2</c:v>
                </c:pt>
                <c:pt idx="3">
                  <c:v>8.512169738979769E-2</c:v>
                </c:pt>
                <c:pt idx="4">
                  <c:v>9.6740308815101719E-2</c:v>
                </c:pt>
                <c:pt idx="5">
                  <c:v>8.5180869536903056E-2</c:v>
                </c:pt>
                <c:pt idx="6">
                  <c:v>9.1805123143435682E-2</c:v>
                </c:pt>
                <c:pt idx="7">
                  <c:v>7.9017979724014711E-2</c:v>
                </c:pt>
                <c:pt idx="8">
                  <c:v>7.6403167185014817E-2</c:v>
                </c:pt>
                <c:pt idx="9">
                  <c:v>8.2538546122036094E-2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F1-49EC-BF38-4AFB4C6222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2018 - 2019 - 2020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05'!$C$22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05'!$D$22:$O$22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0.14558226812759609</c:v>
                </c:pt>
                <c:pt idx="2">
                  <c:v>0.22873401668672341</c:v>
                </c:pt>
                <c:pt idx="3">
                  <c:v>0.29676091191513121</c:v>
                </c:pt>
                <c:pt idx="4">
                  <c:v>0.37521359917218244</c:v>
                </c:pt>
                <c:pt idx="5">
                  <c:v>0.46371436749114986</c:v>
                </c:pt>
                <c:pt idx="6">
                  <c:v>0.53029825693349575</c:v>
                </c:pt>
                <c:pt idx="7">
                  <c:v>0.60068255158067652</c:v>
                </c:pt>
                <c:pt idx="8">
                  <c:v>0.67825207098994311</c:v>
                </c:pt>
                <c:pt idx="9">
                  <c:v>0.75615756850066584</c:v>
                </c:pt>
                <c:pt idx="10">
                  <c:v>0.83328169802683605</c:v>
                </c:pt>
                <c:pt idx="11">
                  <c:v>0.97435414143681764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FB-4B2B-93C2-37EAC0869DBC}"/>
            </c:ext>
          </c:extLst>
        </c:ser>
        <c:ser>
          <c:idx val="0"/>
          <c:order val="1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FB-4B2B-93C2-37EAC0869DBC}"/>
            </c:ext>
          </c:extLst>
        </c:ser>
        <c:ser>
          <c:idx val="1"/>
          <c:order val="2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FB-4B2B-93C2-37EAC0869DBC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FB-4B2B-93C2-37EAC0869DBC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FB-4B2B-93C2-37EAC0869DBC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FB-4B2B-93C2-37EAC0869DBC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FB-4B2B-93C2-37EAC0869DBC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FB-4B2B-93C2-37EAC0869DBC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FB-4B2B-93C2-37EAC0869DBC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FB-4B2B-93C2-37EAC0869DBC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FB-4B2B-93C2-37EAC0869DBC}"/>
                </c:ext>
              </c:extLst>
            </c:dLbl>
            <c:dLbl>
              <c:idx val="9"/>
              <c:layout>
                <c:manualLayout>
                  <c:x val="-4.3010419146164221E-2"/>
                  <c:y val="-1.45124695823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FB-4B2B-93C2-37EAC0869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05'!$D$24:$M$24</c:f>
              <c:numCache>
                <c:formatCode>0.0%</c:formatCode>
                <c:ptCount val="10"/>
                <c:pt idx="0">
                  <c:v>6.3699791574138825E-2</c:v>
                </c:pt>
                <c:pt idx="1">
                  <c:v>0.12036474437146577</c:v>
                </c:pt>
                <c:pt idx="2">
                  <c:v>0.20788492863346253</c:v>
                </c:pt>
                <c:pt idx="3">
                  <c:v>0.29384321417506254</c:v>
                </c:pt>
                <c:pt idx="4">
                  <c:v>0.39547374833899557</c:v>
                </c:pt>
                <c:pt idx="5">
                  <c:v>0.47228614076712561</c:v>
                </c:pt>
                <c:pt idx="6">
                  <c:v>0.55322044822427741</c:v>
                </c:pt>
                <c:pt idx="7">
                  <c:v>0.62547206872464156</c:v>
                </c:pt>
                <c:pt idx="8">
                  <c:v>0.71190567526947357</c:v>
                </c:pt>
                <c:pt idx="9">
                  <c:v>0.77658597129066542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CFB-4B2B-93C2-37EAC0869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8.929477090068702E-2</c:v>
                </c:pt>
                <c:pt idx="2">
                  <c:v>9.915477405011193E-2</c:v>
                </c:pt>
                <c:pt idx="3">
                  <c:v>7.5242155994136223E-2</c:v>
                </c:pt>
                <c:pt idx="4">
                  <c:v>7.6517678266393899E-2</c:v>
                </c:pt>
                <c:pt idx="5">
                  <c:v>0.1163078781591772</c:v>
                </c:pt>
                <c:pt idx="6">
                  <c:v>5.0185000751434304E-2</c:v>
                </c:pt>
                <c:pt idx="7">
                  <c:v>6.9232006640127033E-2</c:v>
                </c:pt>
                <c:pt idx="8">
                  <c:v>6.6178905417689463E-2</c:v>
                </c:pt>
                <c:pt idx="9">
                  <c:v>7.057057421639977E-2</c:v>
                </c:pt>
                <c:pt idx="10">
                  <c:v>8.4709159453156199E-2</c:v>
                </c:pt>
                <c:pt idx="11">
                  <c:v>0.19315197509176199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1-42A2-972F-75E2B679CE2C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1-42A2-972F-75E2B679CE2C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102829949241314E-2"/>
                  <c:y val="-2.263369808445117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01-42A2-972F-75E2B679CE2C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01-42A2-972F-75E2B679CE2C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01-42A2-972F-75E2B679CE2C}"/>
                </c:ext>
              </c:extLst>
            </c:dLbl>
            <c:dLbl>
              <c:idx val="3"/>
              <c:layout>
                <c:manualLayout>
                  <c:x val="1.3877573142459517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01-42A2-972F-75E2B679CE2C}"/>
                </c:ext>
              </c:extLst>
            </c:dLbl>
            <c:dLbl>
              <c:idx val="4"/>
              <c:layout>
                <c:manualLayout>
                  <c:x val="1.1102058513967613E-2"/>
                  <c:y val="-3.251011248097213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01-42A2-972F-75E2B679CE2C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01-42A2-972F-75E2B679CE2C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01-42A2-972F-75E2B679CE2C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01-42A2-972F-75E2B679CE2C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01-42A2-972F-75E2B679CE2C}"/>
                </c:ext>
              </c:extLst>
            </c:dLbl>
            <c:dLbl>
              <c:idx val="9"/>
              <c:layout>
                <c:manualLayout>
                  <c:x val="5.5510292569838065E-3"/>
                  <c:y val="-4.2592596042950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01-42A2-972F-75E2B679CE2C}"/>
                </c:ext>
              </c:extLst>
            </c:dLbl>
            <c:dLbl>
              <c:idx val="10"/>
              <c:layout>
                <c:manualLayout>
                  <c:x val="5.5510292569838065E-3"/>
                  <c:y val="-7.417707415322533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501-42A2-972F-75E2B679CE2C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7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Gores!$D$134:$M$134</c:f>
              <c:numCache>
                <c:formatCode>0.0%</c:formatCode>
                <c:ptCount val="10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501-42A2-972F-75E2B679C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9.2636977771635293E-2</c:v>
                </c:pt>
                <c:pt idx="2">
                  <c:v>0.18947943772829348</c:v>
                </c:pt>
                <c:pt idx="3">
                  <c:v>0.26329616248573096</c:v>
                </c:pt>
                <c:pt idx="4">
                  <c:v>0.33979095565987705</c:v>
                </c:pt>
                <c:pt idx="5">
                  <c:v>0.45192641398063915</c:v>
                </c:pt>
                <c:pt idx="6">
                  <c:v>0.50525748541397075</c:v>
                </c:pt>
                <c:pt idx="7">
                  <c:v>0.56897039207805533</c:v>
                </c:pt>
                <c:pt idx="8">
                  <c:v>0.62500080073103037</c:v>
                </c:pt>
                <c:pt idx="9">
                  <c:v>0.69300566469982039</c:v>
                </c:pt>
                <c:pt idx="10">
                  <c:v>0.78084245372177241</c:v>
                </c:pt>
                <c:pt idx="11">
                  <c:v>0.96453382423216483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D3-456D-86F6-FA6E5BE25276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FD3-456D-86F6-FA6E5BE25276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D3-456D-86F6-FA6E5BE25276}"/>
                </c:ext>
              </c:extLst>
            </c:dLbl>
            <c:dLbl>
              <c:idx val="1"/>
              <c:layout>
                <c:manualLayout>
                  <c:x val="-3.826500690943783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D3-456D-86F6-FA6E5BE25276}"/>
                </c:ext>
              </c:extLst>
            </c:dLbl>
            <c:dLbl>
              <c:idx val="2"/>
              <c:layout>
                <c:manualLayout>
                  <c:x val="-3.5531792130192322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D3-456D-86F6-FA6E5BE25276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D3-456D-86F6-FA6E5BE25276}"/>
                </c:ext>
              </c:extLst>
            </c:dLbl>
            <c:dLbl>
              <c:idx val="4"/>
              <c:layout>
                <c:manualLayout>
                  <c:x val="-1.9132503454718917E-2"/>
                  <c:y val="2.839506402863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D3-456D-86F6-FA6E5BE25276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D3-456D-86F6-FA6E5BE25276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D3-456D-86F6-FA6E5BE25276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D3-456D-86F6-FA6E5BE25276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D3-456D-86F6-FA6E5BE25276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D3-456D-86F6-FA6E5BE25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Gores!$D$130:$M$130</c:f>
              <c:numCache>
                <c:formatCode>0.0%</c:formatCode>
                <c:ptCount val="10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FD3-456D-86F6-FA6E5BE25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7.1221174776949767E-2</c:v>
                </c:pt>
                <c:pt idx="2">
                  <c:v>0.11806635926637575</c:v>
                </c:pt>
                <c:pt idx="3">
                  <c:v>7.1303121146471929E-2</c:v>
                </c:pt>
                <c:pt idx="4">
                  <c:v>7.1044361299612863E-2</c:v>
                </c:pt>
                <c:pt idx="5">
                  <c:v>9.9925783130885334E-2</c:v>
                </c:pt>
                <c:pt idx="6">
                  <c:v>7.4087377941188373E-2</c:v>
                </c:pt>
                <c:pt idx="7">
                  <c:v>7.3644937560554388E-2</c:v>
                </c:pt>
                <c:pt idx="8">
                  <c:v>0.10215562138260106</c:v>
                </c:pt>
                <c:pt idx="9">
                  <c:v>7.4007515548335664E-2</c:v>
                </c:pt>
                <c:pt idx="10">
                  <c:v>7.3847175572294949E-2</c:v>
                </c:pt>
                <c:pt idx="11">
                  <c:v>0.12949948958892535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716-B5D2-6C6550341A6B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3E-4716-B5D2-6C6550341A6B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716-B5D2-6C6550341A6B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716-B5D2-6C6550341A6B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716-B5D2-6C6550341A6B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3E-4716-B5D2-6C6550341A6B}"/>
                </c:ext>
              </c:extLst>
            </c:dLbl>
            <c:dLbl>
              <c:idx val="4"/>
              <c:layout>
                <c:manualLayout>
                  <c:x val="1.093480766684999E-2"/>
                  <c:y val="-1.8988659509038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3E-4716-B5D2-6C6550341A6B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3E-4716-B5D2-6C6550341A6B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3E-4716-B5D2-6C6550341A6B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3E-4716-B5D2-6C6550341A6B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3E-4716-B5D2-6C6550341A6B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3E-4716-B5D2-6C6550341A6B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3E-4716-B5D2-6C6550341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Gores!$D$31:$M$31</c:f>
              <c:numCache>
                <c:formatCode>0.0%</c:formatCode>
                <c:ptCount val="10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83E-4716-B5D2-6C6550341A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0.13873552336211706</c:v>
                </c:pt>
                <c:pt idx="2">
                  <c:v>0.25579636211767598</c:v>
                </c:pt>
                <c:pt idx="3">
                  <c:v>0.32664659226202808</c:v>
                </c:pt>
                <c:pt idx="4">
                  <c:v>0.3975057660488181</c:v>
                </c:pt>
                <c:pt idx="5">
                  <c:v>0.49715805846736405</c:v>
                </c:pt>
                <c:pt idx="6">
                  <c:v>0.58601146059899822</c:v>
                </c:pt>
                <c:pt idx="7">
                  <c:v>0.65904294934907115</c:v>
                </c:pt>
                <c:pt idx="8">
                  <c:v>0.74888875950852385</c:v>
                </c:pt>
                <c:pt idx="9">
                  <c:v>0.82330499027193149</c:v>
                </c:pt>
                <c:pt idx="10">
                  <c:v>0.89091614555477627</c:v>
                </c:pt>
                <c:pt idx="11">
                  <c:v>0.98238743738027123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E1-4EED-8302-4C7BFEF30DAC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3E1-4EED-8302-4C7BFEF30DAC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E1-4EED-8302-4C7BFEF30DAC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E1-4EED-8302-4C7BFEF30DAC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E1-4EED-8302-4C7BFEF30DAC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E1-4EED-8302-4C7BFEF30DAC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E1-4EED-8302-4C7BFEF30DAC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E1-4EED-8302-4C7BFEF30DAC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E1-4EED-8302-4C7BFEF30DAC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3E1-4EED-8302-4C7BFEF30DAC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E1-4EED-8302-4C7BFEF30DAC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3E1-4EED-8302-4C7BFEF30D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Gores!$D$26:$M$26</c:f>
              <c:numCache>
                <c:formatCode>0.0%</c:formatCode>
                <c:ptCount val="10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3E1-4EED-8302-4C7BFEF30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5.8439057577326446E-2</c:v>
                </c:pt>
                <c:pt idx="2">
                  <c:v>9.7967962404408207E-2</c:v>
                </c:pt>
                <c:pt idx="3">
                  <c:v>7.5487839934958847E-2</c:v>
                </c:pt>
                <c:pt idx="4">
                  <c:v>7.6859232044380998E-2</c:v>
                </c:pt>
                <c:pt idx="5">
                  <c:v>0.11731758829968826</c:v>
                </c:pt>
                <c:pt idx="6">
                  <c:v>4.8746270340210833E-2</c:v>
                </c:pt>
                <c:pt idx="7">
                  <c:v>6.8969166372524704E-2</c:v>
                </c:pt>
                <c:pt idx="8">
                  <c:v>6.4034134919452368E-2</c:v>
                </c:pt>
                <c:pt idx="9">
                  <c:v>7.0366688109170142E-2</c:v>
                </c:pt>
                <c:pt idx="10">
                  <c:v>8.5361833319407499E-2</c:v>
                </c:pt>
                <c:pt idx="11">
                  <c:v>0.19710643671272035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AEF-8B8C-96733221D961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AEF-8B8C-96733221D961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3877573142459517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31-4AEF-8B8C-96733221D961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AEF-8B8C-96733221D961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31-4AEF-8B8C-96733221D961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31-4AEF-8B8C-96733221D961}"/>
                </c:ext>
              </c:extLst>
            </c:dLbl>
            <c:dLbl>
              <c:idx val="4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31-4AEF-8B8C-96733221D961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31-4AEF-8B8C-96733221D961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31-4AEF-8B8C-96733221D961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31-4AEF-8B8C-96733221D961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31-4AEF-8B8C-96733221D961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31-4AEF-8B8C-96733221D961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31-4AEF-8B8C-96733221D9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Gores!$D$83:$M$83</c:f>
              <c:numCache>
                <c:formatCode>0.0%</c:formatCode>
                <c:ptCount val="10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AEF-8B8C-96733221D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10-12-2020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10-12-2020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10-12-2020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10-12-2020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10-12-2020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10-12-2020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10-12-2020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OCTUBRE DE 2020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noviembre 2020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704856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603920"/>
            <a:ext cx="7632849" cy="229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61170" y="6126999"/>
            <a:ext cx="7704856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B05A6ED-68E0-48DE-BC8D-9FEEC429C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732927"/>
              </p:ext>
            </p:extLst>
          </p:nvPr>
        </p:nvGraphicFramePr>
        <p:xfrm>
          <a:off x="539552" y="1863764"/>
          <a:ext cx="7683237" cy="4269320"/>
        </p:xfrm>
        <a:graphic>
          <a:graphicData uri="http://schemas.openxmlformats.org/drawingml/2006/table">
            <a:tbl>
              <a:tblPr/>
              <a:tblGrid>
                <a:gridCol w="257480">
                  <a:extLst>
                    <a:ext uri="{9D8B030D-6E8A-4147-A177-3AD203B41FA5}">
                      <a16:colId xmlns:a16="http://schemas.microsoft.com/office/drawing/2014/main" val="1618527923"/>
                    </a:ext>
                  </a:extLst>
                </a:gridCol>
                <a:gridCol w="257480">
                  <a:extLst>
                    <a:ext uri="{9D8B030D-6E8A-4147-A177-3AD203B41FA5}">
                      <a16:colId xmlns:a16="http://schemas.microsoft.com/office/drawing/2014/main" val="2601108543"/>
                    </a:ext>
                  </a:extLst>
                </a:gridCol>
                <a:gridCol w="257480">
                  <a:extLst>
                    <a:ext uri="{9D8B030D-6E8A-4147-A177-3AD203B41FA5}">
                      <a16:colId xmlns:a16="http://schemas.microsoft.com/office/drawing/2014/main" val="1115623028"/>
                    </a:ext>
                  </a:extLst>
                </a:gridCol>
                <a:gridCol w="2904387">
                  <a:extLst>
                    <a:ext uri="{9D8B030D-6E8A-4147-A177-3AD203B41FA5}">
                      <a16:colId xmlns:a16="http://schemas.microsoft.com/office/drawing/2014/main" val="1559091157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93378949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481377720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2502725549"/>
                    </a:ext>
                  </a:extLst>
                </a:gridCol>
                <a:gridCol w="690050">
                  <a:extLst>
                    <a:ext uri="{9D8B030D-6E8A-4147-A177-3AD203B41FA5}">
                      <a16:colId xmlns:a16="http://schemas.microsoft.com/office/drawing/2014/main" val="2531866132"/>
                    </a:ext>
                  </a:extLst>
                </a:gridCol>
                <a:gridCol w="628254">
                  <a:extLst>
                    <a:ext uri="{9D8B030D-6E8A-4147-A177-3AD203B41FA5}">
                      <a16:colId xmlns:a16="http://schemas.microsoft.com/office/drawing/2014/main" val="1683871394"/>
                    </a:ext>
                  </a:extLst>
                </a:gridCol>
                <a:gridCol w="617956">
                  <a:extLst>
                    <a:ext uri="{9D8B030D-6E8A-4147-A177-3AD203B41FA5}">
                      <a16:colId xmlns:a16="http://schemas.microsoft.com/office/drawing/2014/main" val="987485509"/>
                    </a:ext>
                  </a:extLst>
                </a:gridCol>
              </a:tblGrid>
              <a:tr h="125200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6380" marR="6380" marT="6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380" marR="6380" marT="6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44332"/>
                  </a:ext>
                </a:extLst>
              </a:tr>
              <a:tr h="306740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611624"/>
                  </a:ext>
                </a:extLst>
              </a:tr>
              <a:tr h="13146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38.869.238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1.554.437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34.016.176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31116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14.570.895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15.197.229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626.334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12.206.703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18599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2.623.155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2.833.025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209.870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1.622.380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021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17.681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17.681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4711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86113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36962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683.364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304.440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246.497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039323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19688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08531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8913"/>
                  </a:ext>
                </a:extLst>
              </a:tr>
              <a:tr h="2003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decisiones.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52045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447.030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68.106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209.163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58991"/>
                  </a:ext>
                </a:extLst>
              </a:tr>
              <a:tr h="2003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Regionales en Materia de Atracción de Inversiones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33419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67.500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8698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317.354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317.960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209.163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68741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33786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477158"/>
                  </a:ext>
                </a:extLst>
              </a:tr>
              <a:tr h="2003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742845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91245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78801"/>
                  </a:ext>
                </a:extLst>
              </a:tr>
              <a:tr h="2003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55199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916168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46499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287.321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213.437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-73.884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87.060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4682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29.215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627879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7031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555405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46.683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31.090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-15.593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9.355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8588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194.304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136.013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-58.291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44.462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43917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19.454.506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19.924.502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19.837.566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208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03964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3.548.940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577395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146.249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59395"/>
                  </a:ext>
                </a:extLst>
              </a:tr>
              <a:tr h="10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470.994</a:t>
                      </a:r>
                    </a:p>
                  </a:txBody>
                  <a:tcPr marL="6380" marR="6380" marT="63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47099,4%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380" marR="6380" marT="63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37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9" y="748747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28648" y="1744262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AADABE3-2407-4644-8E04-93D10A681B3B}"/>
              </a:ext>
            </a:extLst>
          </p:cNvPr>
          <p:cNvSpPr txBox="1">
            <a:spLocks/>
          </p:cNvSpPr>
          <p:nvPr/>
        </p:nvSpPr>
        <p:spPr>
          <a:xfrm>
            <a:off x="628648" y="4730269"/>
            <a:ext cx="7886701" cy="522082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EBCB697-9819-40AA-8436-46D202782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24185"/>
              </p:ext>
            </p:extLst>
          </p:nvPr>
        </p:nvGraphicFramePr>
        <p:xfrm>
          <a:off x="628649" y="2060848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79103154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2895193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3612322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6616734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8388780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974743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6438872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9790934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54906021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438036776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31385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5711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-3.066.605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2.649.852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48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2.196.896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3853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2.196.896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7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1.713.267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1.382.806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-330.461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834.974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17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2.837.010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2.837.251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704.862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45829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8812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366.882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199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3.343.361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1.278.125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581.730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0749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2085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15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3243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0886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529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1366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47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8310A48-E6A7-41FA-A863-E0EE2396B63D}"/>
              </a:ext>
            </a:extLst>
          </p:cNvPr>
          <p:cNvSpPr txBox="1">
            <a:spLocks/>
          </p:cNvSpPr>
          <p:nvPr/>
        </p:nvSpPr>
        <p:spPr>
          <a:xfrm>
            <a:off x="540822" y="5300141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80586C3-0E87-413F-93DB-D284495B1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178190"/>
              </p:ext>
            </p:extLst>
          </p:nvPr>
        </p:nvGraphicFramePr>
        <p:xfrm>
          <a:off x="540822" y="1844824"/>
          <a:ext cx="7886701" cy="3467433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3102400418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951716513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056528068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2742404989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09059024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33165290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022416549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389019946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915778182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3554443561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144263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541344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264.289.106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66.052.495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215.037.376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74296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69.455.408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5902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69.455.408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0731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65.984.171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64280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5.360.301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4.560.836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3.471.237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47462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4711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1106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40718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0759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6526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182.388.209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66.213.741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138.992.674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474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182.388.209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66.213.741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138.992.674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54262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Mejoramiento Urbano y Equipamiento Comunal)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45.528.855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85.770.274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40.241.419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70.262.673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9274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Mejoramiento de Barrios)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29.619.106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60.015.929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30.396.823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44.584.684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6824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Recuperación de Ciudades)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16.144.712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10.220.211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-5.924.501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4.214.446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44043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66596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9.172.688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10.672.688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4.221.764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1312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1038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2035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8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4" y="735261"/>
            <a:ext cx="7416824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19547"/>
            <a:ext cx="7200801" cy="385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F133C1C-0AA1-4315-9F37-9C2DCBBC699C}"/>
              </a:ext>
            </a:extLst>
          </p:cNvPr>
          <p:cNvSpPr txBox="1">
            <a:spLocks/>
          </p:cNvSpPr>
          <p:nvPr/>
        </p:nvSpPr>
        <p:spPr>
          <a:xfrm>
            <a:off x="457200" y="6131410"/>
            <a:ext cx="7409592" cy="23657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AEE42D8-4DF4-4964-8EA6-1CFBD28C1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32242"/>
              </p:ext>
            </p:extLst>
          </p:nvPr>
        </p:nvGraphicFramePr>
        <p:xfrm>
          <a:off x="514513" y="1889848"/>
          <a:ext cx="7409594" cy="4295009"/>
        </p:xfrm>
        <a:graphic>
          <a:graphicData uri="http://schemas.openxmlformats.org/drawingml/2006/table">
            <a:tbl>
              <a:tblPr/>
              <a:tblGrid>
                <a:gridCol w="244702">
                  <a:extLst>
                    <a:ext uri="{9D8B030D-6E8A-4147-A177-3AD203B41FA5}">
                      <a16:colId xmlns:a16="http://schemas.microsoft.com/office/drawing/2014/main" val="3888585029"/>
                    </a:ext>
                  </a:extLst>
                </a:gridCol>
                <a:gridCol w="244702">
                  <a:extLst>
                    <a:ext uri="{9D8B030D-6E8A-4147-A177-3AD203B41FA5}">
                      <a16:colId xmlns:a16="http://schemas.microsoft.com/office/drawing/2014/main" val="447853227"/>
                    </a:ext>
                  </a:extLst>
                </a:gridCol>
                <a:gridCol w="244702">
                  <a:extLst>
                    <a:ext uri="{9D8B030D-6E8A-4147-A177-3AD203B41FA5}">
                      <a16:colId xmlns:a16="http://schemas.microsoft.com/office/drawing/2014/main" val="379323770"/>
                    </a:ext>
                  </a:extLst>
                </a:gridCol>
                <a:gridCol w="2760245">
                  <a:extLst>
                    <a:ext uri="{9D8B030D-6E8A-4147-A177-3AD203B41FA5}">
                      <a16:colId xmlns:a16="http://schemas.microsoft.com/office/drawing/2014/main" val="1181166891"/>
                    </a:ext>
                  </a:extLst>
                </a:gridCol>
                <a:gridCol w="655803">
                  <a:extLst>
                    <a:ext uri="{9D8B030D-6E8A-4147-A177-3AD203B41FA5}">
                      <a16:colId xmlns:a16="http://schemas.microsoft.com/office/drawing/2014/main" val="2669801777"/>
                    </a:ext>
                  </a:extLst>
                </a:gridCol>
                <a:gridCol w="655803">
                  <a:extLst>
                    <a:ext uri="{9D8B030D-6E8A-4147-A177-3AD203B41FA5}">
                      <a16:colId xmlns:a16="http://schemas.microsoft.com/office/drawing/2014/main" val="3670213257"/>
                    </a:ext>
                  </a:extLst>
                </a:gridCol>
                <a:gridCol w="655803">
                  <a:extLst>
                    <a:ext uri="{9D8B030D-6E8A-4147-A177-3AD203B41FA5}">
                      <a16:colId xmlns:a16="http://schemas.microsoft.com/office/drawing/2014/main" val="4043139569"/>
                    </a:ext>
                  </a:extLst>
                </a:gridCol>
                <a:gridCol w="655803">
                  <a:extLst>
                    <a:ext uri="{9D8B030D-6E8A-4147-A177-3AD203B41FA5}">
                      <a16:colId xmlns:a16="http://schemas.microsoft.com/office/drawing/2014/main" val="249657299"/>
                    </a:ext>
                  </a:extLst>
                </a:gridCol>
                <a:gridCol w="606863">
                  <a:extLst>
                    <a:ext uri="{9D8B030D-6E8A-4147-A177-3AD203B41FA5}">
                      <a16:colId xmlns:a16="http://schemas.microsoft.com/office/drawing/2014/main" val="1911588804"/>
                    </a:ext>
                  </a:extLst>
                </a:gridCol>
                <a:gridCol w="685168">
                  <a:extLst>
                    <a:ext uri="{9D8B030D-6E8A-4147-A177-3AD203B41FA5}">
                      <a16:colId xmlns:a16="http://schemas.microsoft.com/office/drawing/2014/main" val="2339632739"/>
                    </a:ext>
                  </a:extLst>
                </a:gridCol>
              </a:tblGrid>
              <a:tr h="1283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79937"/>
                  </a:ext>
                </a:extLst>
              </a:tr>
              <a:tr h="31455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41650"/>
                  </a:ext>
                </a:extLst>
              </a:tr>
              <a:tr h="1348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208.153.302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11.100.257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182.619.711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37782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2.135.483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13245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2.135.483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6845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30975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9726"/>
                  </a:ext>
                </a:extLst>
              </a:tr>
              <a:tr h="20542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837.068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837.068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921764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Funcionamiento Región de Coquimbo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05193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143276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24530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90518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146.441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018970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656508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4467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185.230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80301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131918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49260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175.080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595101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564208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113264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090576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2267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75513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177602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596091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Corporación de Fomento de la Producción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99811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08206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71220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204.551.717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7.498.672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180.484.228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737870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58.385.769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199.246.520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140.860.751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180.484.228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621047"/>
                  </a:ext>
                </a:extLst>
              </a:tr>
              <a:tr h="1139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495.658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8.302.473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7.806.815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25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694350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9552" y="764704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38B9AF6-7C24-473C-AC9E-AD5C8C766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46026"/>
              </p:ext>
            </p:extLst>
          </p:nvPr>
        </p:nvGraphicFramePr>
        <p:xfrm>
          <a:off x="539552" y="2023749"/>
          <a:ext cx="7886698" cy="4281939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47195477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429489602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300549422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3543899342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190503820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34739042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25916606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854473091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4234342342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52828047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19588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71948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5.975.669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4.889.470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2696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3.198.503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14.969.529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17.498.158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730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2.500.382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12.392.151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9.891.769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94637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13.265.621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29.532.943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16.267.322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26.346.146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435821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3.874.923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8.193.008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4.318.085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7.917.868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59151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4.573.479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20.596.810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16.023.331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20.345.092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39198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11.215.410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7946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5.573.306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11.507.649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5.934.343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10.956.750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05030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3.846.959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9.200.880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5.353.921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8.585.172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22073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2.432.983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13.738.732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11.305.749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13.257.170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12172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2.749.267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9.207.186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6.457.919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9.012.821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685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1.866.417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14.659.477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3248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6.016.877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3.812.807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78378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306.175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1.070.983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764.808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0199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1.709.550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5.487.814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664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1067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35528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138.667.276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5.305.197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-133.362.079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5362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53.589.893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-53.589.893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70052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7.711.975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134.489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-7.577.486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1545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9.159.447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635.639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-8.523.808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1659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3.461.909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507.213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-2.954.696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6325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8.875.452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169.573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-8.705.879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9783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5.701.891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797.209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-4.904.682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700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9.211.295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2.763.388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-6.447.907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422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4.516.354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297.686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-4.218.668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4553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5.659.060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-5.659.060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35754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30.780.000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-30.780.000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390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3" y="834160"/>
            <a:ext cx="76463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75349" y="1523861"/>
            <a:ext cx="7652906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B80F371-41D1-4BCB-A8F6-9C1DAD231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861471"/>
              </p:ext>
            </p:extLst>
          </p:nvPr>
        </p:nvGraphicFramePr>
        <p:xfrm>
          <a:off x="546088" y="1926039"/>
          <a:ext cx="7646370" cy="4377274"/>
        </p:xfrm>
        <a:graphic>
          <a:graphicData uri="http://schemas.openxmlformats.org/drawingml/2006/table">
            <a:tbl>
              <a:tblPr/>
              <a:tblGrid>
                <a:gridCol w="251443">
                  <a:extLst>
                    <a:ext uri="{9D8B030D-6E8A-4147-A177-3AD203B41FA5}">
                      <a16:colId xmlns:a16="http://schemas.microsoft.com/office/drawing/2014/main" val="1898001665"/>
                    </a:ext>
                  </a:extLst>
                </a:gridCol>
                <a:gridCol w="251443">
                  <a:extLst>
                    <a:ext uri="{9D8B030D-6E8A-4147-A177-3AD203B41FA5}">
                      <a16:colId xmlns:a16="http://schemas.microsoft.com/office/drawing/2014/main" val="650216697"/>
                    </a:ext>
                  </a:extLst>
                </a:gridCol>
                <a:gridCol w="251443">
                  <a:extLst>
                    <a:ext uri="{9D8B030D-6E8A-4147-A177-3AD203B41FA5}">
                      <a16:colId xmlns:a16="http://schemas.microsoft.com/office/drawing/2014/main" val="4231578682"/>
                    </a:ext>
                  </a:extLst>
                </a:gridCol>
                <a:gridCol w="2979596">
                  <a:extLst>
                    <a:ext uri="{9D8B030D-6E8A-4147-A177-3AD203B41FA5}">
                      <a16:colId xmlns:a16="http://schemas.microsoft.com/office/drawing/2014/main" val="957527722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917344338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1868507251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2298546048"/>
                    </a:ext>
                  </a:extLst>
                </a:gridCol>
                <a:gridCol w="673866">
                  <a:extLst>
                    <a:ext uri="{9D8B030D-6E8A-4147-A177-3AD203B41FA5}">
                      <a16:colId xmlns:a16="http://schemas.microsoft.com/office/drawing/2014/main" val="405019423"/>
                    </a:ext>
                  </a:extLst>
                </a:gridCol>
                <a:gridCol w="613520">
                  <a:extLst>
                    <a:ext uri="{9D8B030D-6E8A-4147-A177-3AD203B41FA5}">
                      <a16:colId xmlns:a16="http://schemas.microsoft.com/office/drawing/2014/main" val="2630178406"/>
                    </a:ext>
                  </a:extLst>
                </a:gridCol>
                <a:gridCol w="603461">
                  <a:extLst>
                    <a:ext uri="{9D8B030D-6E8A-4147-A177-3AD203B41FA5}">
                      <a16:colId xmlns:a16="http://schemas.microsoft.com/office/drawing/2014/main" val="2223317276"/>
                    </a:ext>
                  </a:extLst>
                </a:gridCol>
              </a:tblGrid>
              <a:tr h="14051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976429"/>
                  </a:ext>
                </a:extLst>
              </a:tr>
              <a:tr h="3442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61883"/>
                  </a:ext>
                </a:extLst>
              </a:tr>
              <a:tr h="14754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171.951.986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-28.461.320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111.951.711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583093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30821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49990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908693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097161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662010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85313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566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424649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302358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171.676.565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-28.736.741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111.945.711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436741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109.448.473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160.009.179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50.560.706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111.945.711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048314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166996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7.049.410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866667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1.344.077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2.816.212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1.472.135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17937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3.078.000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13927"/>
                  </a:ext>
                </a:extLst>
              </a:tr>
              <a:tr h="2248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39264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2.565.000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898822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966.388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662260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17071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5.403.198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10.400.687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4.997.489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10.210.945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971872"/>
                  </a:ext>
                </a:extLst>
              </a:tr>
              <a:tr h="2248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12.164.852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16.436.595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4.271.743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9.803.978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24101"/>
                  </a:ext>
                </a:extLst>
              </a:tr>
              <a:tr h="2248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7.798.646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30.876.313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23.077.667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21.902.791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17732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14.341.637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588943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234660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7.613.570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18.440.542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10.826.972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2.695.742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30863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573696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90.964.833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11.667.386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-79.297.447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251598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66.837.203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6.615.074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-60.222.129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98185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7.746.390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3.617.748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-4.128.642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28812"/>
                  </a:ext>
                </a:extLst>
              </a:tr>
              <a:tr h="1134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16.381.240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1.434.564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-14.946.676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31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F528206-F892-43D6-BBFF-8415B7444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6469"/>
              </p:ext>
            </p:extLst>
          </p:nvPr>
        </p:nvGraphicFramePr>
        <p:xfrm>
          <a:off x="467543" y="2146913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031970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5034428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3613879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7981983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1584151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304344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940129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4204550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33554624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82859984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66505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4922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7.682.948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965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5.167.691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6.365.773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1.198.082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5.074.193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603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1.059.176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1.604.176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1.506.101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189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838.356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2.219.189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1.102.654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430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342.354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281.606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9192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795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986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9103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354.676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1.740.509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1.385.833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698.705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580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CEE5315-FF2D-47F5-ABF0-D5808FB3C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17802"/>
              </p:ext>
            </p:extLst>
          </p:nvPr>
        </p:nvGraphicFramePr>
        <p:xfrm>
          <a:off x="563471" y="2037668"/>
          <a:ext cx="7913298" cy="3568049"/>
        </p:xfrm>
        <a:graphic>
          <a:graphicData uri="http://schemas.openxmlformats.org/drawingml/2006/table">
            <a:tbl>
              <a:tblPr/>
              <a:tblGrid>
                <a:gridCol w="265191">
                  <a:extLst>
                    <a:ext uri="{9D8B030D-6E8A-4147-A177-3AD203B41FA5}">
                      <a16:colId xmlns:a16="http://schemas.microsoft.com/office/drawing/2014/main" val="1984751363"/>
                    </a:ext>
                  </a:extLst>
                </a:gridCol>
                <a:gridCol w="265191">
                  <a:extLst>
                    <a:ext uri="{9D8B030D-6E8A-4147-A177-3AD203B41FA5}">
                      <a16:colId xmlns:a16="http://schemas.microsoft.com/office/drawing/2014/main" val="3250047278"/>
                    </a:ext>
                  </a:extLst>
                </a:gridCol>
                <a:gridCol w="265191">
                  <a:extLst>
                    <a:ext uri="{9D8B030D-6E8A-4147-A177-3AD203B41FA5}">
                      <a16:colId xmlns:a16="http://schemas.microsoft.com/office/drawing/2014/main" val="2751590969"/>
                    </a:ext>
                  </a:extLst>
                </a:gridCol>
                <a:gridCol w="2991353">
                  <a:extLst>
                    <a:ext uri="{9D8B030D-6E8A-4147-A177-3AD203B41FA5}">
                      <a16:colId xmlns:a16="http://schemas.microsoft.com/office/drawing/2014/main" val="4026835546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494559349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9729294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3674883733"/>
                    </a:ext>
                  </a:extLst>
                </a:gridCol>
                <a:gridCol w="710712">
                  <a:extLst>
                    <a:ext uri="{9D8B030D-6E8A-4147-A177-3AD203B41FA5}">
                      <a16:colId xmlns:a16="http://schemas.microsoft.com/office/drawing/2014/main" val="4155035084"/>
                    </a:ext>
                  </a:extLst>
                </a:gridCol>
                <a:gridCol w="647066">
                  <a:extLst>
                    <a:ext uri="{9D8B030D-6E8A-4147-A177-3AD203B41FA5}">
                      <a16:colId xmlns:a16="http://schemas.microsoft.com/office/drawing/2014/main" val="2789441681"/>
                    </a:ext>
                  </a:extLst>
                </a:gridCol>
                <a:gridCol w="636458">
                  <a:extLst>
                    <a:ext uri="{9D8B030D-6E8A-4147-A177-3AD203B41FA5}">
                      <a16:colId xmlns:a16="http://schemas.microsoft.com/office/drawing/2014/main" val="47749085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07527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29020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41.433.031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-838.106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31.599.542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7992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10.782.020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11.217.530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435.510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9.352.435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720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1.880.877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1.551.994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-328.883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950.159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7306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28.976.911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27.748.687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-1.228.224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20.463.310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187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4841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560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28.016.511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26.788.287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-1.228.224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19.502.910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164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3.259.705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3.142.001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-117.704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2.974.096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710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3.809.224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3.532.556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-276.668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63852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1.841.583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1.467.002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-374.581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573.411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2105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5.893.951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6.701.406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2.229.825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966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6.092.483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4.939.290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-1.153.193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4.224.609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265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6.712.531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6.598.356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-114.175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5.941.379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6813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407.034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407.676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284.275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1966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260.179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221.179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147.731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7324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445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831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167.903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852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568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371.150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693.641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685.907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9075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329.941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7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135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169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D84F8F9-27E8-4C6F-9C90-1C89D82A0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033457"/>
              </p:ext>
            </p:extLst>
          </p:nvPr>
        </p:nvGraphicFramePr>
        <p:xfrm>
          <a:off x="562914" y="2105607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2137018111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834215889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633698341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126194816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89959909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4052647833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64384810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767676541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3244213715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2094299351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890468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7818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2.803.265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-71.546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2.217.594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2532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1.576.341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1.536.976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-39.365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1.250.766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62989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933.982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0662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72.440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38.100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30.313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6133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1379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95359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43.275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0101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15.184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54828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82175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91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D4CFE873-3D9E-492C-9150-549DF27AE4F1}"/>
              </a:ext>
            </a:extLst>
          </p:cNvPr>
          <p:cNvSpPr txBox="1">
            <a:spLocks/>
          </p:cNvSpPr>
          <p:nvPr/>
        </p:nvSpPr>
        <p:spPr>
          <a:xfrm>
            <a:off x="517491" y="5599769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0357601-7AC2-467E-B8BA-218719C38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15777"/>
              </p:ext>
            </p:extLst>
          </p:nvPr>
        </p:nvGraphicFramePr>
        <p:xfrm>
          <a:off x="534017" y="2321227"/>
          <a:ext cx="7886701" cy="32508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86200602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0996853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7971085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9768781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4263302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871230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476097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083142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87852611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86837015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4579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11825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71.933.683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-576.431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55.526.980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6744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8.940.741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9.340.031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8.266.007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588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3.256.006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-197.898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1.930.110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6876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60.241.316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59.469.018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-772.298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45.292.958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9203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661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 Población General-INE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205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59.964.296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59.191.998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-772.298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45.225.082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4008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45.308.608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45.072.452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-236.156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32.838.597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9167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3.337.149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3.248.746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448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1.260.188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700.450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-559.738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254.344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353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6.148.616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6.097.432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-51.184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6.122.629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097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1.128.819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977.924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-150.895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635.562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9664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1.754.916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1.980.353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1.451.779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3339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1.026.000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1.026.160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673.425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299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3853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1467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031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9194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61.777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845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43.359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1206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58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25645"/>
              </p:ext>
            </p:extLst>
          </p:nvPr>
        </p:nvGraphicFramePr>
        <p:xfrm>
          <a:off x="486000" y="2163229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84131"/>
              </p:ext>
            </p:extLst>
          </p:nvPr>
        </p:nvGraphicFramePr>
        <p:xfrm>
          <a:off x="4606782" y="2167906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6322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F690BED-722B-44BF-A45D-D33F01832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40577"/>
              </p:ext>
            </p:extLst>
          </p:nvPr>
        </p:nvGraphicFramePr>
        <p:xfrm>
          <a:off x="539553" y="1844824"/>
          <a:ext cx="7920879" cy="3818662"/>
        </p:xfrm>
        <a:graphic>
          <a:graphicData uri="http://schemas.openxmlformats.org/drawingml/2006/table">
            <a:tbl>
              <a:tblPr/>
              <a:tblGrid>
                <a:gridCol w="260899">
                  <a:extLst>
                    <a:ext uri="{9D8B030D-6E8A-4147-A177-3AD203B41FA5}">
                      <a16:colId xmlns:a16="http://schemas.microsoft.com/office/drawing/2014/main" val="3254380099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3198395842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1906243463"/>
                    </a:ext>
                  </a:extLst>
                </a:gridCol>
                <a:gridCol w="2942934">
                  <a:extLst>
                    <a:ext uri="{9D8B030D-6E8A-4147-A177-3AD203B41FA5}">
                      <a16:colId xmlns:a16="http://schemas.microsoft.com/office/drawing/2014/main" val="1336208320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963107353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582855011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2449854253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036879692"/>
                    </a:ext>
                  </a:extLst>
                </a:gridCol>
                <a:gridCol w="772259">
                  <a:extLst>
                    <a:ext uri="{9D8B030D-6E8A-4147-A177-3AD203B41FA5}">
                      <a16:colId xmlns:a16="http://schemas.microsoft.com/office/drawing/2014/main" val="3252472886"/>
                    </a:ext>
                  </a:extLst>
                </a:gridCol>
                <a:gridCol w="626157">
                  <a:extLst>
                    <a:ext uri="{9D8B030D-6E8A-4147-A177-3AD203B41FA5}">
                      <a16:colId xmlns:a16="http://schemas.microsoft.com/office/drawing/2014/main" val="612222732"/>
                    </a:ext>
                  </a:extLst>
                </a:gridCol>
              </a:tblGrid>
              <a:tr h="155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82275"/>
                  </a:ext>
                </a:extLst>
              </a:tr>
              <a:tr h="3818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36006"/>
                  </a:ext>
                </a:extLst>
              </a:tr>
              <a:tr h="1636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490.423.115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447.620.663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466.168.195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1089,1%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32715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15.400.101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15.823.442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423.341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12.470.007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19031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2.649.031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2.642.633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1.772.473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9548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20.820.990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462.455.663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441.634.673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446.901.508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0019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3.448.608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4.278.067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3.562.344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9407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2.767.531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3.596.990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3.192.076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9090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370.268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88185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de Daños y Damnificados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9628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16.963.994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458.177.596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441.213.602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443.339.164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2613,4%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8040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447.253.223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447.253.213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436.194.789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4361947890,0%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49975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716.672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611.356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-105.316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284.678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76590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1.091.776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993.247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-98.529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696.863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925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4.021.135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3.954.566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-66.569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2.793.042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3331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702.883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502.883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327.846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80839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228.661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229.051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170.338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4499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3.252.769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3.150.856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-101.913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2.775.769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34570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6.700.000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-5.398.000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31900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250.088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180.414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-69.674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95.839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9026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1299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5090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2.349.566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1815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62231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3567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76.862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2773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22652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16.724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0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C419A5E-28AB-4771-AE11-85610DF8C026}"/>
              </a:ext>
            </a:extLst>
          </p:cNvPr>
          <p:cNvSpPr txBox="1">
            <a:spLocks/>
          </p:cNvSpPr>
          <p:nvPr/>
        </p:nvSpPr>
        <p:spPr>
          <a:xfrm>
            <a:off x="447675" y="764576"/>
            <a:ext cx="79199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7B5DBC4F-610A-413E-8ECC-417BEB6BCAFE}"/>
              </a:ext>
            </a:extLst>
          </p:cNvPr>
          <p:cNvSpPr txBox="1">
            <a:spLocks/>
          </p:cNvSpPr>
          <p:nvPr/>
        </p:nvSpPr>
        <p:spPr>
          <a:xfrm>
            <a:off x="446756" y="1556473"/>
            <a:ext cx="791994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D285615-316D-461A-8736-D9E042250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2094"/>
              </p:ext>
            </p:extLst>
          </p:nvPr>
        </p:nvGraphicFramePr>
        <p:xfrm>
          <a:off x="446756" y="1921599"/>
          <a:ext cx="7919948" cy="1591772"/>
        </p:xfrm>
        <a:graphic>
          <a:graphicData uri="http://schemas.openxmlformats.org/drawingml/2006/table">
            <a:tbl>
              <a:tblPr/>
              <a:tblGrid>
                <a:gridCol w="260868">
                  <a:extLst>
                    <a:ext uri="{9D8B030D-6E8A-4147-A177-3AD203B41FA5}">
                      <a16:colId xmlns:a16="http://schemas.microsoft.com/office/drawing/2014/main" val="3792984726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2125287897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73439848"/>
                    </a:ext>
                  </a:extLst>
                </a:gridCol>
                <a:gridCol w="2942589">
                  <a:extLst>
                    <a:ext uri="{9D8B030D-6E8A-4147-A177-3AD203B41FA5}">
                      <a16:colId xmlns:a16="http://schemas.microsoft.com/office/drawing/2014/main" val="278211484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950318398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2561653788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1298516725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79719626"/>
                    </a:ext>
                  </a:extLst>
                </a:gridCol>
                <a:gridCol w="772168">
                  <a:extLst>
                    <a:ext uri="{9D8B030D-6E8A-4147-A177-3AD203B41FA5}">
                      <a16:colId xmlns:a16="http://schemas.microsoft.com/office/drawing/2014/main" val="1897059780"/>
                    </a:ext>
                  </a:extLst>
                </a:gridCol>
                <a:gridCol w="626083">
                  <a:extLst>
                    <a:ext uri="{9D8B030D-6E8A-4147-A177-3AD203B41FA5}">
                      <a16:colId xmlns:a16="http://schemas.microsoft.com/office/drawing/2014/main" val="579535400"/>
                    </a:ext>
                  </a:extLst>
                </a:gridCol>
              </a:tblGrid>
              <a:tr h="12244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96010"/>
                  </a:ext>
                </a:extLst>
              </a:tr>
              <a:tr h="2448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249591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523387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817527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8.794.803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5.579.935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4.657.721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1685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8.794.803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5.579.935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4.657.721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35754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3.168.768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3.168.758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3.039.968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30399680,0%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14040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3.214.858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5.626.035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2.411.177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1.617.753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607468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310.880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337.818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603236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59926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41540"/>
                  </a:ext>
                </a:extLst>
              </a:tr>
              <a:tr h="1224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5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C050218-1823-4AB4-96AA-73C894FD5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69386"/>
              </p:ext>
            </p:extLst>
          </p:nvPr>
        </p:nvGraphicFramePr>
        <p:xfrm>
          <a:off x="448928" y="1909634"/>
          <a:ext cx="7886701" cy="147479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48699439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6978606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8839662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7009675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263717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777962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992090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7212833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48390313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33991249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13638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8858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5.909.227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-262.591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3.479.187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1577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1.405.405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1.402.465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1.110.938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7302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4.570.941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4.405.705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2.282.320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589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2504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195.472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85.929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7075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143.981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91628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0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16ED2B1-B073-4757-8648-0334B49D6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216645"/>
              </p:ext>
            </p:extLst>
          </p:nvPr>
        </p:nvGraphicFramePr>
        <p:xfrm>
          <a:off x="428077" y="1859059"/>
          <a:ext cx="7886701" cy="156994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05804696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9326119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27694056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1657337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3882984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466508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6908180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0894612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99484031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70229175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90163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46981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1.886.483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878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2685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6098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7382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206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1.187.797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521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1.187.797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409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1.187.797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48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84E6632-274F-4D27-8065-E7E706A4E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53779"/>
              </p:ext>
            </p:extLst>
          </p:nvPr>
        </p:nvGraphicFramePr>
        <p:xfrm>
          <a:off x="554566" y="1842548"/>
          <a:ext cx="7914951" cy="2592782"/>
        </p:xfrm>
        <a:graphic>
          <a:graphicData uri="http://schemas.openxmlformats.org/drawingml/2006/table">
            <a:tbl>
              <a:tblPr/>
              <a:tblGrid>
                <a:gridCol w="265247">
                  <a:extLst>
                    <a:ext uri="{9D8B030D-6E8A-4147-A177-3AD203B41FA5}">
                      <a16:colId xmlns:a16="http://schemas.microsoft.com/office/drawing/2014/main" val="3327245917"/>
                    </a:ext>
                  </a:extLst>
                </a:gridCol>
                <a:gridCol w="265247">
                  <a:extLst>
                    <a:ext uri="{9D8B030D-6E8A-4147-A177-3AD203B41FA5}">
                      <a16:colId xmlns:a16="http://schemas.microsoft.com/office/drawing/2014/main" val="3431082204"/>
                    </a:ext>
                  </a:extLst>
                </a:gridCol>
                <a:gridCol w="265247">
                  <a:extLst>
                    <a:ext uri="{9D8B030D-6E8A-4147-A177-3AD203B41FA5}">
                      <a16:colId xmlns:a16="http://schemas.microsoft.com/office/drawing/2014/main" val="1128938390"/>
                    </a:ext>
                  </a:extLst>
                </a:gridCol>
                <a:gridCol w="2991978">
                  <a:extLst>
                    <a:ext uri="{9D8B030D-6E8A-4147-A177-3AD203B41FA5}">
                      <a16:colId xmlns:a16="http://schemas.microsoft.com/office/drawing/2014/main" val="3253711782"/>
                    </a:ext>
                  </a:extLst>
                </a:gridCol>
                <a:gridCol w="710860">
                  <a:extLst>
                    <a:ext uri="{9D8B030D-6E8A-4147-A177-3AD203B41FA5}">
                      <a16:colId xmlns:a16="http://schemas.microsoft.com/office/drawing/2014/main" val="57492888"/>
                    </a:ext>
                  </a:extLst>
                </a:gridCol>
                <a:gridCol w="710860">
                  <a:extLst>
                    <a:ext uri="{9D8B030D-6E8A-4147-A177-3AD203B41FA5}">
                      <a16:colId xmlns:a16="http://schemas.microsoft.com/office/drawing/2014/main" val="1104830499"/>
                    </a:ext>
                  </a:extLst>
                </a:gridCol>
                <a:gridCol w="710860">
                  <a:extLst>
                    <a:ext uri="{9D8B030D-6E8A-4147-A177-3AD203B41FA5}">
                      <a16:colId xmlns:a16="http://schemas.microsoft.com/office/drawing/2014/main" val="4016629275"/>
                    </a:ext>
                  </a:extLst>
                </a:gridCol>
                <a:gridCol w="710860">
                  <a:extLst>
                    <a:ext uri="{9D8B030D-6E8A-4147-A177-3AD203B41FA5}">
                      <a16:colId xmlns:a16="http://schemas.microsoft.com/office/drawing/2014/main" val="772569498"/>
                    </a:ext>
                  </a:extLst>
                </a:gridCol>
                <a:gridCol w="647201">
                  <a:extLst>
                    <a:ext uri="{9D8B030D-6E8A-4147-A177-3AD203B41FA5}">
                      <a16:colId xmlns:a16="http://schemas.microsoft.com/office/drawing/2014/main" val="3097292612"/>
                    </a:ext>
                  </a:extLst>
                </a:gridCol>
                <a:gridCol w="636591">
                  <a:extLst>
                    <a:ext uri="{9D8B030D-6E8A-4147-A177-3AD203B41FA5}">
                      <a16:colId xmlns:a16="http://schemas.microsoft.com/office/drawing/2014/main" val="49142020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82808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3177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42.604.277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135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26.461.460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2026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26.461.460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216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20.123.303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90568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1.413.551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6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3.682.655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-696.585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453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2.641.950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-703.415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102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3721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16.142.817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892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16.142.817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199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2.406.840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51729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24364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507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9843" y="1433000"/>
            <a:ext cx="7886700" cy="326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C71E67D-3101-4F52-8F4A-0A6796A39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714310"/>
              </p:ext>
            </p:extLst>
          </p:nvPr>
        </p:nvGraphicFramePr>
        <p:xfrm>
          <a:off x="528921" y="1785168"/>
          <a:ext cx="7886702" cy="436761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8137957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124026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64195817"/>
                    </a:ext>
                  </a:extLst>
                </a:gridCol>
                <a:gridCol w="2981300">
                  <a:extLst>
                    <a:ext uri="{9D8B030D-6E8A-4147-A177-3AD203B41FA5}">
                      <a16:colId xmlns:a16="http://schemas.microsoft.com/office/drawing/2014/main" val="41357303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282469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7993969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8068145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430295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96032307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290106913"/>
                    </a:ext>
                  </a:extLst>
                </a:gridCol>
              </a:tblGrid>
              <a:tr h="1198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010608"/>
                  </a:ext>
                </a:extLst>
              </a:tr>
              <a:tr h="36709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541405"/>
                  </a:ext>
                </a:extLst>
              </a:tr>
              <a:tr h="1573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1.161.557.115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-19.998.562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917.722.416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19949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936.409.956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941.951.417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5.541.461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776.948.183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26940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194.241.863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169.405.359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-24.836.504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104.324.945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2854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8.177.963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-2.480.712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4.654.233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69210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8.176.963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-2.481.712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4.653.973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0516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06646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1.954.468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1.754.468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233.406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78438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37.038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328532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37.038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447095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1.736.524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1.536.524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196.368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063181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447.704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247.704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66.021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18635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130.347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611509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Fondo de Desahucio Carabineros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38532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1491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4.682.944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8018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4.682.944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1371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145.689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101728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22.314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9027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125.240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123.375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680256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655.327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10.394.250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9.738.923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8.605.901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1313,2%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9468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8.090.564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2351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30425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53.352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515.676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462.324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464.420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4688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3.899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31.467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31.455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926286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417.927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218.044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-199.883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18.875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28611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177.662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09309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15.274.327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13953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15.274.327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8833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631.592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953604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631.592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28446"/>
                  </a:ext>
                </a:extLst>
              </a:tr>
              <a:tr h="1273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943746"/>
                  </a:ext>
                </a:extLst>
              </a:tr>
              <a:tr h="1198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0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7220" y="855428"/>
            <a:ext cx="786955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37220" y="1647006"/>
            <a:ext cx="786955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37569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EBA8AF2-B6A9-4401-808F-259EDFACA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194987"/>
              </p:ext>
            </p:extLst>
          </p:nvPr>
        </p:nvGraphicFramePr>
        <p:xfrm>
          <a:off x="499294" y="1902695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85661310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7828130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5475128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016074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614968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3492889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847735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4873640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47527431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3247940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1918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7933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31.402.212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-193.544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27.900.737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231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22.943.023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23.502.280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559.257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19.446.110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522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8.464.047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7.705.246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-758.801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4.753.316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9815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43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9942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3.529.385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056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3.529.385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108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B1D8B56-7E8E-4E5C-A430-8A7276C30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11073"/>
              </p:ext>
            </p:extLst>
          </p:nvPr>
        </p:nvGraphicFramePr>
        <p:xfrm>
          <a:off x="501375" y="2052551"/>
          <a:ext cx="7886701" cy="321917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18071236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8333092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557448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55171373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091088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262210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658198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0452729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4462281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3858698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7281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5936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359.983.429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5.229.921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303.936.215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638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287.752.425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288.280.363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527.938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251.623.539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8880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39.137.794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39.725.658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28.157.782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1792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605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393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2.930.760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2.228.686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-702.074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1.064.075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262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2.816.550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2.029.586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-786.964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878.899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5778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2.039.114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1.840.014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689.327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0108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Bienestar Social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777.436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816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176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Criminal - INTERPOL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1473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5.909.973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5.590.973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2.394.660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115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2.115.992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1.796.992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8430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167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223.387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739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346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7803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14.192.812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813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14.192.812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729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6.164.255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665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6.164.255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57FD468-A7EC-4523-8870-DF6DCEBE4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572310"/>
              </p:ext>
            </p:extLst>
          </p:nvPr>
        </p:nvGraphicFramePr>
        <p:xfrm>
          <a:off x="512756" y="2060847"/>
          <a:ext cx="7591707" cy="3164209"/>
        </p:xfrm>
        <a:graphic>
          <a:graphicData uri="http://schemas.openxmlformats.org/drawingml/2006/table">
            <a:tbl>
              <a:tblPr/>
              <a:tblGrid>
                <a:gridCol w="799755">
                  <a:extLst>
                    <a:ext uri="{9D8B030D-6E8A-4147-A177-3AD203B41FA5}">
                      <a16:colId xmlns:a16="http://schemas.microsoft.com/office/drawing/2014/main" val="3241078280"/>
                    </a:ext>
                  </a:extLst>
                </a:gridCol>
                <a:gridCol w="2136660">
                  <a:extLst>
                    <a:ext uri="{9D8B030D-6E8A-4147-A177-3AD203B41FA5}">
                      <a16:colId xmlns:a16="http://schemas.microsoft.com/office/drawing/2014/main" val="1235362712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1259373679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4114574280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3332846372"/>
                    </a:ext>
                  </a:extLst>
                </a:gridCol>
                <a:gridCol w="799755">
                  <a:extLst>
                    <a:ext uri="{9D8B030D-6E8A-4147-A177-3AD203B41FA5}">
                      <a16:colId xmlns:a16="http://schemas.microsoft.com/office/drawing/2014/main" val="1379574303"/>
                    </a:ext>
                  </a:extLst>
                </a:gridCol>
                <a:gridCol w="728136">
                  <a:extLst>
                    <a:ext uri="{9D8B030D-6E8A-4147-A177-3AD203B41FA5}">
                      <a16:colId xmlns:a16="http://schemas.microsoft.com/office/drawing/2014/main" val="2799408001"/>
                    </a:ext>
                  </a:extLst>
                </a:gridCol>
                <a:gridCol w="728136">
                  <a:extLst>
                    <a:ext uri="{9D8B030D-6E8A-4147-A177-3AD203B41FA5}">
                      <a16:colId xmlns:a16="http://schemas.microsoft.com/office/drawing/2014/main" val="2819482336"/>
                    </a:ext>
                  </a:extLst>
                </a:gridCol>
              </a:tblGrid>
              <a:tr h="14978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531576"/>
                  </a:ext>
                </a:extLst>
              </a:tr>
              <a:tr h="458717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656659"/>
                  </a:ext>
                </a:extLst>
              </a:tr>
              <a:tr h="1591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78.692.157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82.735.275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4.043.118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60.448.668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071362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4.445.795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4.543.014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3.306.932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57847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4.304.894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4.549.716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244.822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3.359.131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96291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4.671.222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4.833.268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162.046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3.330.229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736138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4.454.615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5.063.248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608.633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3.156.680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468815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5.180.942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5.461.586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280.644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3.724.161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38909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5.483.321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5.766.611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283.290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4.231.117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703689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7.605.478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8.160.719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555.241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6.282.605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895214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4.140.172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4.309.354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169.182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3.202.920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305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4.660.236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5.029.033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368.797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3.672.532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349464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2.633.061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2.685.077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2.069.040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342992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5.784.366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6.009.980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225.614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4.427.537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96105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5.329.037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5.523.898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194.861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4.391.820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661840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4.737.941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4.964.025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226.084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3.539.664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16606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5.038.764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5.418.489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379.725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4.093.827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28514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5.477.552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5.524.261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4.292.101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65445"/>
                  </a:ext>
                </a:extLst>
              </a:tr>
              <a:tr h="14978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4.744.761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4.892.996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148.235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3.368.372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15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OCTUBRE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6737414"/>
              </p:ext>
            </p:extLst>
          </p:nvPr>
        </p:nvGraphicFramePr>
        <p:xfrm>
          <a:off x="630362" y="2348880"/>
          <a:ext cx="8004498" cy="349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324895"/>
              </p:ext>
            </p:extLst>
          </p:nvPr>
        </p:nvGraphicFramePr>
        <p:xfrm>
          <a:off x="1612800" y="2348880"/>
          <a:ext cx="5918399" cy="34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704983"/>
              </p:ext>
            </p:extLst>
          </p:nvPr>
        </p:nvGraphicFramePr>
        <p:xfrm>
          <a:off x="1612800" y="2276872"/>
          <a:ext cx="5918400" cy="349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770045"/>
              </p:ext>
            </p:extLst>
          </p:nvPr>
        </p:nvGraphicFramePr>
        <p:xfrm>
          <a:off x="4659806" y="2161806"/>
          <a:ext cx="3937979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020589"/>
              </p:ext>
            </p:extLst>
          </p:nvPr>
        </p:nvGraphicFramePr>
        <p:xfrm>
          <a:off x="556820" y="2161805"/>
          <a:ext cx="3927375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565085"/>
              </p:ext>
            </p:extLst>
          </p:nvPr>
        </p:nvGraphicFramePr>
        <p:xfrm>
          <a:off x="4637439" y="2101710"/>
          <a:ext cx="3960439" cy="266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548188"/>
              </p:ext>
            </p:extLst>
          </p:nvPr>
        </p:nvGraphicFramePr>
        <p:xfrm>
          <a:off x="532123" y="2101710"/>
          <a:ext cx="3974439" cy="266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571" y="787407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OCTUBRE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031816"/>
              </p:ext>
            </p:extLst>
          </p:nvPr>
        </p:nvGraphicFramePr>
        <p:xfrm>
          <a:off x="719571" y="2276872"/>
          <a:ext cx="770485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632DB60-84B3-4AED-A8CC-1D67F89ED1A3}"/>
              </a:ext>
            </a:extLst>
          </p:cNvPr>
          <p:cNvSpPr txBox="1">
            <a:spLocks/>
          </p:cNvSpPr>
          <p:nvPr/>
        </p:nvSpPr>
        <p:spPr>
          <a:xfrm>
            <a:off x="504834" y="4669374"/>
            <a:ext cx="7910043" cy="37679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7F01C4B-F307-4350-81ED-7D6898510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17486"/>
              </p:ext>
            </p:extLst>
          </p:nvPr>
        </p:nvGraphicFramePr>
        <p:xfrm>
          <a:off x="528178" y="1865757"/>
          <a:ext cx="7886699" cy="2766568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1101334002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8212668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830200340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55558075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00106473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796806508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383977305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398353156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63398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119752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3.605.257.024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3.906.388.556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301.131.532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3.033.646.551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6316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1.406.730.279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1.420.032.922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13.302.643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1.182.207.563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4952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287.471.313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262.459.126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-25.012.187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166.718.090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77879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11.193.984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9.097.922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-2.096.062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5.275.906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641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330.055.551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796.592.809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466.537.258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687.111.211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16545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80.506.858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1388,8%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1388,8%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15969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977.439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967.165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595.594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5797,1%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91904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107.636.928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108.981.295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1.344.367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65.974.211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19295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713.527.960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553.838.400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-159.689.560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414.331.358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95145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7.572.535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715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696.047.583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676.590.328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-19.457.255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453.445.653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9444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20.233.436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45.357.938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25.124.502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50.414.430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843714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916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48" y="730585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8" y="1453734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B34D1CF-7752-42BA-B6EC-BF88932F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70"/>
              </p:ext>
            </p:extLst>
          </p:nvPr>
        </p:nvGraphicFramePr>
        <p:xfrm>
          <a:off x="596499" y="1818859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42481799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34396832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46229662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391873821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8155153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80162124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78432028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1398258511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08289767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171786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94732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72.623.969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-2.919.059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58.098.451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85743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16.937.235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13.869.167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4141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642.714.199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688.798.974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46.084.775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546.122.484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21443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38.869.238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1.554.437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34.016.176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12857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6.629.831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-3.066.605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2.649.852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0023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264.289.106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66.052.495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215.037.376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2738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208.153.302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11.100.257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182.619.711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85523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171.951.986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-28.461.320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111.951.711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2387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7.682.948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35433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45.145.948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44.236.296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-909.652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33.817.136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81778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41.433.031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-838.106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31.599.542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14967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2.803.265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-71.546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2.217.594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24607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71.933.683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-576.431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55.526.980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05994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100.992.063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546.100.135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445.108.072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514.138.142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3019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490.423.115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447.620.663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466.168.195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0142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5.909.227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-262.591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3.479.187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6476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1.886.483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47324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42.604.277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7315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1.161.557.115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-19.998.562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917.722.416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5063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31.402.212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-193.544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27.900.737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2261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359.983.429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5.229.921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303.936.215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33342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1.257.355.603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1.274.255.933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16.900.330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863.548.609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52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261351C-0B7F-41C1-BEE7-B0A6623C9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31479"/>
              </p:ext>
            </p:extLst>
          </p:nvPr>
        </p:nvGraphicFramePr>
        <p:xfrm>
          <a:off x="492057" y="1916832"/>
          <a:ext cx="8055440" cy="3480830"/>
        </p:xfrm>
        <a:graphic>
          <a:graphicData uri="http://schemas.openxmlformats.org/drawingml/2006/table">
            <a:tbl>
              <a:tblPr/>
              <a:tblGrid>
                <a:gridCol w="269955">
                  <a:extLst>
                    <a:ext uri="{9D8B030D-6E8A-4147-A177-3AD203B41FA5}">
                      <a16:colId xmlns:a16="http://schemas.microsoft.com/office/drawing/2014/main" val="850634393"/>
                    </a:ext>
                  </a:extLst>
                </a:gridCol>
                <a:gridCol w="269955">
                  <a:extLst>
                    <a:ext uri="{9D8B030D-6E8A-4147-A177-3AD203B41FA5}">
                      <a16:colId xmlns:a16="http://schemas.microsoft.com/office/drawing/2014/main" val="2585549407"/>
                    </a:ext>
                  </a:extLst>
                </a:gridCol>
                <a:gridCol w="269955">
                  <a:extLst>
                    <a:ext uri="{9D8B030D-6E8A-4147-A177-3AD203B41FA5}">
                      <a16:colId xmlns:a16="http://schemas.microsoft.com/office/drawing/2014/main" val="1138388414"/>
                    </a:ext>
                  </a:extLst>
                </a:gridCol>
                <a:gridCol w="3045084">
                  <a:extLst>
                    <a:ext uri="{9D8B030D-6E8A-4147-A177-3AD203B41FA5}">
                      <a16:colId xmlns:a16="http://schemas.microsoft.com/office/drawing/2014/main" val="3639169210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3725544295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387620405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3951335554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4210362638"/>
                    </a:ext>
                  </a:extLst>
                </a:gridCol>
                <a:gridCol w="658689">
                  <a:extLst>
                    <a:ext uri="{9D8B030D-6E8A-4147-A177-3AD203B41FA5}">
                      <a16:colId xmlns:a16="http://schemas.microsoft.com/office/drawing/2014/main" val="2947810392"/>
                    </a:ext>
                  </a:extLst>
                </a:gridCol>
                <a:gridCol w="647890">
                  <a:extLst>
                    <a:ext uri="{9D8B030D-6E8A-4147-A177-3AD203B41FA5}">
                      <a16:colId xmlns:a16="http://schemas.microsoft.com/office/drawing/2014/main" val="1347800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03130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7683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72.623.969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-2.919.059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58.098.451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0649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35.558.170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36.820.200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1.262.030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29.827.726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0747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6.632.314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6.437.562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4.496.732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81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6351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9281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11.764.596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7.885.011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8753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62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Solidaridad Nacional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6669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11.764.586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7.885.011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843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Ley de Régimen  Interior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4234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8.900.173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8.901.071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5.682.441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800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2.079.142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2.082.708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1.663.889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76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472.055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304.956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8671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307.800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233.725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804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338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482.743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-287.040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106.802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454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82.932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-82.932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660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921149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328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78.489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-21.307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893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936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948.526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865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948.526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6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EB79CBAC-0C7C-4DD9-8F81-219D50B237FB}"/>
              </a:ext>
            </a:extLst>
          </p:cNvPr>
          <p:cNvSpPr txBox="1">
            <a:spLocks/>
          </p:cNvSpPr>
          <p:nvPr/>
        </p:nvSpPr>
        <p:spPr>
          <a:xfrm>
            <a:off x="559915" y="743906"/>
            <a:ext cx="797252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B23C511-9738-4792-98D0-C7BD16810442}"/>
              </a:ext>
            </a:extLst>
          </p:cNvPr>
          <p:cNvSpPr txBox="1">
            <a:spLocks/>
          </p:cNvSpPr>
          <p:nvPr/>
        </p:nvSpPr>
        <p:spPr>
          <a:xfrm>
            <a:off x="497326" y="1502874"/>
            <a:ext cx="8035114" cy="304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CA70E1F-7F82-49FE-863D-162977800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840893"/>
              </p:ext>
            </p:extLst>
          </p:nvPr>
        </p:nvGraphicFramePr>
        <p:xfrm>
          <a:off x="559915" y="1918575"/>
          <a:ext cx="7972525" cy="1395504"/>
        </p:xfrm>
        <a:graphic>
          <a:graphicData uri="http://schemas.openxmlformats.org/drawingml/2006/table">
            <a:tbl>
              <a:tblPr/>
              <a:tblGrid>
                <a:gridCol w="267176">
                  <a:extLst>
                    <a:ext uri="{9D8B030D-6E8A-4147-A177-3AD203B41FA5}">
                      <a16:colId xmlns:a16="http://schemas.microsoft.com/office/drawing/2014/main" val="1924601242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1877398543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3204677505"/>
                    </a:ext>
                  </a:extLst>
                </a:gridCol>
                <a:gridCol w="3013742">
                  <a:extLst>
                    <a:ext uri="{9D8B030D-6E8A-4147-A177-3AD203B41FA5}">
                      <a16:colId xmlns:a16="http://schemas.microsoft.com/office/drawing/2014/main" val="2952274575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4264523302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2493822187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3535637974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572937837"/>
                    </a:ext>
                  </a:extLst>
                </a:gridCol>
                <a:gridCol w="651909">
                  <a:extLst>
                    <a:ext uri="{9D8B030D-6E8A-4147-A177-3AD203B41FA5}">
                      <a16:colId xmlns:a16="http://schemas.microsoft.com/office/drawing/2014/main" val="2533140195"/>
                    </a:ext>
                  </a:extLst>
                </a:gridCol>
                <a:gridCol w="641222">
                  <a:extLst>
                    <a:ext uri="{9D8B030D-6E8A-4147-A177-3AD203B41FA5}">
                      <a16:colId xmlns:a16="http://schemas.microsoft.com/office/drawing/2014/main" val="338411772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1945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8554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2744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812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14.584.188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1414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14.584.188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5830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13.974.415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847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212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8690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09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67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OCTUBRE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E09F1E0-B8A7-4F4B-919A-65467147E0EE}"/>
              </a:ext>
            </a:extLst>
          </p:cNvPr>
          <p:cNvSpPr txBox="1">
            <a:spLocks/>
          </p:cNvSpPr>
          <p:nvPr/>
        </p:nvSpPr>
        <p:spPr>
          <a:xfrm>
            <a:off x="527437" y="5360315"/>
            <a:ext cx="7906864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956DACF-BE0F-44F0-8EA5-AE4C4EE83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0307"/>
              </p:ext>
            </p:extLst>
          </p:nvPr>
        </p:nvGraphicFramePr>
        <p:xfrm>
          <a:off x="571728" y="1728834"/>
          <a:ext cx="7886701" cy="363148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3181413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3218772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6286511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402077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33966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5921821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287651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5487746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57926909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3879528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54175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3044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16.937.235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13.869.167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9892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8.030.911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8.899.796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868.885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7.472.099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8864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4.147.707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4.027.684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-120.023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2.799.583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295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0402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28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3.963.020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3.503.926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3.159.434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76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321.645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188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321.645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700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9672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5211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3.090.933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2.704.872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2.573.555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37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362.625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136.564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680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2.728.308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0331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690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Naciones Unidas - CERF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8222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177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198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518.509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363.772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-154.737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295.993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9770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316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320.419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217.109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-103.310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173.795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114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0522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167.143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-63.427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258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4205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85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8938</Words>
  <Application>Microsoft Office PowerPoint</Application>
  <PresentationFormat>Presentación en pantalla (4:3)</PresentationFormat>
  <Paragraphs>5018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OCTUBRE DE 2020 PARTIDA 05: MINISTERIO DEL INTERIOR Y SEGURIDAD PÚBLICA</vt:lpstr>
      <vt:lpstr>DISTRIBUCIÓN POR SUBTÍTULO DE GASTO Y CÁPITULO MINISTERIO DEL INTERIOR Y SEGURIDAD PÚBLICA</vt:lpstr>
      <vt:lpstr>COMPORTAMIENTO DE LA EJECUCIÓN MENSUAL DE GASTOS A OCTUBRE PARTIDA 05 MINISTERIO DEL INTERIOR Y SEGURIDAD PÚBLICA</vt:lpstr>
      <vt:lpstr>COMPORTAMIENTO DE LA EJECUCIÓN ACUMULADA DE GASTOS A OCTUBRE MINISTERIO DEL INTERIOR Y SEGURIDAD PÚBLICA</vt:lpstr>
      <vt:lpstr>EJECUCIÓN ACUMULADA DE GASTOS A OCTUBRE DE 2020 MINISTERIO DEL INTERIOR Y SEGURIDAD PÚBLICA</vt:lpstr>
      <vt:lpstr>EJECUCIÓN ACUMULADA DE GASTOS A OCTUBRE DE 2020 PARTIDA 05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301</cp:revision>
  <cp:lastPrinted>2017-06-20T21:34:02Z</cp:lastPrinted>
  <dcterms:created xsi:type="dcterms:W3CDTF">2016-06-23T13:38:47Z</dcterms:created>
  <dcterms:modified xsi:type="dcterms:W3CDTF">2020-12-10T15:53:22Z</dcterms:modified>
</cp:coreProperties>
</file>