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</a:t>
            </a:r>
            <a:r>
              <a:rPr lang="es-CL" sz="1200" b="1" baseline="0"/>
              <a:t> Presupuesto Inicial por Subtítulo de Gasto</a:t>
            </a:r>
            <a:endParaRPr lang="es-CL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475308641975315E-2"/>
          <c:y val="0.14887306856021582"/>
          <c:w val="0.76234567901234573"/>
          <c:h val="0.599552404648469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.12551675278147525"/>
          <c:y val="0.76483391490385577"/>
          <c:w val="0.74497506666687774"/>
          <c:h val="0.22087188958460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04'!$D$38:$M$38</c:f>
              <c:numCache>
                <c:formatCode>0.0%</c:formatCode>
                <c:ptCount val="10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  <c:pt idx="4">
                  <c:v>6.8796372986192539E-2</c:v>
                </c:pt>
                <c:pt idx="5">
                  <c:v>0.110490941816108</c:v>
                </c:pt>
                <c:pt idx="6">
                  <c:v>6.9581695180030045E-2</c:v>
                </c:pt>
                <c:pt idx="7">
                  <c:v>6.7420152852446916E-2</c:v>
                </c:pt>
                <c:pt idx="8">
                  <c:v>0.10248094998403882</c:v>
                </c:pt>
                <c:pt idx="9">
                  <c:v>5.9905875403246392E-2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5159824"/>
        <c:axId val="475161392"/>
      </c:barChart>
      <c:catAx>
        <c:axId val="47515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161392"/>
        <c:crosses val="autoZero"/>
        <c:auto val="0"/>
        <c:lblAlgn val="ctr"/>
        <c:lblOffset val="100"/>
        <c:noMultiLvlLbl val="0"/>
      </c:catAx>
      <c:valAx>
        <c:axId val="4751613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159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9320987654320986E-2"/>
                  <c:y val="-4.2820353684561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5432098765432098E-2"/>
                  <c:y val="-4.8937547068070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'[04.xlsx]Partida 04'!$D$34:$M$34</c:f>
              <c:numCache>
                <c:formatCode>0.0%</c:formatCode>
                <c:ptCount val="10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  <c:pt idx="4">
                  <c:v>0.44606106126422679</c:v>
                </c:pt>
                <c:pt idx="5">
                  <c:v>0.55655200308033481</c:v>
                </c:pt>
                <c:pt idx="6">
                  <c:v>0.6261336982603648</c:v>
                </c:pt>
                <c:pt idx="7">
                  <c:v>0.69355385111281176</c:v>
                </c:pt>
                <c:pt idx="8">
                  <c:v>0.71720055817829875</c:v>
                </c:pt>
                <c:pt idx="9">
                  <c:v>0.77296535387942833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8848976"/>
        <c:axId val="478856032"/>
      </c:lineChart>
      <c:catAx>
        <c:axId val="47884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856032"/>
        <c:crosses val="autoZero"/>
        <c:auto val="1"/>
        <c:lblAlgn val="ctr"/>
        <c:lblOffset val="100"/>
        <c:tickLblSkip val="1"/>
        <c:noMultiLvlLbl val="0"/>
      </c:catAx>
      <c:valAx>
        <c:axId val="4788560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848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</a:t>
            </a:r>
            <a:r>
              <a:rPr lang="es-CL" sz="1200" dirty="0" smtClean="0"/>
              <a:t>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65559"/>
              </p:ext>
            </p:extLst>
          </p:nvPr>
        </p:nvGraphicFramePr>
        <p:xfrm>
          <a:off x="474701" y="1556792"/>
          <a:ext cx="821209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372225"/>
              </p:ext>
            </p:extLst>
          </p:nvPr>
        </p:nvGraphicFramePr>
        <p:xfrm>
          <a:off x="479235" y="1796400"/>
          <a:ext cx="8207565" cy="4296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581157"/>
              </p:ext>
            </p:extLst>
          </p:nvPr>
        </p:nvGraphicFramePr>
        <p:xfrm>
          <a:off x="467544" y="1797048"/>
          <a:ext cx="8229600" cy="415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5472807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488689"/>
              </p:ext>
            </p:extLst>
          </p:nvPr>
        </p:nvGraphicFramePr>
        <p:xfrm>
          <a:off x="395535" y="2409129"/>
          <a:ext cx="8210797" cy="2592290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8"/>
              </a:tblGrid>
              <a:tr h="19750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48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95.692.734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73.967.168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76.738.296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7.534.788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213" y="634559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00141"/>
              </p:ext>
            </p:extLst>
          </p:nvPr>
        </p:nvGraphicFramePr>
        <p:xfrm>
          <a:off x="391213" y="1609457"/>
          <a:ext cx="8210800" cy="4569721"/>
        </p:xfrm>
        <a:graphic>
          <a:graphicData uri="http://schemas.openxmlformats.org/drawingml/2006/table">
            <a:tbl>
              <a:tblPr/>
              <a:tblGrid>
                <a:gridCol w="889448"/>
                <a:gridCol w="328565"/>
                <a:gridCol w="328565"/>
                <a:gridCol w="2309910"/>
                <a:gridCol w="889448"/>
                <a:gridCol w="889448"/>
                <a:gridCol w="889448"/>
                <a:gridCol w="889448"/>
                <a:gridCol w="796520"/>
              </a:tblGrid>
              <a:tr h="1522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29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8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95.692.734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12.006.661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73.967.168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76.738.296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9.937.497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62.130.118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7.534.788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4.238.045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3.540.164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4.020.354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3.322.473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566</Words>
  <Application>Microsoft Office PowerPoint</Application>
  <PresentationFormat>Presentación en pantalla (4:3)</PresentationFormat>
  <Paragraphs>342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OCTUBRE DE 2020 PARTIDA 04: CONTRALORÍA GENERAL DE LA REPÚBLICA</vt:lpstr>
      <vt:lpstr>EJECUCIÓN ACUMULADA DE GASTOS A OCTUBRE DE 2020  PARTIDA 04 CONTRALORÍA GENERAL DE LA REPÚBLICA</vt:lpstr>
      <vt:lpstr>EJECUCIÓN ACUMULADA DE GASTOS A OCTUBRE DE 2020  PARTIDA 04 CONTRALORÍA GENERAL DE LA REPÚBLICA</vt:lpstr>
      <vt:lpstr>EJECUCION ACUMULADA DE GASTOS A OCTUBRE DE 2020  PARTIDA 04 CONTRALORÍA GENERAL DE LA REPÚBLICA</vt:lpstr>
      <vt:lpstr>EJECUCIÓN ACUMULADA DE GASTOS A OCTUBRE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277</cp:revision>
  <cp:lastPrinted>2019-10-18T21:20:26Z</cp:lastPrinted>
  <dcterms:created xsi:type="dcterms:W3CDTF">2016-06-23T13:38:47Z</dcterms:created>
  <dcterms:modified xsi:type="dcterms:W3CDTF">2020-12-14T21:24:45Z</dcterms:modified>
</cp:coreProperties>
</file>