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3"/>
  </p:notesMasterIdLst>
  <p:handoutMasterIdLst>
    <p:handoutMasterId r:id="rId14"/>
  </p:handoutMasterIdLst>
  <p:sldIdLst>
    <p:sldId id="256" r:id="rId3"/>
    <p:sldId id="304" r:id="rId4"/>
    <p:sldId id="302" r:id="rId5"/>
    <p:sldId id="303" r:id="rId6"/>
    <p:sldId id="264" r:id="rId7"/>
    <p:sldId id="305" r:id="rId8"/>
    <p:sldId id="306" r:id="rId9"/>
    <p:sldId id="309" r:id="rId10"/>
    <p:sldId id="308" r:id="rId11"/>
    <p:sldId id="307" r:id="rId12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4620" autoAdjust="0"/>
  </p:normalViewPr>
  <p:slideViewPr>
    <p:cSldViewPr>
      <p:cViewPr varScale="1">
        <p:scale>
          <a:sx n="110" d="100"/>
          <a:sy n="110" d="100"/>
        </p:scale>
        <p:origin x="1692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/>
              <a:t>Distribución </a:t>
            </a:r>
            <a:r>
              <a:rPr lang="es-CL" sz="1100" b="1" baseline="0"/>
              <a:t> de Presupuesto Inicial por Subtítulos de Gastos</a:t>
            </a:r>
            <a:endParaRPr lang="es-CL" sz="11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100" b="1" i="0" baseline="0" dirty="0">
                <a:effectLst/>
              </a:rPr>
              <a:t>Distribución Presupuesto inicial por Subtítulo de gasto</a:t>
            </a:r>
            <a:endParaRPr lang="es-CL" sz="1100" b="1" dirty="0">
              <a:effectLst/>
            </a:endParaRPr>
          </a:p>
        </c:rich>
      </c:tx>
      <c:layout>
        <c:manualLayout>
          <c:xMode val="edge"/>
          <c:yMode val="edge"/>
          <c:x val="0.11450512844893876"/>
          <c:y val="1.8245099203536772E-2"/>
        </c:manualLayout>
      </c:layout>
      <c:overlay val="0"/>
      <c:spPr>
        <a:noFill/>
        <a:ln w="25400">
          <a:noFill/>
        </a:ln>
      </c:spPr>
    </c:title>
    <c:autoTitleDeleted val="0"/>
    <c:view3D>
      <c:rotX val="30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362447461835509"/>
          <c:y val="0"/>
          <c:w val="0.72260095863954898"/>
          <c:h val="0.89938554857331687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E13B-4D7B-803F-3BE16AE5872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13B-4D7B-803F-3BE16AE5872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E13B-4D7B-803F-3BE16AE5872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13B-4D7B-803F-3BE16AE5872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13B-4D7B-803F-3BE16AE5872E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13B-4D7B-803F-3BE16AE5872E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E13B-4D7B-803F-3BE16AE5872E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13B-4D7B-803F-3BE16AE5872E}"/>
              </c:ext>
            </c:extLst>
          </c:dPt>
          <c:dLbls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multiLvlStrRef>
              <c:f>'[03.xlsx]Partida 03'!$B$50:$C$54</c:f>
              <c:multiLvlStrCache>
                <c:ptCount val="5"/>
                <c:lvl>
                  <c:pt idx="0">
                    <c:v>GASTOS EN PERSONAL</c:v>
                  </c:pt>
                  <c:pt idx="1">
                    <c:v>BIENES Y SERVICIOS DE CONSUMO</c:v>
                  </c:pt>
                  <c:pt idx="2">
                    <c:v>TRANSFERENCIAS CORRIENTES</c:v>
                  </c:pt>
                  <c:pt idx="3">
                    <c:v>ADQUISICIÓN DE ACTIVOS NO FINANCIEROS</c:v>
                  </c:pt>
                  <c:pt idx="4">
                    <c:v>INICIATIVAS DE INVERSIÓN</c:v>
                  </c:pt>
                </c:lvl>
                <c:lvl>
                  <c:pt idx="0">
                    <c:v>21</c:v>
                  </c:pt>
                  <c:pt idx="1">
                    <c:v>22</c:v>
                  </c:pt>
                  <c:pt idx="2">
                    <c:v>24</c:v>
                  </c:pt>
                  <c:pt idx="3">
                    <c:v>29</c:v>
                  </c:pt>
                  <c:pt idx="4">
                    <c:v>31</c:v>
                  </c:pt>
                </c:lvl>
              </c:multiLvlStrCache>
            </c:multiLvlStrRef>
          </c:cat>
          <c:val>
            <c:numRef>
              <c:f>'[03.xlsx]Partida 03'!$D$50:$D$54</c:f>
              <c:numCache>
                <c:formatCode>0.0%</c:formatCode>
                <c:ptCount val="5"/>
                <c:pt idx="0">
                  <c:v>0.73800335737565559</c:v>
                </c:pt>
                <c:pt idx="1">
                  <c:v>0.13273143742365964</c:v>
                </c:pt>
                <c:pt idx="2">
                  <c:v>1.481415575474916E-2</c:v>
                </c:pt>
                <c:pt idx="3">
                  <c:v>1.5427007750692385E-2</c:v>
                </c:pt>
                <c:pt idx="4">
                  <c:v>9.0449832286248075E-2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B-4D7B-803F-3BE16AE587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legend>
      <c:legendPos val="b"/>
      <c:overlay val="0"/>
      <c:spPr>
        <a:noFill/>
        <a:ln w="25400">
          <a:noFill/>
        </a:ln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50" b="1" i="0" baseline="0" dirty="0">
                <a:effectLst/>
              </a:rPr>
              <a:t>Distribución Presupuesto Inicial por Capítulo (millones de $)</a:t>
            </a:r>
            <a:endParaRPr lang="es-CL" sz="1050" dirty="0">
              <a:effectLst/>
            </a:endParaRPr>
          </a:p>
        </c:rich>
      </c:tx>
      <c:overlay val="0"/>
      <c:spPr>
        <a:noFill/>
        <a:ln w="25400"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spPr>
            <a:solidFill>
              <a:srgbClr val="C0504D"/>
            </a:solidFill>
            <a:ln w="25400">
              <a:noFill/>
            </a:ln>
          </c:spPr>
          <c:invertIfNegative val="0"/>
          <c:dLbls>
            <c:dLbl>
              <c:idx val="0"/>
              <c:spPr>
                <a:noFill/>
                <a:ln w="25400">
                  <a:noFill/>
                </a:ln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4BB1-4736-B981-2C30771205CC}"/>
                </c:ext>
              </c:extLst>
            </c:dLbl>
            <c:spPr>
              <a:noFill/>
              <a:ln w="25400">
                <a:noFill/>
              </a:ln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'[03.xlsx]Información de tendencia'!$AD$13:$AE$15</c:f>
              <c:strCache>
                <c:ptCount val="3"/>
                <c:pt idx="0">
                  <c:v>PODER JUDICIAL</c:v>
                </c:pt>
                <c:pt idx="1">
                  <c:v>CORPORACIÓN ADMINISTRATIVA DEL PODER JUDICIAL</c:v>
                </c:pt>
                <c:pt idx="2">
                  <c:v>ACADEMIA JUDICIAL</c:v>
                </c:pt>
              </c:strCache>
            </c:strRef>
          </c:cat>
          <c:val>
            <c:numRef>
              <c:f>'[03.xlsx]Información de tendencia'!$AF$13:$AF$15</c:f>
              <c:numCache>
                <c:formatCode>#,##0_ ;[Red]\-#,##0\ </c:formatCode>
                <c:ptCount val="3"/>
                <c:pt idx="0">
                  <c:v>413753734000</c:v>
                </c:pt>
                <c:pt idx="1">
                  <c:v>164587069000</c:v>
                </c:pt>
                <c:pt idx="2">
                  <c:v>3801382000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A92-4DA8-88CD-7E68C31A4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00850168"/>
        <c:axId val="300848600"/>
      </c:barChart>
      <c:catAx>
        <c:axId val="300850168"/>
        <c:scaling>
          <c:orientation val="minMax"/>
        </c:scaling>
        <c:delete val="0"/>
        <c:axPos val="b"/>
        <c:numFmt formatCode="#,##0.00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300848600"/>
        <c:crosses val="autoZero"/>
        <c:auto val="1"/>
        <c:lblAlgn val="ctr"/>
        <c:lblOffset val="100"/>
        <c:noMultiLvlLbl val="0"/>
      </c:catAx>
      <c:valAx>
        <c:axId val="30084860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 ;[Red]\-#,##0\ " sourceLinked="1"/>
        <c:majorTickMark val="out"/>
        <c:minorTickMark val="none"/>
        <c:tickLblPos val="nextTo"/>
        <c:crossAx val="300850168"/>
        <c:crosses val="autoZero"/>
        <c:crossBetween val="between"/>
        <c:dispUnits>
          <c:builtInUnit val="millions"/>
          <c:dispUnitsLbl>
            <c:spPr>
              <a:noFill/>
              <a:ln w="25400">
                <a:noFill/>
              </a:ln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 b="1">
                <a:latin typeface="+mn-lt"/>
              </a:rPr>
              <a:t>% Ejecución Mensual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'[03.xlsx]Partida 03'!$C$26</c:f>
              <c:strCache>
                <c:ptCount val="1"/>
                <c:pt idx="0">
                  <c:v>GASTOS 2018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accent3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03'!$D$26:$O$26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7.3588809172574723E-2</c:v>
                </c:pt>
                <c:pt idx="2">
                  <c:v>8.6684054837122479E-2</c:v>
                </c:pt>
                <c:pt idx="3">
                  <c:v>6.8834623666751166E-2</c:v>
                </c:pt>
                <c:pt idx="4">
                  <c:v>7.8270870981038188E-2</c:v>
                </c:pt>
                <c:pt idx="5">
                  <c:v>8.5234959212447642E-2</c:v>
                </c:pt>
                <c:pt idx="6">
                  <c:v>7.2784951870229403E-2</c:v>
                </c:pt>
                <c:pt idx="7">
                  <c:v>7.3193078060907621E-2</c:v>
                </c:pt>
                <c:pt idx="8">
                  <c:v>8.8778426274452829E-2</c:v>
                </c:pt>
                <c:pt idx="9">
                  <c:v>7.3764052478150197E-2</c:v>
                </c:pt>
                <c:pt idx="10">
                  <c:v>9.3727044497452991E-2</c:v>
                </c:pt>
                <c:pt idx="11">
                  <c:v>0.13792477299845871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0B-4E11-9FE5-CC39EDB184ED}"/>
            </c:ext>
          </c:extLst>
        </c:ser>
        <c:ser>
          <c:idx val="1"/>
          <c:order val="1"/>
          <c:tx>
            <c:strRef>
              <c:f>'[03.xlsx]Partida 03'!$C$27</c:f>
              <c:strCache>
                <c:ptCount val="1"/>
                <c:pt idx="0">
                  <c:v>GASTOS 2019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03'!$D$27:$O$27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8.5139185567236778E-2</c:v>
                </c:pt>
                <c:pt idx="2">
                  <c:v>8.2748293343990018E-2</c:v>
                </c:pt>
                <c:pt idx="3">
                  <c:v>7.2177930472627286E-2</c:v>
                </c:pt>
                <c:pt idx="4">
                  <c:v>7.4416745104233753E-2</c:v>
                </c:pt>
                <c:pt idx="5">
                  <c:v>8.3385569996517667E-2</c:v>
                </c:pt>
                <c:pt idx="6">
                  <c:v>7.615054045739969E-2</c:v>
                </c:pt>
                <c:pt idx="7">
                  <c:v>6.9300673043399458E-2</c:v>
                </c:pt>
                <c:pt idx="8">
                  <c:v>9.0911832712541732E-2</c:v>
                </c:pt>
                <c:pt idx="9">
                  <c:v>6.9492469257978279E-2</c:v>
                </c:pt>
                <c:pt idx="10">
                  <c:v>7.3240291442534133E-2</c:v>
                </c:pt>
                <c:pt idx="11">
                  <c:v>0.17693593112665268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0B-4E11-9FE5-CC39EDB184ED}"/>
            </c:ext>
          </c:extLst>
        </c:ser>
        <c:ser>
          <c:idx val="2"/>
          <c:order val="2"/>
          <c:tx>
            <c:strRef>
              <c:f>'[03.xlsx]Partida 03'!$C$28</c:f>
              <c:strCache>
                <c:ptCount val="1"/>
                <c:pt idx="0">
                  <c:v>GASTOS 2020</c:v>
                </c:pt>
              </c:strCache>
            </c:strRef>
          </c:tx>
          <c:spPr>
            <a:solidFill>
              <a:srgbClr val="C00000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03'!$D$25:$O$25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03'!$D$28:$M$28</c:f>
              <c:numCache>
                <c:formatCode>0.0%</c:formatCode>
                <c:ptCount val="10"/>
                <c:pt idx="0">
                  <c:v>6.3273550601731426E-2</c:v>
                </c:pt>
                <c:pt idx="1">
                  <c:v>6.8956036951775948E-2</c:v>
                </c:pt>
                <c:pt idx="2">
                  <c:v>9.5805495302049695E-2</c:v>
                </c:pt>
                <c:pt idx="3">
                  <c:v>7.3363875859995584E-2</c:v>
                </c:pt>
                <c:pt idx="4">
                  <c:v>7.8136406185909169E-2</c:v>
                </c:pt>
                <c:pt idx="5">
                  <c:v>8.8446999665529963E-2</c:v>
                </c:pt>
                <c:pt idx="6">
                  <c:v>7.4889545928402454E-2</c:v>
                </c:pt>
                <c:pt idx="7">
                  <c:v>7.2546054646172267E-2</c:v>
                </c:pt>
                <c:pt idx="8">
                  <c:v>9.047525765646218E-2</c:v>
                </c:pt>
                <c:pt idx="9">
                  <c:v>7.1293949262612427E-2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0B-4E11-9FE5-CC39EDB184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4820280"/>
        <c:axId val="464819104"/>
      </c:barChart>
      <c:catAx>
        <c:axId val="46482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819104"/>
        <c:crosses val="autoZero"/>
        <c:auto val="1"/>
        <c:lblAlgn val="ctr"/>
        <c:lblOffset val="100"/>
        <c:noMultiLvlLbl val="0"/>
      </c:catAx>
      <c:valAx>
        <c:axId val="464819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820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Calibri Light" panose="020F0302020204030204" pitchFamily="34" charset="0"/>
              </a:defRPr>
            </a:pPr>
            <a:r>
              <a:rPr lang="es-CL" sz="1100" b="1">
                <a:latin typeface="+mn-lt"/>
                <a:cs typeface="Calibri Light" panose="020F0302020204030204" pitchFamily="34" charset="0"/>
              </a:rPr>
              <a:t>% Ejecución Acumulada 2018-2019-2020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Calibri Light" panose="020F0302020204030204" pitchFamily="34" charset="0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6.9246497112704516E-2"/>
          <c:y val="0.10519621912953159"/>
          <c:w val="0.91837955336375343"/>
          <c:h val="0.74982184872950142"/>
        </c:manualLayout>
      </c:layout>
      <c:lineChart>
        <c:grouping val="standard"/>
        <c:varyColors val="0"/>
        <c:ser>
          <c:idx val="0"/>
          <c:order val="0"/>
          <c:tx>
            <c:strRef>
              <c:f>'[03.xlsx]Partida 03'!$C$20</c:f>
              <c:strCache>
                <c:ptCount val="1"/>
                <c:pt idx="0">
                  <c:v>GASTOS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03'!$D$20:$O$20</c:f>
              <c:numCache>
                <c:formatCode>0.0%</c:formatCode>
                <c:ptCount val="12"/>
                <c:pt idx="0">
                  <c:v>6.0554616573480768E-2</c:v>
                </c:pt>
                <c:pt idx="1">
                  <c:v>0.13412657610973269</c:v>
                </c:pt>
                <c:pt idx="2">
                  <c:v>0.22081063094685519</c:v>
                </c:pt>
                <c:pt idx="3">
                  <c:v>0.28964525461360635</c:v>
                </c:pt>
                <c:pt idx="4">
                  <c:v>0.36791612559464454</c:v>
                </c:pt>
                <c:pt idx="5">
                  <c:v>0.45310249966593874</c:v>
                </c:pt>
                <c:pt idx="6">
                  <c:v>0.53136902799552654</c:v>
                </c:pt>
                <c:pt idx="7">
                  <c:v>0.59841274836003966</c:v>
                </c:pt>
                <c:pt idx="8">
                  <c:v>0.68719117463449253</c:v>
                </c:pt>
                <c:pt idx="9">
                  <c:v>0.73526988466464605</c:v>
                </c:pt>
                <c:pt idx="10">
                  <c:v>0.82899692916209899</c:v>
                </c:pt>
                <c:pt idx="11">
                  <c:v>0.95072238036325285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3E5-4D04-8E89-E5BD963C7D13}"/>
            </c:ext>
          </c:extLst>
        </c:ser>
        <c:ser>
          <c:idx val="1"/>
          <c:order val="1"/>
          <c:tx>
            <c:strRef>
              <c:f>'[03.xlsx]Partida 03'!$C$21</c:f>
              <c:strCache>
                <c:ptCount val="1"/>
                <c:pt idx="0">
                  <c:v>GASTOS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03'!$D$21:$O$21</c:f>
              <c:numCache>
                <c:formatCode>0.0%</c:formatCode>
                <c:ptCount val="12"/>
                <c:pt idx="0">
                  <c:v>6.4901867182884085E-2</c:v>
                </c:pt>
                <c:pt idx="1">
                  <c:v>0.15004105275012086</c:v>
                </c:pt>
                <c:pt idx="2">
                  <c:v>0.23133099877771038</c:v>
                </c:pt>
                <c:pt idx="3">
                  <c:v>0.30350892925033768</c:v>
                </c:pt>
                <c:pt idx="4">
                  <c:v>0.37792567435457142</c:v>
                </c:pt>
                <c:pt idx="5">
                  <c:v>0.46131124435108906</c:v>
                </c:pt>
                <c:pt idx="6">
                  <c:v>0.53320309905497776</c:v>
                </c:pt>
                <c:pt idx="7">
                  <c:v>0.58632149028562663</c:v>
                </c:pt>
                <c:pt idx="8">
                  <c:v>0.67723332299816841</c:v>
                </c:pt>
                <c:pt idx="9">
                  <c:v>0.74672579225614666</c:v>
                </c:pt>
                <c:pt idx="10">
                  <c:v>0.81996608369868074</c:v>
                </c:pt>
                <c:pt idx="11">
                  <c:v>0.97228243480396603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3E5-4D04-8E89-E5BD963C7D13}"/>
            </c:ext>
          </c:extLst>
        </c:ser>
        <c:ser>
          <c:idx val="2"/>
          <c:order val="2"/>
          <c:tx>
            <c:strRef>
              <c:f>'[03.xlsx]Partida 03'!$C$22</c:f>
              <c:strCache>
                <c:ptCount val="1"/>
                <c:pt idx="0">
                  <c:v>GASTOS 2020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2.3201155356641339E-2"/>
                  <c:y val="-2.517408773665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10-4816-A220-A6A8F8ECB999}"/>
                </c:ext>
              </c:extLst>
            </c:dLbl>
            <c:dLbl>
              <c:idx val="1"/>
              <c:layout>
                <c:manualLayout>
                  <c:x val="-5.5682772855939214E-2"/>
                  <c:y val="-1.573368094718000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74999799045114E-2"/>
                      <c:h val="5.34478589141048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210-4816-A220-A6A8F8ECB999}"/>
                </c:ext>
              </c:extLst>
            </c:dLbl>
            <c:dLbl>
              <c:idx val="2"/>
              <c:layout>
                <c:manualLayout>
                  <c:x val="-4.6402310713282706E-2"/>
                  <c:y val="-2.8320848703732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210-4816-A220-A6A8F8ECB999}"/>
                </c:ext>
              </c:extLst>
            </c:dLbl>
            <c:dLbl>
              <c:idx val="3"/>
              <c:layout>
                <c:manualLayout>
                  <c:x val="-5.2589285475053704E-2"/>
                  <c:y val="-1.888056580248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10-4816-A220-A6A8F8ECB999}"/>
                </c:ext>
              </c:extLst>
            </c:dLbl>
            <c:dLbl>
              <c:idx val="4"/>
              <c:layout>
                <c:manualLayout>
                  <c:x val="-5.877626023682473E-2"/>
                  <c:y val="-1.57338048354070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210-4816-A220-A6A8F8ECB999}"/>
                </c:ext>
              </c:extLst>
            </c:dLbl>
            <c:dLbl>
              <c:idx val="5"/>
              <c:layout>
                <c:manualLayout>
                  <c:x val="-5.5682772855939269E-2"/>
                  <c:y val="-1.57338048354070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10-4816-A220-A6A8F8ECB999}"/>
                </c:ext>
              </c:extLst>
            </c:dLbl>
            <c:dLbl>
              <c:idx val="6"/>
              <c:layout>
                <c:manualLayout>
                  <c:x val="-5.2589285475053704E-2"/>
                  <c:y val="-2.220845135751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3E5-4D04-8E89-E5BD963C7D13}"/>
                </c:ext>
              </c:extLst>
            </c:dLbl>
            <c:dLbl>
              <c:idx val="7"/>
              <c:layout>
                <c:manualLayout>
                  <c:x val="-4.9495798094168195E-2"/>
                  <c:y val="-3.1467609670814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210-4816-A220-A6A8F8ECB999}"/>
                </c:ext>
              </c:extLst>
            </c:dLbl>
            <c:dLbl>
              <c:idx val="8"/>
              <c:layout>
                <c:manualLayout>
                  <c:x val="-4.3308823332397169E-2"/>
                  <c:y val="-2.5174087736651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10-4816-A220-A6A8F8ECB999}"/>
                </c:ext>
              </c:extLst>
            </c:dLbl>
            <c:dLbl>
              <c:idx val="9"/>
              <c:layout>
                <c:manualLayout>
                  <c:x val="-4.9495798094168306E-2"/>
                  <c:y val="-2.517396384842424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4174999799045114E-2"/>
                      <c:h val="5.34478589141048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2210-4816-A220-A6A8F8ECB99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'[03.xlsx]Partida 03'!$D$19:$O$19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'[03.xlsx]Partida 03'!$D$22:$M$22</c:f>
              <c:numCache>
                <c:formatCode>0.0%</c:formatCode>
                <c:ptCount val="10"/>
                <c:pt idx="0">
                  <c:v>6.3273550601731426E-2</c:v>
                </c:pt>
                <c:pt idx="1">
                  <c:v>0.13199186269030733</c:v>
                </c:pt>
                <c:pt idx="2">
                  <c:v>0.22779735799235701</c:v>
                </c:pt>
                <c:pt idx="3">
                  <c:v>0.30116123385235261</c:v>
                </c:pt>
                <c:pt idx="4">
                  <c:v>0.38875463573836228</c:v>
                </c:pt>
                <c:pt idx="5">
                  <c:v>0.47720163540389221</c:v>
                </c:pt>
                <c:pt idx="6">
                  <c:v>0.55209118133229473</c:v>
                </c:pt>
                <c:pt idx="7">
                  <c:v>0.62463723597846699</c:v>
                </c:pt>
                <c:pt idx="8">
                  <c:v>0.69509214281564202</c:v>
                </c:pt>
                <c:pt idx="9">
                  <c:v>0.76686829194734274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3E5-4D04-8E89-E5BD963C7D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3812112"/>
        <c:axId val="463812504"/>
      </c:lineChart>
      <c:catAx>
        <c:axId val="46381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812504"/>
        <c:crosses val="autoZero"/>
        <c:auto val="1"/>
        <c:lblAlgn val="ctr"/>
        <c:lblOffset val="100"/>
        <c:noMultiLvlLbl val="0"/>
      </c:catAx>
      <c:valAx>
        <c:axId val="463812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38121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29-12-2020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29-12-2020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29-12-2020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29-12-2020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29-12-2020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BF6CBFAC-E614-4956-A42C-0761A36C1054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29-12-2020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8D498776-9444-432E-803A-D1B8DC5AA8CC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OCTUBRE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PODER JUDICIAL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0" y="6202645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8405" y="836712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04. PROGRAMA 01: ACADEMIA JUDICIAL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0528F59-4196-42DF-91D0-CB4460A53A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693634"/>
              </p:ext>
            </p:extLst>
          </p:nvPr>
        </p:nvGraphicFramePr>
        <p:xfrm>
          <a:off x="410225" y="2348882"/>
          <a:ext cx="8073418" cy="2930257"/>
        </p:xfrm>
        <a:graphic>
          <a:graphicData uri="http://schemas.openxmlformats.org/drawingml/2006/table">
            <a:tbl>
              <a:tblPr/>
              <a:tblGrid>
                <a:gridCol w="307436">
                  <a:extLst>
                    <a:ext uri="{9D8B030D-6E8A-4147-A177-3AD203B41FA5}">
                      <a16:colId xmlns:a16="http://schemas.microsoft.com/office/drawing/2014/main" val="2423510170"/>
                    </a:ext>
                  </a:extLst>
                </a:gridCol>
                <a:gridCol w="294627">
                  <a:extLst>
                    <a:ext uri="{9D8B030D-6E8A-4147-A177-3AD203B41FA5}">
                      <a16:colId xmlns:a16="http://schemas.microsoft.com/office/drawing/2014/main" val="663061281"/>
                    </a:ext>
                  </a:extLst>
                </a:gridCol>
                <a:gridCol w="297829">
                  <a:extLst>
                    <a:ext uri="{9D8B030D-6E8A-4147-A177-3AD203B41FA5}">
                      <a16:colId xmlns:a16="http://schemas.microsoft.com/office/drawing/2014/main" val="3280172196"/>
                    </a:ext>
                  </a:extLst>
                </a:gridCol>
                <a:gridCol w="2561974">
                  <a:extLst>
                    <a:ext uri="{9D8B030D-6E8A-4147-A177-3AD203B41FA5}">
                      <a16:colId xmlns:a16="http://schemas.microsoft.com/office/drawing/2014/main" val="79745558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2072170808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4033907934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2388391541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612980451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2120890803"/>
                    </a:ext>
                  </a:extLst>
                </a:gridCol>
                <a:gridCol w="768592">
                  <a:extLst>
                    <a:ext uri="{9D8B030D-6E8A-4147-A177-3AD203B41FA5}">
                      <a16:colId xmlns:a16="http://schemas.microsoft.com/office/drawing/2014/main" val="2474703253"/>
                    </a:ext>
                  </a:extLst>
                </a:gridCol>
              </a:tblGrid>
              <a:tr h="3009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89" marR="9389" marT="938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791094"/>
                  </a:ext>
                </a:extLst>
              </a:tr>
              <a:tr h="4607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9% Ejecución Ley 2020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89" marR="9389" marT="938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033956"/>
                  </a:ext>
                </a:extLst>
              </a:tr>
              <a:tr h="159862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2.469.110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1.843.520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0516463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1.103.449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1.126.555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23.106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930.159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7410538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443.942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-10.000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879716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2841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5094742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98624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2.243.991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800.042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556.205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0240915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Formación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1.095.195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362.841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-732.354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290.526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5896235"/>
                  </a:ext>
                </a:extLst>
              </a:tr>
              <a:tr h="14677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Perfeccionamiento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726.610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118.833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-607.777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954430"/>
                  </a:ext>
                </a:extLst>
              </a:tr>
              <a:tr h="150458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Habilitación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39.619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9.802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24,7%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393581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 de Perfeccionamiento Extraordinario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382.567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278.749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-103.818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183.651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236797"/>
                  </a:ext>
                </a:extLst>
              </a:tr>
              <a:tr h="17867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499646"/>
                  </a:ext>
                </a:extLst>
              </a:tr>
              <a:tr h="30091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89" marR="9389" marT="9389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3648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060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1821" y="72797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 OCTUBRE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graphicFrame>
        <p:nvGraphicFramePr>
          <p:cNvPr id="10" name="Marcador de contenido 9">
            <a:extLst>
              <a:ext uri="{FF2B5EF4-FFF2-40B4-BE49-F238E27FC236}">
                <a16:creationId xmlns:a16="http://schemas.microsoft.com/office/drawing/2014/main" id="{AB6191F5-74D7-40CE-9B21-B539E132296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375476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2C2F061-81E3-41E6-BC7C-EF2CA704DC1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4704523"/>
              </p:ext>
            </p:extLst>
          </p:nvPr>
        </p:nvGraphicFramePr>
        <p:xfrm>
          <a:off x="382726" y="1700808"/>
          <a:ext cx="4053244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D2235643-F011-426E-83CC-EF886027B3F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2314349"/>
              </p:ext>
            </p:extLst>
          </p:nvPr>
        </p:nvGraphicFramePr>
        <p:xfrm>
          <a:off x="4435971" y="1700808"/>
          <a:ext cx="4250830" cy="43153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24313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5393DA3-EE61-4F2B-8154-D660E5CA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>
            <a:extLst>
              <a:ext uri="{FF2B5EF4-FFF2-40B4-BE49-F238E27FC236}">
                <a16:creationId xmlns:a16="http://schemas.microsoft.com/office/drawing/2014/main" id="{ACB45500-1505-46A6-A084-399757B5C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6224" y="77464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2EB8C96B-BA8E-403A-A4CD-0734535B9A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2906156"/>
              </p:ext>
            </p:extLst>
          </p:nvPr>
        </p:nvGraphicFramePr>
        <p:xfrm>
          <a:off x="386224" y="2057400"/>
          <a:ext cx="8210798" cy="36038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87963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AA793E1-8035-4D02-8794-4FF127E07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66893106-CD28-4BB1-BFB1-D58557348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83671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PODER JUDICIAL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61F808BE-77FE-40DF-9CC0-6C680C7FEC9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2202910"/>
              </p:ext>
            </p:extLst>
          </p:nvPr>
        </p:nvGraphicFramePr>
        <p:xfrm>
          <a:off x="466600" y="2057400"/>
          <a:ext cx="8210798" cy="4035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6503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1125" y="1689360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405" y="5589240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451842"/>
              </p:ext>
            </p:extLst>
          </p:nvPr>
        </p:nvGraphicFramePr>
        <p:xfrm>
          <a:off x="405026" y="2132858"/>
          <a:ext cx="8210800" cy="3240357"/>
        </p:xfrm>
        <a:graphic>
          <a:graphicData uri="http://schemas.openxmlformats.org/drawingml/2006/table">
            <a:tbl>
              <a:tblPr/>
              <a:tblGrid>
                <a:gridCol w="5333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0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6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723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605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4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582.142.185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584.901.025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2.758.840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448.542.050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429.622.887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443.816.279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14.193.392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361.378.536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77.268.569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74.701.904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-2.566.665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53.543.591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3.540.938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-578.682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2.670.779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8.623.945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7.179.996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-1.443.949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3.718.602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1.048.045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23.562.684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8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95481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PODER JUDICIAL  RESUMEN POR CAPÍTULOS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16885"/>
              </p:ext>
            </p:extLst>
          </p:nvPr>
        </p:nvGraphicFramePr>
        <p:xfrm>
          <a:off x="539551" y="2708921"/>
          <a:ext cx="8076274" cy="2160240"/>
        </p:xfrm>
        <a:graphic>
          <a:graphicData uri="http://schemas.openxmlformats.org/drawingml/2006/table">
            <a:tbl>
              <a:tblPr/>
              <a:tblGrid>
                <a:gridCol w="267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38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67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90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8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89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58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4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401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8100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Progr.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30" marR="9330" marT="933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413.753.734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425.819.136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12.065.402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346.800.798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404.521.871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329.394.968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9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APOYO A TRIBUNALES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21.297.265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17.405.830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ADMINISTRATIVA DEL PODER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156.612.779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-7.974.290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99.897.732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00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JUDICIAL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3.801.382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2.469.110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-1.332.272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1.843.520 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48,5%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330" marR="9330" marT="933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2942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05026" y="1988099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5026" y="5257382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81223" y="764704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01: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103563"/>
              </p:ext>
            </p:extLst>
          </p:nvPr>
        </p:nvGraphicFramePr>
        <p:xfrm>
          <a:off x="481223" y="2448331"/>
          <a:ext cx="8051213" cy="2276814"/>
        </p:xfrm>
        <a:graphic>
          <a:graphicData uri="http://schemas.openxmlformats.org/drawingml/2006/table">
            <a:tbl>
              <a:tblPr/>
              <a:tblGrid>
                <a:gridCol w="3161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40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903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17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84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4957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404.521.871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329.394.968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72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392.785.167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404.521.871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11.736.704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329.394.968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694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00064" y="1955865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0064" y="5373414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0069" y="908720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01. PROGRAMA 02: UNIDAD DE APOYO A TRIBUNALES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294450"/>
              </p:ext>
            </p:extLst>
          </p:nvPr>
        </p:nvGraphicFramePr>
        <p:xfrm>
          <a:off x="500065" y="2699948"/>
          <a:ext cx="8143873" cy="2169211"/>
        </p:xfrm>
        <a:graphic>
          <a:graphicData uri="http://schemas.openxmlformats.org/drawingml/2006/table">
            <a:tbl>
              <a:tblPr/>
              <a:tblGrid>
                <a:gridCol w="3498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52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44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73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08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130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450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253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20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1535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17.405.830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0269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20.968.567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21.297.265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328.698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17.405.830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7361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28846" y="1535048"/>
            <a:ext cx="698477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846" y="6414789"/>
            <a:ext cx="728212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28846" y="697734"/>
            <a:ext cx="821509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03. CAPÍTULO 03. PROGRAMA 01: CORPORACIÓN ADMINISTRATIVA DEL PODER JUDICIAL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789805"/>
              </p:ext>
            </p:extLst>
          </p:nvPr>
        </p:nvGraphicFramePr>
        <p:xfrm>
          <a:off x="428846" y="1772825"/>
          <a:ext cx="8215091" cy="4529712"/>
        </p:xfrm>
        <a:graphic>
          <a:graphicData uri="http://schemas.openxmlformats.org/drawingml/2006/table">
            <a:tbl>
              <a:tblPr/>
              <a:tblGrid>
                <a:gridCol w="2986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2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53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60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31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75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7142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4654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36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10" marR="8210" marT="821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878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10" marR="8210" marT="821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5293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164.587.069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156.612.779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-7.974.290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99.897.732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14.765.704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16.870.588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13.647.579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92,4%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76.814.627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74.257.962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-2.556.665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53.186.435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3.539.735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-579.885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2.670.779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4.119.620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3.539.735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-579.885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2.670.779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6.379.954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3.162.397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Postgrado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149.988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106.746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Concesiones Ministerio de Justicia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6.229.713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3.055.398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I.A.S.A.J.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8.980.712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8.295.675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-685.037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1.048.045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4.798.811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-94.149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16.788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400.327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192.056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-208.271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58.952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769.877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387.260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-382.617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111.323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1.795.859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108.925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1.104.689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752.057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44.201.663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-8.453.000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23.562.684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52.654.663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44.103.447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-8.551.216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23.516.850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44,7%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255.071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38.287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616.718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2.812.131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2.581.526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418,6%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605.091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376.129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11.627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9.984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36746"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2.195.413 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210" marR="8210" marT="8210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696145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4594</TotalTime>
  <Words>1362</Words>
  <Application>Microsoft Office PowerPoint</Application>
  <PresentationFormat>Presentación en pantalla (4:3)</PresentationFormat>
  <Paragraphs>704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1_Tema de Office</vt:lpstr>
      <vt:lpstr>Tema de Office</vt:lpstr>
      <vt:lpstr>EJECUCIÓN ACUMULADA DE GASTOS PRESUPUESTARIOS AL MES DE OCTUBRE DE 2020 PARTIDA 03: PODER JUDICIAL</vt:lpstr>
      <vt:lpstr>EJECUCIÓN PRESUPUESTARIA DE GASTOS ACUMULADA A OCTUBRE DE 2020 PARTIDA 03 PODER JUDICIAL</vt:lpstr>
      <vt:lpstr>EJECUCIÓN DE GASTOS A OCTUBRE DE 2020  PARTIDA 03 PODER JUDICIAL</vt:lpstr>
      <vt:lpstr>EJECUCIÓN DE GASTOS A OCTUBRE DE 2020  PARTIDA 03 PODER JUDICIAL</vt:lpstr>
      <vt:lpstr>EJECUCIÓN ACUMULADA DE GASTOS A OCTUBRE DE 2020  PARTIDA 03 PODER JUDICIAL</vt:lpstr>
      <vt:lpstr>EJECUCIÓN ACUMULADA DE GASTOS A OCTUBRE DE 2020  PARTIDA 03 PODER JUDICIAL  RESUMEN POR CAPÍTULOS</vt:lpstr>
      <vt:lpstr>EJECUCIÓN ACUMULADA DE GASTOS A OCTUBRE DE 2020  PARTIDA 03. CAPÍTULO 01. PROGRAMA 01: PODER JUDICIAL</vt:lpstr>
      <vt:lpstr>EJECUCIÓN ACUMULADA DE GASTOS A OCTUBRE DE 2020  PARTIDA 03. CAPÍTULO 01. PROGRAMA 02: UNIDAD DE APOYO A TRIBUNALES</vt:lpstr>
      <vt:lpstr>EJECUCIÓN ACUMULADA DE GASTOS A OCTUBRE DE 2020  PARTIDA 03. CAPÍTULO 03. PROGRAMA 01: CORPORACIÓN ADMINISTRATIVA DEL PODER JUDICIAL</vt:lpstr>
      <vt:lpstr>EJECUCIÓN ACUMULADA DE GASTOS A OCTUBRE DE 2020  PARTIDA 03. CAPÍTULO 04. PROGRAMA 01: ACADEMIA JUDICIAL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277</cp:revision>
  <cp:lastPrinted>2020-09-07T04:49:41Z</cp:lastPrinted>
  <dcterms:created xsi:type="dcterms:W3CDTF">2016-06-23T13:38:47Z</dcterms:created>
  <dcterms:modified xsi:type="dcterms:W3CDTF">2020-12-29T13:47:18Z</dcterms:modified>
</cp:coreProperties>
</file>