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4" r:id="rId3"/>
    <p:sldId id="263" r:id="rId4"/>
    <p:sldId id="265" r:id="rId5"/>
    <p:sldId id="267" r:id="rId6"/>
    <p:sldId id="301" r:id="rId7"/>
    <p:sldId id="302" r:id="rId8"/>
    <p:sldId id="303" r:id="rId9"/>
    <p:sldId id="268" r:id="rId10"/>
    <p:sldId id="310" r:id="rId11"/>
    <p:sldId id="311" r:id="rId12"/>
    <p:sldId id="309" r:id="rId13"/>
    <p:sldId id="306" r:id="rId14"/>
    <p:sldId id="312" r:id="rId15"/>
    <p:sldId id="307" r:id="rId16"/>
    <p:sldId id="271" r:id="rId17"/>
    <p:sldId id="273" r:id="rId18"/>
    <p:sldId id="274" r:id="rId19"/>
    <p:sldId id="276" r:id="rId20"/>
    <p:sldId id="275" r:id="rId21"/>
    <p:sldId id="313" r:id="rId22"/>
    <p:sldId id="314" r:id="rId23"/>
    <p:sldId id="315" r:id="rId24"/>
    <p:sldId id="316" r:id="rId25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30" autoAdjust="0"/>
    <p:restoredTop sz="93250" autoAdjust="0"/>
  </p:normalViewPr>
  <p:slideViewPr>
    <p:cSldViewPr>
      <p:cViewPr varScale="1">
        <p:scale>
          <a:sx n="111" d="100"/>
          <a:sy n="111" d="100"/>
        </p:scale>
        <p:origin x="1926" y="102"/>
      </p:cViewPr>
      <p:guideLst>
        <p:guide orient="horz" pos="211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06-01-2021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06-01-2021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3263"/>
            <a:ext cx="469265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5" tIns="46567" rIns="93135" bIns="4656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5" tIns="46567" rIns="93135" bIns="4656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3185771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520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9181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3585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478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06-01-2021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74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06-01-2021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3263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06-01-2021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161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06-01-2021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9418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06-01-2021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8654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06-01-2021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7608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49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4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diciembre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1 Título">
            <a:extLst>
              <a:ext uri="{FF2B5EF4-FFF2-40B4-BE49-F238E27FC236}">
                <a16:creationId xmlns:a16="http://schemas.microsoft.com/office/drawing/2014/main" id="{29CCD330-884C-4E17-9C67-07C7E59AE0B5}"/>
              </a:ext>
            </a:extLst>
          </p:cNvPr>
          <p:cNvSpPr txBox="1">
            <a:spLocks/>
          </p:cNvSpPr>
          <p:nvPr/>
        </p:nvSpPr>
        <p:spPr>
          <a:xfrm>
            <a:off x="539552" y="1988840"/>
            <a:ext cx="8064896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NOVIEMBRE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50: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TESORO PÚBLICO</a:t>
            </a:r>
            <a:endParaRPr lang="es-CL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7545" y="665015"/>
            <a:ext cx="806690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7544" y="1256108"/>
            <a:ext cx="8066903" cy="3988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2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EC60377-52E9-468C-82BE-93FC145971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754338"/>
              </p:ext>
            </p:extLst>
          </p:nvPr>
        </p:nvGraphicFramePr>
        <p:xfrm>
          <a:off x="537543" y="1654932"/>
          <a:ext cx="8048019" cy="4363115"/>
        </p:xfrm>
        <a:graphic>
          <a:graphicData uri="http://schemas.openxmlformats.org/drawingml/2006/table">
            <a:tbl>
              <a:tblPr/>
              <a:tblGrid>
                <a:gridCol w="259698">
                  <a:extLst>
                    <a:ext uri="{9D8B030D-6E8A-4147-A177-3AD203B41FA5}">
                      <a16:colId xmlns:a16="http://schemas.microsoft.com/office/drawing/2014/main" val="1169807846"/>
                    </a:ext>
                  </a:extLst>
                </a:gridCol>
                <a:gridCol w="259698">
                  <a:extLst>
                    <a:ext uri="{9D8B030D-6E8A-4147-A177-3AD203B41FA5}">
                      <a16:colId xmlns:a16="http://schemas.microsoft.com/office/drawing/2014/main" val="1110618349"/>
                    </a:ext>
                  </a:extLst>
                </a:gridCol>
                <a:gridCol w="259698">
                  <a:extLst>
                    <a:ext uri="{9D8B030D-6E8A-4147-A177-3AD203B41FA5}">
                      <a16:colId xmlns:a16="http://schemas.microsoft.com/office/drawing/2014/main" val="2123046653"/>
                    </a:ext>
                  </a:extLst>
                </a:gridCol>
                <a:gridCol w="2929386">
                  <a:extLst>
                    <a:ext uri="{9D8B030D-6E8A-4147-A177-3AD203B41FA5}">
                      <a16:colId xmlns:a16="http://schemas.microsoft.com/office/drawing/2014/main" val="1375184973"/>
                    </a:ext>
                  </a:extLst>
                </a:gridCol>
                <a:gridCol w="802464">
                  <a:extLst>
                    <a:ext uri="{9D8B030D-6E8A-4147-A177-3AD203B41FA5}">
                      <a16:colId xmlns:a16="http://schemas.microsoft.com/office/drawing/2014/main" val="3294812961"/>
                    </a:ext>
                  </a:extLst>
                </a:gridCol>
                <a:gridCol w="695988">
                  <a:extLst>
                    <a:ext uri="{9D8B030D-6E8A-4147-A177-3AD203B41FA5}">
                      <a16:colId xmlns:a16="http://schemas.microsoft.com/office/drawing/2014/main" val="1824301275"/>
                    </a:ext>
                  </a:extLst>
                </a:gridCol>
                <a:gridCol w="695988">
                  <a:extLst>
                    <a:ext uri="{9D8B030D-6E8A-4147-A177-3AD203B41FA5}">
                      <a16:colId xmlns:a16="http://schemas.microsoft.com/office/drawing/2014/main" val="2207490408"/>
                    </a:ext>
                  </a:extLst>
                </a:gridCol>
                <a:gridCol w="695988">
                  <a:extLst>
                    <a:ext uri="{9D8B030D-6E8A-4147-A177-3AD203B41FA5}">
                      <a16:colId xmlns:a16="http://schemas.microsoft.com/office/drawing/2014/main" val="1652519482"/>
                    </a:ext>
                  </a:extLst>
                </a:gridCol>
                <a:gridCol w="740137">
                  <a:extLst>
                    <a:ext uri="{9D8B030D-6E8A-4147-A177-3AD203B41FA5}">
                      <a16:colId xmlns:a16="http://schemas.microsoft.com/office/drawing/2014/main" val="60865832"/>
                    </a:ext>
                  </a:extLst>
                </a:gridCol>
                <a:gridCol w="708974">
                  <a:extLst>
                    <a:ext uri="{9D8B030D-6E8A-4147-A177-3AD203B41FA5}">
                      <a16:colId xmlns:a16="http://schemas.microsoft.com/office/drawing/2014/main" val="860272603"/>
                    </a:ext>
                  </a:extLst>
                </a:gridCol>
              </a:tblGrid>
              <a:tr h="1175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325" marR="7325" marT="7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325" marR="7325" marT="7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068415"/>
                  </a:ext>
                </a:extLst>
              </a:tr>
              <a:tr h="3525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782024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78.996.748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78.817.921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-178.827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47.319.160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209015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23.366.111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23.366.111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13.084.878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556432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53.977.609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53.977.609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33.348.164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389351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384.528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209.116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-175.412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036421"/>
                  </a:ext>
                </a:extLst>
              </a:tr>
              <a:tr h="1322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27.374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27.374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160630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263.907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263.907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263.907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693302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919.320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919.320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536.938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713945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57.899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54.484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-3.415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57.899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106,3%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659362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11.325.668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11.351.587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25.919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8.871.647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424967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3.548.939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3.548.939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4.084.673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115,1%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115,1%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772526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2.793.131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2.793.131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1.163.261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20923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246.046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246.046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199.368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420075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152.207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152.207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385.560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253,3%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253,3%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620635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27.327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27.327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375131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66.156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78.615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12.459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78.614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528334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87.948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87.948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73.918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959626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19.889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16.706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-3.183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16.705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520733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1.228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-2.372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1.228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851549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28.201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23.687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-4.514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23.687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4986360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35.540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130643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51.589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81.839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30.250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81.839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577422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213.739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213.739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302.999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53761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36.277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29.556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-6.721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29.555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062777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11.627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11.627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11.820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101,7%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101,7%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592032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41.209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41.209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33.851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713416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483.707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483.707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507.961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757275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66.910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66.910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51.255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275047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880.016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880.016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558.379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867916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1.455.731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1.455.731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1.036.185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836332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422.154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422.154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195.249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55542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Educación Superior Pública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524.041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524.041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136078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751887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126.630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126.630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274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459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58352" y="729973"/>
            <a:ext cx="798951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9206" y="1385191"/>
            <a:ext cx="8018661" cy="3651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3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697F9A8-591C-4404-B164-94E2A531C7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61265"/>
              </p:ext>
            </p:extLst>
          </p:nvPr>
        </p:nvGraphicFramePr>
        <p:xfrm>
          <a:off x="529206" y="1750317"/>
          <a:ext cx="8018662" cy="2197909"/>
        </p:xfrm>
        <a:graphic>
          <a:graphicData uri="http://schemas.openxmlformats.org/drawingml/2006/table">
            <a:tbl>
              <a:tblPr/>
              <a:tblGrid>
                <a:gridCol w="258750">
                  <a:extLst>
                    <a:ext uri="{9D8B030D-6E8A-4147-A177-3AD203B41FA5}">
                      <a16:colId xmlns:a16="http://schemas.microsoft.com/office/drawing/2014/main" val="3740343546"/>
                    </a:ext>
                  </a:extLst>
                </a:gridCol>
                <a:gridCol w="258750">
                  <a:extLst>
                    <a:ext uri="{9D8B030D-6E8A-4147-A177-3AD203B41FA5}">
                      <a16:colId xmlns:a16="http://schemas.microsoft.com/office/drawing/2014/main" val="2995668325"/>
                    </a:ext>
                  </a:extLst>
                </a:gridCol>
                <a:gridCol w="258750">
                  <a:extLst>
                    <a:ext uri="{9D8B030D-6E8A-4147-A177-3AD203B41FA5}">
                      <a16:colId xmlns:a16="http://schemas.microsoft.com/office/drawing/2014/main" val="848522681"/>
                    </a:ext>
                  </a:extLst>
                </a:gridCol>
                <a:gridCol w="2918699">
                  <a:extLst>
                    <a:ext uri="{9D8B030D-6E8A-4147-A177-3AD203B41FA5}">
                      <a16:colId xmlns:a16="http://schemas.microsoft.com/office/drawing/2014/main" val="2414971403"/>
                    </a:ext>
                  </a:extLst>
                </a:gridCol>
                <a:gridCol w="799537">
                  <a:extLst>
                    <a:ext uri="{9D8B030D-6E8A-4147-A177-3AD203B41FA5}">
                      <a16:colId xmlns:a16="http://schemas.microsoft.com/office/drawing/2014/main" val="1255036815"/>
                    </a:ext>
                  </a:extLst>
                </a:gridCol>
                <a:gridCol w="693450">
                  <a:extLst>
                    <a:ext uri="{9D8B030D-6E8A-4147-A177-3AD203B41FA5}">
                      <a16:colId xmlns:a16="http://schemas.microsoft.com/office/drawing/2014/main" val="2122082785"/>
                    </a:ext>
                  </a:extLst>
                </a:gridCol>
                <a:gridCol w="693450">
                  <a:extLst>
                    <a:ext uri="{9D8B030D-6E8A-4147-A177-3AD203B41FA5}">
                      <a16:colId xmlns:a16="http://schemas.microsoft.com/office/drawing/2014/main" val="4091800165"/>
                    </a:ext>
                  </a:extLst>
                </a:gridCol>
                <a:gridCol w="693450">
                  <a:extLst>
                    <a:ext uri="{9D8B030D-6E8A-4147-A177-3AD203B41FA5}">
                      <a16:colId xmlns:a16="http://schemas.microsoft.com/office/drawing/2014/main" val="3493794636"/>
                    </a:ext>
                  </a:extLst>
                </a:gridCol>
                <a:gridCol w="737438">
                  <a:extLst>
                    <a:ext uri="{9D8B030D-6E8A-4147-A177-3AD203B41FA5}">
                      <a16:colId xmlns:a16="http://schemas.microsoft.com/office/drawing/2014/main" val="1667345037"/>
                    </a:ext>
                  </a:extLst>
                </a:gridCol>
                <a:gridCol w="706388">
                  <a:extLst>
                    <a:ext uri="{9D8B030D-6E8A-4147-A177-3AD203B41FA5}">
                      <a16:colId xmlns:a16="http://schemas.microsoft.com/office/drawing/2014/main" val="4017925738"/>
                    </a:ext>
                  </a:extLst>
                </a:gridCol>
              </a:tblGrid>
              <a:tr h="1221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817859"/>
                  </a:ext>
                </a:extLst>
              </a:tr>
              <a:tr h="3663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18140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691.364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691.364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946.650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806778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233.184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233.184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293.869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47310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182.677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182.677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381.527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590928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18.854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39.936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323900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61.039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095964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30.203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30.203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170.279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39576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184.250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184.250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482599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2.500.140.936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2.500.140.936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8.264.011.205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902592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621.210.713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621.210.713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6.380.833.426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1027,2%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1027,2%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362744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380.480.500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380.480.500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380.480.500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43132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1.477.836.698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1.477.836.698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1.481.596.209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318664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20.399.072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20.399.072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20.926.428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66265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213.943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213.943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172.578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039962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20640,0%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20640,0%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886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190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61728" y="787951"/>
            <a:ext cx="80624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31981" y="1412776"/>
            <a:ext cx="8062451" cy="3297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AA3AC9F-0C15-445F-88D0-2D5DEDC6ED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352846"/>
              </p:ext>
            </p:extLst>
          </p:nvPr>
        </p:nvGraphicFramePr>
        <p:xfrm>
          <a:off x="526075" y="1776268"/>
          <a:ext cx="8098102" cy="1652732"/>
        </p:xfrm>
        <a:graphic>
          <a:graphicData uri="http://schemas.openxmlformats.org/drawingml/2006/table">
            <a:tbl>
              <a:tblPr/>
              <a:tblGrid>
                <a:gridCol w="264817">
                  <a:extLst>
                    <a:ext uri="{9D8B030D-6E8A-4147-A177-3AD203B41FA5}">
                      <a16:colId xmlns:a16="http://schemas.microsoft.com/office/drawing/2014/main" val="4039003200"/>
                    </a:ext>
                  </a:extLst>
                </a:gridCol>
                <a:gridCol w="264817">
                  <a:extLst>
                    <a:ext uri="{9D8B030D-6E8A-4147-A177-3AD203B41FA5}">
                      <a16:colId xmlns:a16="http://schemas.microsoft.com/office/drawing/2014/main" val="687811317"/>
                    </a:ext>
                  </a:extLst>
                </a:gridCol>
                <a:gridCol w="264817">
                  <a:extLst>
                    <a:ext uri="{9D8B030D-6E8A-4147-A177-3AD203B41FA5}">
                      <a16:colId xmlns:a16="http://schemas.microsoft.com/office/drawing/2014/main" val="3065450925"/>
                    </a:ext>
                  </a:extLst>
                </a:gridCol>
                <a:gridCol w="2987137">
                  <a:extLst>
                    <a:ext uri="{9D8B030D-6E8A-4147-A177-3AD203B41FA5}">
                      <a16:colId xmlns:a16="http://schemas.microsoft.com/office/drawing/2014/main" val="2779806188"/>
                    </a:ext>
                  </a:extLst>
                </a:gridCol>
                <a:gridCol w="709709">
                  <a:extLst>
                    <a:ext uri="{9D8B030D-6E8A-4147-A177-3AD203B41FA5}">
                      <a16:colId xmlns:a16="http://schemas.microsoft.com/office/drawing/2014/main" val="480269038"/>
                    </a:ext>
                  </a:extLst>
                </a:gridCol>
                <a:gridCol w="709709">
                  <a:extLst>
                    <a:ext uri="{9D8B030D-6E8A-4147-A177-3AD203B41FA5}">
                      <a16:colId xmlns:a16="http://schemas.microsoft.com/office/drawing/2014/main" val="817261536"/>
                    </a:ext>
                  </a:extLst>
                </a:gridCol>
                <a:gridCol w="709709">
                  <a:extLst>
                    <a:ext uri="{9D8B030D-6E8A-4147-A177-3AD203B41FA5}">
                      <a16:colId xmlns:a16="http://schemas.microsoft.com/office/drawing/2014/main" val="3301790352"/>
                    </a:ext>
                  </a:extLst>
                </a:gridCol>
                <a:gridCol w="709709">
                  <a:extLst>
                    <a:ext uri="{9D8B030D-6E8A-4147-A177-3AD203B41FA5}">
                      <a16:colId xmlns:a16="http://schemas.microsoft.com/office/drawing/2014/main" val="1133245423"/>
                    </a:ext>
                  </a:extLst>
                </a:gridCol>
                <a:gridCol w="754728">
                  <a:extLst>
                    <a:ext uri="{9D8B030D-6E8A-4147-A177-3AD203B41FA5}">
                      <a16:colId xmlns:a16="http://schemas.microsoft.com/office/drawing/2014/main" val="357519426"/>
                    </a:ext>
                  </a:extLst>
                </a:gridCol>
                <a:gridCol w="722950">
                  <a:extLst>
                    <a:ext uri="{9D8B030D-6E8A-4147-A177-3AD203B41FA5}">
                      <a16:colId xmlns:a16="http://schemas.microsoft.com/office/drawing/2014/main" val="588074529"/>
                    </a:ext>
                  </a:extLst>
                </a:gridCol>
              </a:tblGrid>
              <a:tr h="1620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1791130"/>
                  </a:ext>
                </a:extLst>
              </a:tr>
              <a:tr h="3969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831475"/>
                  </a:ext>
                </a:extLst>
              </a:tr>
              <a:tr h="1701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1.626.094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433899"/>
                  </a:ext>
                </a:extLst>
              </a:tr>
              <a:tr h="129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1.626.094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84294"/>
                  </a:ext>
                </a:extLst>
              </a:tr>
              <a:tr h="129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069210"/>
                  </a:ext>
                </a:extLst>
              </a:tr>
              <a:tr h="129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660.930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660.930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1.219.235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291629"/>
                  </a:ext>
                </a:extLst>
              </a:tr>
              <a:tr h="145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313633"/>
                  </a:ext>
                </a:extLst>
              </a:tr>
              <a:tr h="129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372.812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372.812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402.491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522836"/>
                  </a:ext>
                </a:extLst>
              </a:tr>
              <a:tr h="129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18967"/>
                  </a:ext>
                </a:extLst>
              </a:tr>
              <a:tr h="129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2.775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7298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879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6798" y="711519"/>
            <a:ext cx="807040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6798" y="1317476"/>
            <a:ext cx="8070404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FB5736F-2D5C-4329-8172-A91B37945A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935642"/>
              </p:ext>
            </p:extLst>
          </p:nvPr>
        </p:nvGraphicFramePr>
        <p:xfrm>
          <a:off x="536798" y="1700808"/>
          <a:ext cx="8070402" cy="2757212"/>
        </p:xfrm>
        <a:graphic>
          <a:graphicData uri="http://schemas.openxmlformats.org/drawingml/2006/table">
            <a:tbl>
              <a:tblPr/>
              <a:tblGrid>
                <a:gridCol w="313009">
                  <a:extLst>
                    <a:ext uri="{9D8B030D-6E8A-4147-A177-3AD203B41FA5}">
                      <a16:colId xmlns:a16="http://schemas.microsoft.com/office/drawing/2014/main" val="230477066"/>
                    </a:ext>
                  </a:extLst>
                </a:gridCol>
                <a:gridCol w="260840">
                  <a:extLst>
                    <a:ext uri="{9D8B030D-6E8A-4147-A177-3AD203B41FA5}">
                      <a16:colId xmlns:a16="http://schemas.microsoft.com/office/drawing/2014/main" val="1327760709"/>
                    </a:ext>
                  </a:extLst>
                </a:gridCol>
                <a:gridCol w="365009">
                  <a:extLst>
                    <a:ext uri="{9D8B030D-6E8A-4147-A177-3AD203B41FA5}">
                      <a16:colId xmlns:a16="http://schemas.microsoft.com/office/drawing/2014/main" val="973620931"/>
                    </a:ext>
                  </a:extLst>
                </a:gridCol>
                <a:gridCol w="2879846">
                  <a:extLst>
                    <a:ext uri="{9D8B030D-6E8A-4147-A177-3AD203B41FA5}">
                      <a16:colId xmlns:a16="http://schemas.microsoft.com/office/drawing/2014/main" val="3850298142"/>
                    </a:ext>
                  </a:extLst>
                </a:gridCol>
                <a:gridCol w="699052">
                  <a:extLst>
                    <a:ext uri="{9D8B030D-6E8A-4147-A177-3AD203B41FA5}">
                      <a16:colId xmlns:a16="http://schemas.microsoft.com/office/drawing/2014/main" val="465802222"/>
                    </a:ext>
                  </a:extLst>
                </a:gridCol>
                <a:gridCol w="699052">
                  <a:extLst>
                    <a:ext uri="{9D8B030D-6E8A-4147-A177-3AD203B41FA5}">
                      <a16:colId xmlns:a16="http://schemas.microsoft.com/office/drawing/2014/main" val="2180278052"/>
                    </a:ext>
                  </a:extLst>
                </a:gridCol>
                <a:gridCol w="699052">
                  <a:extLst>
                    <a:ext uri="{9D8B030D-6E8A-4147-A177-3AD203B41FA5}">
                      <a16:colId xmlns:a16="http://schemas.microsoft.com/office/drawing/2014/main" val="183592298"/>
                    </a:ext>
                  </a:extLst>
                </a:gridCol>
                <a:gridCol w="699052">
                  <a:extLst>
                    <a:ext uri="{9D8B030D-6E8A-4147-A177-3AD203B41FA5}">
                      <a16:colId xmlns:a16="http://schemas.microsoft.com/office/drawing/2014/main" val="1685259746"/>
                    </a:ext>
                  </a:extLst>
                </a:gridCol>
                <a:gridCol w="743396">
                  <a:extLst>
                    <a:ext uri="{9D8B030D-6E8A-4147-A177-3AD203B41FA5}">
                      <a16:colId xmlns:a16="http://schemas.microsoft.com/office/drawing/2014/main" val="3577605264"/>
                    </a:ext>
                  </a:extLst>
                </a:gridCol>
                <a:gridCol w="712094">
                  <a:extLst>
                    <a:ext uri="{9D8B030D-6E8A-4147-A177-3AD203B41FA5}">
                      <a16:colId xmlns:a16="http://schemas.microsoft.com/office/drawing/2014/main" val="1154072744"/>
                    </a:ext>
                  </a:extLst>
                </a:gridCol>
              </a:tblGrid>
              <a:tr h="1615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77061"/>
                  </a:ext>
                </a:extLst>
              </a:tr>
              <a:tr h="4712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855560"/>
                  </a:ext>
                </a:extLst>
              </a:tr>
              <a:tr h="1622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40.529.002.872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43.067.209.284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2.538.206.412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37.125.034.997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768514"/>
                  </a:ext>
                </a:extLst>
              </a:tr>
              <a:tr h="130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40.529.002.872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43.067.209.284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2.538.206.412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37.125.034.997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036532"/>
                  </a:ext>
                </a:extLst>
              </a:tr>
              <a:tr h="130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PRESIDENCIA DE LA REPÚBLICA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18.414.647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17.825.369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-589.278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15.660.937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340066"/>
                  </a:ext>
                </a:extLst>
              </a:tr>
              <a:tr h="130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128.899.927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127.527.815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-1.372.112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116.067.104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8115162"/>
                  </a:ext>
                </a:extLst>
              </a:tr>
              <a:tr h="130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   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566.677.803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559.501.423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-7.176.380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517.275.071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066925"/>
                  </a:ext>
                </a:extLst>
              </a:tr>
              <a:tr h="130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81.309.266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88.040.278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6.731.012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78.579.326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606910"/>
                  </a:ext>
                </a:extLst>
              </a:tr>
              <a:tr h="130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INTERIOR Y SEGURIDAD PÚBLICA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2.394.355.571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2.847.667.230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453.311.659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2.550.853.303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09146"/>
                  </a:ext>
                </a:extLst>
              </a:tr>
              <a:tr h="130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89.100.649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79.020.735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-10.079.914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65.073.709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239020"/>
                  </a:ext>
                </a:extLst>
              </a:tr>
              <a:tr h="130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ECONOMÍA, FOMENTO Y TURISMO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282.580.525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282.820.728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240.203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244.654.145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13209"/>
                  </a:ext>
                </a:extLst>
              </a:tr>
              <a:tr h="130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HACIENDA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438.200.181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490.208.557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52.008.376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432.715.516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999147"/>
                  </a:ext>
                </a:extLst>
              </a:tr>
              <a:tr h="130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EDUCACIÓN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11.352.765.810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11.181.389.202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-171.376.608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9.846.650.635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328508"/>
                  </a:ext>
                </a:extLst>
              </a:tr>
              <a:tr h="130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JUSTICIA Y DERECHOS HUMANOS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1.183.064.384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1.222.530.759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39.466.375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1.077.390.628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77818"/>
                  </a:ext>
                </a:extLst>
              </a:tr>
              <a:tr h="130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1.207.519.535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1.231.172.602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23.653.067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1.124.286.122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530533"/>
                  </a:ext>
                </a:extLst>
              </a:tr>
              <a:tr h="130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OBRAS PÚBLICAS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2.085.193.560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2.155.484.787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70.291.227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1.394.166.394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842067"/>
                  </a:ext>
                </a:extLst>
              </a:tr>
              <a:tr h="130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AGRICULTURA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563.808.891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596.464.419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32.655.528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539.564.652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417233"/>
                  </a:ext>
                </a:extLst>
              </a:tr>
              <a:tr h="130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BIENES NACIONALES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14.970.921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12.941.117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-2.029.804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6.043.621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859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697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7920" y="655558"/>
            <a:ext cx="810528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7920" y="1309749"/>
            <a:ext cx="8105286" cy="3910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7895B1A-6D8D-44A9-AB5D-265E32B54F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492654"/>
              </p:ext>
            </p:extLst>
          </p:nvPr>
        </p:nvGraphicFramePr>
        <p:xfrm>
          <a:off x="537920" y="1706663"/>
          <a:ext cx="8105286" cy="3071938"/>
        </p:xfrm>
        <a:graphic>
          <a:graphicData uri="http://schemas.openxmlformats.org/drawingml/2006/table">
            <a:tbl>
              <a:tblPr/>
              <a:tblGrid>
                <a:gridCol w="314362">
                  <a:extLst>
                    <a:ext uri="{9D8B030D-6E8A-4147-A177-3AD203B41FA5}">
                      <a16:colId xmlns:a16="http://schemas.microsoft.com/office/drawing/2014/main" val="3954067855"/>
                    </a:ext>
                  </a:extLst>
                </a:gridCol>
                <a:gridCol w="334107">
                  <a:extLst>
                    <a:ext uri="{9D8B030D-6E8A-4147-A177-3AD203B41FA5}">
                      <a16:colId xmlns:a16="http://schemas.microsoft.com/office/drawing/2014/main" val="445529615"/>
                    </a:ext>
                  </a:extLst>
                </a:gridCol>
                <a:gridCol w="296015">
                  <a:extLst>
                    <a:ext uri="{9D8B030D-6E8A-4147-A177-3AD203B41FA5}">
                      <a16:colId xmlns:a16="http://schemas.microsoft.com/office/drawing/2014/main" val="207347513"/>
                    </a:ext>
                  </a:extLst>
                </a:gridCol>
                <a:gridCol w="2890726">
                  <a:extLst>
                    <a:ext uri="{9D8B030D-6E8A-4147-A177-3AD203B41FA5}">
                      <a16:colId xmlns:a16="http://schemas.microsoft.com/office/drawing/2014/main" val="4292252607"/>
                    </a:ext>
                  </a:extLst>
                </a:gridCol>
                <a:gridCol w="702074">
                  <a:extLst>
                    <a:ext uri="{9D8B030D-6E8A-4147-A177-3AD203B41FA5}">
                      <a16:colId xmlns:a16="http://schemas.microsoft.com/office/drawing/2014/main" val="161526557"/>
                    </a:ext>
                  </a:extLst>
                </a:gridCol>
                <a:gridCol w="702074">
                  <a:extLst>
                    <a:ext uri="{9D8B030D-6E8A-4147-A177-3AD203B41FA5}">
                      <a16:colId xmlns:a16="http://schemas.microsoft.com/office/drawing/2014/main" val="4038719432"/>
                    </a:ext>
                  </a:extLst>
                </a:gridCol>
                <a:gridCol w="702074">
                  <a:extLst>
                    <a:ext uri="{9D8B030D-6E8A-4147-A177-3AD203B41FA5}">
                      <a16:colId xmlns:a16="http://schemas.microsoft.com/office/drawing/2014/main" val="3193837237"/>
                    </a:ext>
                  </a:extLst>
                </a:gridCol>
                <a:gridCol w="702074">
                  <a:extLst>
                    <a:ext uri="{9D8B030D-6E8A-4147-A177-3AD203B41FA5}">
                      <a16:colId xmlns:a16="http://schemas.microsoft.com/office/drawing/2014/main" val="3111256156"/>
                    </a:ext>
                  </a:extLst>
                </a:gridCol>
                <a:gridCol w="746608">
                  <a:extLst>
                    <a:ext uri="{9D8B030D-6E8A-4147-A177-3AD203B41FA5}">
                      <a16:colId xmlns:a16="http://schemas.microsoft.com/office/drawing/2014/main" val="3638866144"/>
                    </a:ext>
                  </a:extLst>
                </a:gridCol>
                <a:gridCol w="715172">
                  <a:extLst>
                    <a:ext uri="{9D8B030D-6E8A-4147-A177-3AD203B41FA5}">
                      <a16:colId xmlns:a16="http://schemas.microsoft.com/office/drawing/2014/main" val="1284411812"/>
                    </a:ext>
                  </a:extLst>
                </a:gridCol>
              </a:tblGrid>
              <a:tr h="1600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9567662"/>
                  </a:ext>
                </a:extLst>
              </a:tr>
              <a:tr h="4647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218666"/>
                  </a:ext>
                </a:extLst>
              </a:tr>
              <a:tr h="130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TRABAJO Y PREVISIÓN SOCIAL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7.032.371.809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7.438.033.787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405.661.978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6.445.038.881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216781"/>
                  </a:ext>
                </a:extLst>
              </a:tr>
              <a:tr h="129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SALUD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6.719.072.728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8.602.307.505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1.883.234.777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7.659.572.541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75692"/>
                  </a:ext>
                </a:extLst>
              </a:tr>
              <a:tr h="129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MINERÍA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48.069.314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45.654.576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-2.414.738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48.765.755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948614"/>
                  </a:ext>
                </a:extLst>
              </a:tr>
              <a:tr h="129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VIVIENDA Y URBANISMO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2.686.634.068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2.612.147.235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-74.486.833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1.970.216.818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913097"/>
                  </a:ext>
                </a:extLst>
              </a:tr>
              <a:tr h="129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TRANSPORTES Y TELECOMUNICACIONES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1.109.154.952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1.048.243.352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-60.911.600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827.551.104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766863"/>
                  </a:ext>
                </a:extLst>
              </a:tr>
              <a:tr h="129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GOBIERNO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31.301.841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34.047.067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2.745.226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30.496.733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399891"/>
                  </a:ext>
                </a:extLst>
              </a:tr>
              <a:tr h="129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DESARROLLO SOCIAL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667.413.190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805.959.479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138.546.289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641.674.440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558496"/>
                  </a:ext>
                </a:extLst>
              </a:tr>
              <a:tr h="251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LA PRESIDENCIA DE LA REPÚBLICA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13.082.443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12.173.930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-908.513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11.270.610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780920"/>
                  </a:ext>
                </a:extLst>
              </a:tr>
              <a:tr h="129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PÚBLICO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199.608.086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208.462.345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8.854.259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185.063.022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909682"/>
                  </a:ext>
                </a:extLst>
              </a:tr>
              <a:tr h="129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ENERGÍA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126.063.631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121.343.643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-4.719.988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87.878.580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209425"/>
                  </a:ext>
                </a:extLst>
              </a:tr>
              <a:tr h="129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MEDIO AMBIENTE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60.474.453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59.267.935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-1.206.518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50.681.784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073349"/>
                  </a:ext>
                </a:extLst>
              </a:tr>
              <a:tr h="129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DEPORTE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120.951.836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112.004.444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-8.947.392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81.909.715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095823"/>
                  </a:ext>
                </a:extLst>
              </a:tr>
              <a:tr h="129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 MUJER Y EQUIDAD DE GÉNERO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59.656.335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58.719.409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-936.926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69.316.865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394159"/>
                  </a:ext>
                </a:extLst>
              </a:tr>
              <a:tr h="129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ELECTORAL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59.233.152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73.675.591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14.442.439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61.224.992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988904"/>
                  </a:ext>
                </a:extLst>
              </a:tr>
              <a:tr h="129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LAS CULTURAS, LAS ARTES Y EL PATRIMONIO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198.193.425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176.161.274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-22.032.151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143.503.745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528291"/>
                  </a:ext>
                </a:extLst>
              </a:tr>
              <a:tr h="251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CIENCIA, TECNOLOGÍA, CONOCIMIENTO E INNOVACIÓN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304.493.223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395.823.120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91.329.897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323.714.697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714881"/>
                  </a:ext>
                </a:extLst>
              </a:tr>
              <a:tr h="129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TESORO PUBLICO   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560.155.386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370.589.571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-189.565.815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478.173.552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657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194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488" y="715917"/>
            <a:ext cx="807996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24488" y="1356354"/>
            <a:ext cx="7701649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4B65DD1-CBA7-4E73-9420-9FE95C4F28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31751"/>
              </p:ext>
            </p:extLst>
          </p:nvPr>
        </p:nvGraphicFramePr>
        <p:xfrm>
          <a:off x="524488" y="1721479"/>
          <a:ext cx="8079959" cy="2162485"/>
        </p:xfrm>
        <a:graphic>
          <a:graphicData uri="http://schemas.openxmlformats.org/drawingml/2006/table">
            <a:tbl>
              <a:tblPr/>
              <a:tblGrid>
                <a:gridCol w="277581">
                  <a:extLst>
                    <a:ext uri="{9D8B030D-6E8A-4147-A177-3AD203B41FA5}">
                      <a16:colId xmlns:a16="http://schemas.microsoft.com/office/drawing/2014/main" val="10359023"/>
                    </a:ext>
                  </a:extLst>
                </a:gridCol>
                <a:gridCol w="250866">
                  <a:extLst>
                    <a:ext uri="{9D8B030D-6E8A-4147-A177-3AD203B41FA5}">
                      <a16:colId xmlns:a16="http://schemas.microsoft.com/office/drawing/2014/main" val="2393241341"/>
                    </a:ext>
                  </a:extLst>
                </a:gridCol>
                <a:gridCol w="264224">
                  <a:extLst>
                    <a:ext uri="{9D8B030D-6E8A-4147-A177-3AD203B41FA5}">
                      <a16:colId xmlns:a16="http://schemas.microsoft.com/office/drawing/2014/main" val="4103008991"/>
                    </a:ext>
                  </a:extLst>
                </a:gridCol>
                <a:gridCol w="2980444">
                  <a:extLst>
                    <a:ext uri="{9D8B030D-6E8A-4147-A177-3AD203B41FA5}">
                      <a16:colId xmlns:a16="http://schemas.microsoft.com/office/drawing/2014/main" val="209107218"/>
                    </a:ext>
                  </a:extLst>
                </a:gridCol>
                <a:gridCol w="708119">
                  <a:extLst>
                    <a:ext uri="{9D8B030D-6E8A-4147-A177-3AD203B41FA5}">
                      <a16:colId xmlns:a16="http://schemas.microsoft.com/office/drawing/2014/main" val="2157033748"/>
                    </a:ext>
                  </a:extLst>
                </a:gridCol>
                <a:gridCol w="708119">
                  <a:extLst>
                    <a:ext uri="{9D8B030D-6E8A-4147-A177-3AD203B41FA5}">
                      <a16:colId xmlns:a16="http://schemas.microsoft.com/office/drawing/2014/main" val="2390475470"/>
                    </a:ext>
                  </a:extLst>
                </a:gridCol>
                <a:gridCol w="708119">
                  <a:extLst>
                    <a:ext uri="{9D8B030D-6E8A-4147-A177-3AD203B41FA5}">
                      <a16:colId xmlns:a16="http://schemas.microsoft.com/office/drawing/2014/main" val="860781128"/>
                    </a:ext>
                  </a:extLst>
                </a:gridCol>
                <a:gridCol w="708119">
                  <a:extLst>
                    <a:ext uri="{9D8B030D-6E8A-4147-A177-3AD203B41FA5}">
                      <a16:colId xmlns:a16="http://schemas.microsoft.com/office/drawing/2014/main" val="3681036056"/>
                    </a:ext>
                  </a:extLst>
                </a:gridCol>
                <a:gridCol w="753037">
                  <a:extLst>
                    <a:ext uri="{9D8B030D-6E8A-4147-A177-3AD203B41FA5}">
                      <a16:colId xmlns:a16="http://schemas.microsoft.com/office/drawing/2014/main" val="2884863783"/>
                    </a:ext>
                  </a:extLst>
                </a:gridCol>
                <a:gridCol w="721331">
                  <a:extLst>
                    <a:ext uri="{9D8B030D-6E8A-4147-A177-3AD203B41FA5}">
                      <a16:colId xmlns:a16="http://schemas.microsoft.com/office/drawing/2014/main" val="1630086953"/>
                    </a:ext>
                  </a:extLst>
                </a:gridCol>
              </a:tblGrid>
              <a:tr h="1482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601597"/>
                  </a:ext>
                </a:extLst>
              </a:tr>
              <a:tr h="3882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913752"/>
                  </a:ext>
                </a:extLst>
              </a:tr>
              <a:tr h="1663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313.174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-26.182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283.186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446672"/>
                  </a:ext>
                </a:extLst>
              </a:tr>
              <a:tr h="132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313.174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-26.182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283.186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27483"/>
                  </a:ext>
                </a:extLst>
              </a:tr>
              <a:tr h="132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186.923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177.507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-9.416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151.069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89040"/>
                  </a:ext>
                </a:extLst>
              </a:tr>
              <a:tr h="132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160.024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156.130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-3.894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133.663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086180"/>
                  </a:ext>
                </a:extLst>
              </a:tr>
              <a:tr h="132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543140"/>
                  </a:ext>
                </a:extLst>
              </a:tr>
              <a:tr h="132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7.117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-2.375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1044"/>
                  </a:ext>
                </a:extLst>
              </a:tr>
              <a:tr h="132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Promoción de Exportaciones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19.782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16.635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-3.147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14.283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4267"/>
                  </a:ext>
                </a:extLst>
              </a:tr>
              <a:tr h="132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152.433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135.667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-16.766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132.117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044804"/>
                  </a:ext>
                </a:extLst>
              </a:tr>
              <a:tr h="132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33.769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32.495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-1.274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28.854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713694"/>
                  </a:ext>
                </a:extLst>
              </a:tr>
              <a:tr h="132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49.885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-10.955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66.210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341967"/>
                  </a:ext>
                </a:extLst>
              </a:tr>
              <a:tr h="132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48.106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45.152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-2.954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32.258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678114"/>
                  </a:ext>
                </a:extLst>
              </a:tr>
              <a:tr h="132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9.718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-1.583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302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954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08820" y="661625"/>
            <a:ext cx="813511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06:  FONDO DE RESERVA DE PENSIONES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8519" y="3861048"/>
            <a:ext cx="8095416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691680" y="1414016"/>
            <a:ext cx="576064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NOVIEMBRE 2020 de Fondo FRP en millones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9FC3037-9FC0-4A61-BD37-B1A1239768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982601"/>
              </p:ext>
            </p:extLst>
          </p:nvPr>
        </p:nvGraphicFramePr>
        <p:xfrm>
          <a:off x="652877" y="4293096"/>
          <a:ext cx="7991058" cy="1598467"/>
        </p:xfrm>
        <a:graphic>
          <a:graphicData uri="http://schemas.openxmlformats.org/drawingml/2006/table">
            <a:tbl>
              <a:tblPr/>
              <a:tblGrid>
                <a:gridCol w="274527">
                  <a:extLst>
                    <a:ext uri="{9D8B030D-6E8A-4147-A177-3AD203B41FA5}">
                      <a16:colId xmlns:a16="http://schemas.microsoft.com/office/drawing/2014/main" val="3632233839"/>
                    </a:ext>
                  </a:extLst>
                </a:gridCol>
                <a:gridCol w="291843">
                  <a:extLst>
                    <a:ext uri="{9D8B030D-6E8A-4147-A177-3AD203B41FA5}">
                      <a16:colId xmlns:a16="http://schemas.microsoft.com/office/drawing/2014/main" val="3939483346"/>
                    </a:ext>
                  </a:extLst>
                </a:gridCol>
                <a:gridCol w="291843">
                  <a:extLst>
                    <a:ext uri="{9D8B030D-6E8A-4147-A177-3AD203B41FA5}">
                      <a16:colId xmlns:a16="http://schemas.microsoft.com/office/drawing/2014/main" val="630376980"/>
                    </a:ext>
                  </a:extLst>
                </a:gridCol>
                <a:gridCol w="2900427">
                  <a:extLst>
                    <a:ext uri="{9D8B030D-6E8A-4147-A177-3AD203B41FA5}">
                      <a16:colId xmlns:a16="http://schemas.microsoft.com/office/drawing/2014/main" val="3608994600"/>
                    </a:ext>
                  </a:extLst>
                </a:gridCol>
                <a:gridCol w="705403">
                  <a:extLst>
                    <a:ext uri="{9D8B030D-6E8A-4147-A177-3AD203B41FA5}">
                      <a16:colId xmlns:a16="http://schemas.microsoft.com/office/drawing/2014/main" val="4103304980"/>
                    </a:ext>
                  </a:extLst>
                </a:gridCol>
                <a:gridCol w="705403">
                  <a:extLst>
                    <a:ext uri="{9D8B030D-6E8A-4147-A177-3AD203B41FA5}">
                      <a16:colId xmlns:a16="http://schemas.microsoft.com/office/drawing/2014/main" val="874708854"/>
                    </a:ext>
                  </a:extLst>
                </a:gridCol>
                <a:gridCol w="705403">
                  <a:extLst>
                    <a:ext uri="{9D8B030D-6E8A-4147-A177-3AD203B41FA5}">
                      <a16:colId xmlns:a16="http://schemas.microsoft.com/office/drawing/2014/main" val="3103170888"/>
                    </a:ext>
                  </a:extLst>
                </a:gridCol>
                <a:gridCol w="705403">
                  <a:extLst>
                    <a:ext uri="{9D8B030D-6E8A-4147-A177-3AD203B41FA5}">
                      <a16:colId xmlns:a16="http://schemas.microsoft.com/office/drawing/2014/main" val="262018282"/>
                    </a:ext>
                  </a:extLst>
                </a:gridCol>
                <a:gridCol w="705403">
                  <a:extLst>
                    <a:ext uri="{9D8B030D-6E8A-4147-A177-3AD203B41FA5}">
                      <a16:colId xmlns:a16="http://schemas.microsoft.com/office/drawing/2014/main" val="2840324203"/>
                    </a:ext>
                  </a:extLst>
                </a:gridCol>
                <a:gridCol w="705403">
                  <a:extLst>
                    <a:ext uri="{9D8B030D-6E8A-4147-A177-3AD203B41FA5}">
                      <a16:colId xmlns:a16="http://schemas.microsoft.com/office/drawing/2014/main" val="725007019"/>
                    </a:ext>
                  </a:extLst>
                </a:gridCol>
              </a:tblGrid>
              <a:tr h="1324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9236969"/>
                  </a:ext>
                </a:extLst>
              </a:tr>
              <a:tr h="3818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221638"/>
                  </a:ext>
                </a:extLst>
              </a:tr>
              <a:tr h="1636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892.567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892.567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4.791.364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665679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10.433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10.433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7.657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322249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1.576.475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684444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1.576.475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509569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1.576.475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462341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273.066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273.066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3.207.232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1174,5%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1174,5%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869619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273.056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273.056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3.207.232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1174,6%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1174,6%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13702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003464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18F87C9-7940-473A-9E59-C13E41E8FB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333578"/>
              </p:ext>
            </p:extLst>
          </p:nvPr>
        </p:nvGraphicFramePr>
        <p:xfrm>
          <a:off x="2432256" y="1983399"/>
          <a:ext cx="4432300" cy="12192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2442006089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3237808375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noviembre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41988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9.477,13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75053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-2.991,98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17582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2.122,16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60796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1.415,28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475062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-45,19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8426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9.977,40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4800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9552" y="679104"/>
            <a:ext cx="806489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07:  FONDO DE ESTABILIZACIÓN ECONÓMICA Y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75656" y="1564967"/>
            <a:ext cx="5832648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NOVIEMBRE 2020 de Fondo FEES en millones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9769" y="3744537"/>
            <a:ext cx="8064461" cy="2411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EE8573E-2FF1-4E78-8543-811278914E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193916"/>
              </p:ext>
            </p:extLst>
          </p:nvPr>
        </p:nvGraphicFramePr>
        <p:xfrm>
          <a:off x="528017" y="4141128"/>
          <a:ext cx="8049243" cy="1991444"/>
        </p:xfrm>
        <a:graphic>
          <a:graphicData uri="http://schemas.openxmlformats.org/drawingml/2006/table">
            <a:tbl>
              <a:tblPr/>
              <a:tblGrid>
                <a:gridCol w="289499">
                  <a:extLst>
                    <a:ext uri="{9D8B030D-6E8A-4147-A177-3AD203B41FA5}">
                      <a16:colId xmlns:a16="http://schemas.microsoft.com/office/drawing/2014/main" val="1598296403"/>
                    </a:ext>
                  </a:extLst>
                </a:gridCol>
                <a:gridCol w="293968">
                  <a:extLst>
                    <a:ext uri="{9D8B030D-6E8A-4147-A177-3AD203B41FA5}">
                      <a16:colId xmlns:a16="http://schemas.microsoft.com/office/drawing/2014/main" val="883495031"/>
                    </a:ext>
                  </a:extLst>
                </a:gridCol>
                <a:gridCol w="293968">
                  <a:extLst>
                    <a:ext uri="{9D8B030D-6E8A-4147-A177-3AD203B41FA5}">
                      <a16:colId xmlns:a16="http://schemas.microsoft.com/office/drawing/2014/main" val="1673922360"/>
                    </a:ext>
                  </a:extLst>
                </a:gridCol>
                <a:gridCol w="2881336">
                  <a:extLst>
                    <a:ext uri="{9D8B030D-6E8A-4147-A177-3AD203B41FA5}">
                      <a16:colId xmlns:a16="http://schemas.microsoft.com/office/drawing/2014/main" val="2037095926"/>
                    </a:ext>
                  </a:extLst>
                </a:gridCol>
                <a:gridCol w="705427">
                  <a:extLst>
                    <a:ext uri="{9D8B030D-6E8A-4147-A177-3AD203B41FA5}">
                      <a16:colId xmlns:a16="http://schemas.microsoft.com/office/drawing/2014/main" val="3128960167"/>
                    </a:ext>
                  </a:extLst>
                </a:gridCol>
                <a:gridCol w="705427">
                  <a:extLst>
                    <a:ext uri="{9D8B030D-6E8A-4147-A177-3AD203B41FA5}">
                      <a16:colId xmlns:a16="http://schemas.microsoft.com/office/drawing/2014/main" val="4102142415"/>
                    </a:ext>
                  </a:extLst>
                </a:gridCol>
                <a:gridCol w="705427">
                  <a:extLst>
                    <a:ext uri="{9D8B030D-6E8A-4147-A177-3AD203B41FA5}">
                      <a16:colId xmlns:a16="http://schemas.microsoft.com/office/drawing/2014/main" val="1910874909"/>
                    </a:ext>
                  </a:extLst>
                </a:gridCol>
                <a:gridCol w="705427">
                  <a:extLst>
                    <a:ext uri="{9D8B030D-6E8A-4147-A177-3AD203B41FA5}">
                      <a16:colId xmlns:a16="http://schemas.microsoft.com/office/drawing/2014/main" val="3561871714"/>
                    </a:ext>
                  </a:extLst>
                </a:gridCol>
                <a:gridCol w="750175">
                  <a:extLst>
                    <a:ext uri="{9D8B030D-6E8A-4147-A177-3AD203B41FA5}">
                      <a16:colId xmlns:a16="http://schemas.microsoft.com/office/drawing/2014/main" val="4189889978"/>
                    </a:ext>
                  </a:extLst>
                </a:gridCol>
                <a:gridCol w="718589">
                  <a:extLst>
                    <a:ext uri="{9D8B030D-6E8A-4147-A177-3AD203B41FA5}">
                      <a16:colId xmlns:a16="http://schemas.microsoft.com/office/drawing/2014/main" val="4164588377"/>
                    </a:ext>
                  </a:extLst>
                </a:gridCol>
              </a:tblGrid>
              <a:tr h="1454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1562"/>
                  </a:ext>
                </a:extLst>
              </a:tr>
              <a:tr h="3808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149162"/>
                  </a:ext>
                </a:extLst>
              </a:tr>
              <a:tr h="1632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773.715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773.715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3.181.841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289026"/>
                  </a:ext>
                </a:extLst>
              </a:tr>
              <a:tr h="130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2.836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210373"/>
                  </a:ext>
                </a:extLst>
              </a:tr>
              <a:tr h="130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30900000,0%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30900000,0%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200878"/>
                  </a:ext>
                </a:extLst>
              </a:tr>
              <a:tr h="130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30900000,0%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30900000,0%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093397"/>
                  </a:ext>
                </a:extLst>
              </a:tr>
              <a:tr h="130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30900000,0%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30900000,0%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527491"/>
                  </a:ext>
                </a:extLst>
              </a:tr>
              <a:tr h="130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176.615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176.615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89.364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288153"/>
                  </a:ext>
                </a:extLst>
              </a:tr>
              <a:tr h="130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176.605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176.605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89.364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927668"/>
                  </a:ext>
                </a:extLst>
              </a:tr>
              <a:tr h="130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902218"/>
                  </a:ext>
                </a:extLst>
              </a:tr>
              <a:tr h="130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737746"/>
                  </a:ext>
                </a:extLst>
              </a:tr>
              <a:tr h="130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527944"/>
                  </a:ext>
                </a:extLst>
              </a:tr>
              <a:tr h="130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0311748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72E9BDF5-1FD2-4370-91BE-B0DF5C52F6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497247"/>
              </p:ext>
            </p:extLst>
          </p:nvPr>
        </p:nvGraphicFramePr>
        <p:xfrm>
          <a:off x="2411760" y="2177003"/>
          <a:ext cx="4432300" cy="12192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2607942037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1174385227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noviembre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77923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21.765,71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80278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-17.048,27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95127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3.302,47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58372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1.856,77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51115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-29,13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78830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9.847,55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476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528176" y="754789"/>
            <a:ext cx="808764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08:  FONDO PARA LA EDUCACIÓN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28175" y="1509220"/>
            <a:ext cx="8087647" cy="3111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3F936FD-7C6A-4756-84A3-16C30BE0F6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800285"/>
              </p:ext>
            </p:extLst>
          </p:nvPr>
        </p:nvGraphicFramePr>
        <p:xfrm>
          <a:off x="528175" y="1983704"/>
          <a:ext cx="8087648" cy="1630165"/>
        </p:xfrm>
        <a:graphic>
          <a:graphicData uri="http://schemas.openxmlformats.org/drawingml/2006/table">
            <a:tbl>
              <a:tblPr/>
              <a:tblGrid>
                <a:gridCol w="277845">
                  <a:extLst>
                    <a:ext uri="{9D8B030D-6E8A-4147-A177-3AD203B41FA5}">
                      <a16:colId xmlns:a16="http://schemas.microsoft.com/office/drawing/2014/main" val="243705775"/>
                    </a:ext>
                  </a:extLst>
                </a:gridCol>
                <a:gridCol w="251105">
                  <a:extLst>
                    <a:ext uri="{9D8B030D-6E8A-4147-A177-3AD203B41FA5}">
                      <a16:colId xmlns:a16="http://schemas.microsoft.com/office/drawing/2014/main" val="1555146791"/>
                    </a:ext>
                  </a:extLst>
                </a:gridCol>
                <a:gridCol w="264475">
                  <a:extLst>
                    <a:ext uri="{9D8B030D-6E8A-4147-A177-3AD203B41FA5}">
                      <a16:colId xmlns:a16="http://schemas.microsoft.com/office/drawing/2014/main" val="3851192524"/>
                    </a:ext>
                  </a:extLst>
                </a:gridCol>
                <a:gridCol w="2983280">
                  <a:extLst>
                    <a:ext uri="{9D8B030D-6E8A-4147-A177-3AD203B41FA5}">
                      <a16:colId xmlns:a16="http://schemas.microsoft.com/office/drawing/2014/main" val="3113699238"/>
                    </a:ext>
                  </a:extLst>
                </a:gridCol>
                <a:gridCol w="708793">
                  <a:extLst>
                    <a:ext uri="{9D8B030D-6E8A-4147-A177-3AD203B41FA5}">
                      <a16:colId xmlns:a16="http://schemas.microsoft.com/office/drawing/2014/main" val="1908564903"/>
                    </a:ext>
                  </a:extLst>
                </a:gridCol>
                <a:gridCol w="708793">
                  <a:extLst>
                    <a:ext uri="{9D8B030D-6E8A-4147-A177-3AD203B41FA5}">
                      <a16:colId xmlns:a16="http://schemas.microsoft.com/office/drawing/2014/main" val="969644938"/>
                    </a:ext>
                  </a:extLst>
                </a:gridCol>
                <a:gridCol w="708793">
                  <a:extLst>
                    <a:ext uri="{9D8B030D-6E8A-4147-A177-3AD203B41FA5}">
                      <a16:colId xmlns:a16="http://schemas.microsoft.com/office/drawing/2014/main" val="2727030345"/>
                    </a:ext>
                  </a:extLst>
                </a:gridCol>
                <a:gridCol w="708793">
                  <a:extLst>
                    <a:ext uri="{9D8B030D-6E8A-4147-A177-3AD203B41FA5}">
                      <a16:colId xmlns:a16="http://schemas.microsoft.com/office/drawing/2014/main" val="955457773"/>
                    </a:ext>
                  </a:extLst>
                </a:gridCol>
                <a:gridCol w="753754">
                  <a:extLst>
                    <a:ext uri="{9D8B030D-6E8A-4147-A177-3AD203B41FA5}">
                      <a16:colId xmlns:a16="http://schemas.microsoft.com/office/drawing/2014/main" val="34539712"/>
                    </a:ext>
                  </a:extLst>
                </a:gridCol>
                <a:gridCol w="722017">
                  <a:extLst>
                    <a:ext uri="{9D8B030D-6E8A-4147-A177-3AD203B41FA5}">
                      <a16:colId xmlns:a16="http://schemas.microsoft.com/office/drawing/2014/main" val="4282290350"/>
                    </a:ext>
                  </a:extLst>
                </a:gridCol>
              </a:tblGrid>
              <a:tr h="1481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530132"/>
                  </a:ext>
                </a:extLst>
              </a:tr>
              <a:tr h="3878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750360"/>
                  </a:ext>
                </a:extLst>
              </a:tr>
              <a:tr h="1662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201.553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201.553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17.587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915127"/>
                  </a:ext>
                </a:extLst>
              </a:tr>
              <a:tr h="132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940123"/>
                  </a:ext>
                </a:extLst>
              </a:tr>
              <a:tr h="132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073095"/>
                  </a:ext>
                </a:extLst>
              </a:tr>
              <a:tr h="132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580139"/>
                  </a:ext>
                </a:extLst>
              </a:tr>
              <a:tr h="132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483306"/>
                  </a:ext>
                </a:extLst>
              </a:tr>
              <a:tr h="132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17.587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1139,8%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1139,8%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008750"/>
                  </a:ext>
                </a:extLst>
              </a:tr>
              <a:tr h="132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16.903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1102,6%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1102,6%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519044"/>
                  </a:ext>
                </a:extLst>
              </a:tr>
              <a:tr h="132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6840,0%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6840,0%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470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6585" y="709927"/>
            <a:ext cx="801357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09:  FONDO DE APOYO REGIONAL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212" y="1339889"/>
            <a:ext cx="8013576" cy="310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47EDFDE-1C81-4632-9EEF-D30010C8AB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510234"/>
              </p:ext>
            </p:extLst>
          </p:nvPr>
        </p:nvGraphicFramePr>
        <p:xfrm>
          <a:off x="551405" y="1695292"/>
          <a:ext cx="8004947" cy="1582275"/>
        </p:xfrm>
        <a:graphic>
          <a:graphicData uri="http://schemas.openxmlformats.org/drawingml/2006/table">
            <a:tbl>
              <a:tblPr/>
              <a:tblGrid>
                <a:gridCol w="275004">
                  <a:extLst>
                    <a:ext uri="{9D8B030D-6E8A-4147-A177-3AD203B41FA5}">
                      <a16:colId xmlns:a16="http://schemas.microsoft.com/office/drawing/2014/main" val="3583941614"/>
                    </a:ext>
                  </a:extLst>
                </a:gridCol>
                <a:gridCol w="292350">
                  <a:extLst>
                    <a:ext uri="{9D8B030D-6E8A-4147-A177-3AD203B41FA5}">
                      <a16:colId xmlns:a16="http://schemas.microsoft.com/office/drawing/2014/main" val="1342372829"/>
                    </a:ext>
                  </a:extLst>
                </a:gridCol>
                <a:gridCol w="292350">
                  <a:extLst>
                    <a:ext uri="{9D8B030D-6E8A-4147-A177-3AD203B41FA5}">
                      <a16:colId xmlns:a16="http://schemas.microsoft.com/office/drawing/2014/main" val="2649585077"/>
                    </a:ext>
                  </a:extLst>
                </a:gridCol>
                <a:gridCol w="2971197">
                  <a:extLst>
                    <a:ext uri="{9D8B030D-6E8A-4147-A177-3AD203B41FA5}">
                      <a16:colId xmlns:a16="http://schemas.microsoft.com/office/drawing/2014/main" val="1780294727"/>
                    </a:ext>
                  </a:extLst>
                </a:gridCol>
                <a:gridCol w="686285">
                  <a:extLst>
                    <a:ext uri="{9D8B030D-6E8A-4147-A177-3AD203B41FA5}">
                      <a16:colId xmlns:a16="http://schemas.microsoft.com/office/drawing/2014/main" val="2966460062"/>
                    </a:ext>
                  </a:extLst>
                </a:gridCol>
                <a:gridCol w="686285">
                  <a:extLst>
                    <a:ext uri="{9D8B030D-6E8A-4147-A177-3AD203B41FA5}">
                      <a16:colId xmlns:a16="http://schemas.microsoft.com/office/drawing/2014/main" val="228576255"/>
                    </a:ext>
                  </a:extLst>
                </a:gridCol>
                <a:gridCol w="686285">
                  <a:extLst>
                    <a:ext uri="{9D8B030D-6E8A-4147-A177-3AD203B41FA5}">
                      <a16:colId xmlns:a16="http://schemas.microsoft.com/office/drawing/2014/main" val="2454695384"/>
                    </a:ext>
                  </a:extLst>
                </a:gridCol>
                <a:gridCol w="686285">
                  <a:extLst>
                    <a:ext uri="{9D8B030D-6E8A-4147-A177-3AD203B41FA5}">
                      <a16:colId xmlns:a16="http://schemas.microsoft.com/office/drawing/2014/main" val="1214350608"/>
                    </a:ext>
                  </a:extLst>
                </a:gridCol>
                <a:gridCol w="729818">
                  <a:extLst>
                    <a:ext uri="{9D8B030D-6E8A-4147-A177-3AD203B41FA5}">
                      <a16:colId xmlns:a16="http://schemas.microsoft.com/office/drawing/2014/main" val="1618897268"/>
                    </a:ext>
                  </a:extLst>
                </a:gridCol>
                <a:gridCol w="699088">
                  <a:extLst>
                    <a:ext uri="{9D8B030D-6E8A-4147-A177-3AD203B41FA5}">
                      <a16:colId xmlns:a16="http://schemas.microsoft.com/office/drawing/2014/main" val="4228938948"/>
                    </a:ext>
                  </a:extLst>
                </a:gridCol>
              </a:tblGrid>
              <a:tr h="1287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176952"/>
                  </a:ext>
                </a:extLst>
              </a:tr>
              <a:tr h="3711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907633"/>
                  </a:ext>
                </a:extLst>
              </a:tr>
              <a:tr h="1590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402.110.111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411.710.111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9.600.000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713.446.879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173,3%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25963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21.101.919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37.149.826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16.047.907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407.065.999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1929,0%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1095,7%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22587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21.101.919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37.149.826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16.047.907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407.065.999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1929,0%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1095,7%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704250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381.008.192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374.560.285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-6.447.907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306.380.880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4247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381.008.182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374.560.275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-6.447.907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306.380.880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453992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22.743.297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16.295.390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-6.447.907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610265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Programa Financiamiento Gobiernos Regionales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358.264.885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358.264.885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306.380.880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891749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448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559889" y="749675"/>
            <a:ext cx="801357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1188" y="1410726"/>
            <a:ext cx="763284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21937" y="4128202"/>
            <a:ext cx="784887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B38CB7F0-F906-4148-B052-1FFEE42412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209470"/>
              </p:ext>
            </p:extLst>
          </p:nvPr>
        </p:nvGraphicFramePr>
        <p:xfrm>
          <a:off x="562141" y="1739135"/>
          <a:ext cx="8019919" cy="2267217"/>
        </p:xfrm>
        <a:graphic>
          <a:graphicData uri="http://schemas.openxmlformats.org/drawingml/2006/table">
            <a:tbl>
              <a:tblPr/>
              <a:tblGrid>
                <a:gridCol w="286017">
                  <a:extLst>
                    <a:ext uri="{9D8B030D-6E8A-4147-A177-3AD203B41FA5}">
                      <a16:colId xmlns:a16="http://schemas.microsoft.com/office/drawing/2014/main" val="2410571331"/>
                    </a:ext>
                  </a:extLst>
                </a:gridCol>
                <a:gridCol w="3226272">
                  <a:extLst>
                    <a:ext uri="{9D8B030D-6E8A-4147-A177-3AD203B41FA5}">
                      <a16:colId xmlns:a16="http://schemas.microsoft.com/office/drawing/2014/main" val="1300244267"/>
                    </a:ext>
                  </a:extLst>
                </a:gridCol>
                <a:gridCol w="766526">
                  <a:extLst>
                    <a:ext uri="{9D8B030D-6E8A-4147-A177-3AD203B41FA5}">
                      <a16:colId xmlns:a16="http://schemas.microsoft.com/office/drawing/2014/main" val="1231314703"/>
                    </a:ext>
                  </a:extLst>
                </a:gridCol>
                <a:gridCol w="766526">
                  <a:extLst>
                    <a:ext uri="{9D8B030D-6E8A-4147-A177-3AD203B41FA5}">
                      <a16:colId xmlns:a16="http://schemas.microsoft.com/office/drawing/2014/main" val="2009077673"/>
                    </a:ext>
                  </a:extLst>
                </a:gridCol>
                <a:gridCol w="766526">
                  <a:extLst>
                    <a:ext uri="{9D8B030D-6E8A-4147-A177-3AD203B41FA5}">
                      <a16:colId xmlns:a16="http://schemas.microsoft.com/office/drawing/2014/main" val="1116614631"/>
                    </a:ext>
                  </a:extLst>
                </a:gridCol>
                <a:gridCol w="766526">
                  <a:extLst>
                    <a:ext uri="{9D8B030D-6E8A-4147-A177-3AD203B41FA5}">
                      <a16:colId xmlns:a16="http://schemas.microsoft.com/office/drawing/2014/main" val="3259032186"/>
                    </a:ext>
                  </a:extLst>
                </a:gridCol>
                <a:gridCol w="697881">
                  <a:extLst>
                    <a:ext uri="{9D8B030D-6E8A-4147-A177-3AD203B41FA5}">
                      <a16:colId xmlns:a16="http://schemas.microsoft.com/office/drawing/2014/main" val="1676026089"/>
                    </a:ext>
                  </a:extLst>
                </a:gridCol>
                <a:gridCol w="743645">
                  <a:extLst>
                    <a:ext uri="{9D8B030D-6E8A-4147-A177-3AD203B41FA5}">
                      <a16:colId xmlns:a16="http://schemas.microsoft.com/office/drawing/2014/main" val="1351987384"/>
                    </a:ext>
                  </a:extLst>
                </a:gridCol>
              </a:tblGrid>
              <a:tr h="1384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38" marR="8438" marT="8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38" marR="8438" marT="8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354963"/>
                  </a:ext>
                </a:extLst>
              </a:tr>
              <a:tr h="4240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907755"/>
                  </a:ext>
                </a:extLst>
              </a:tr>
              <a:tr h="147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49.671.985.498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51.981.657.940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2.309.672.442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56.675.436.718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114,1%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076575"/>
                  </a:ext>
                </a:extLst>
              </a:tr>
              <a:tr h="138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129.914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129.914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101.011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394711"/>
                  </a:ext>
                </a:extLst>
              </a:tr>
              <a:tr h="138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279.053.844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279.053.844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261.014.981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104392"/>
                  </a:ext>
                </a:extLst>
              </a:tr>
              <a:tr h="138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4.340.029.994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4.363.530.396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23.500.402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5.925.281.245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136,5%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135,8%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827886"/>
                  </a:ext>
                </a:extLst>
              </a:tr>
              <a:tr h="138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50.849.431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254247155,0%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254247155,0%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4767"/>
                  </a:ext>
                </a:extLst>
              </a:tr>
              <a:tr h="138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40.529.002.872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43.067.209.284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2.538.206.412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37.125.034.997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674502"/>
                  </a:ext>
                </a:extLst>
              </a:tr>
              <a:tr h="173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249.596.005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250.939.919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1.343.914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219.319.724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378557"/>
                  </a:ext>
                </a:extLst>
              </a:tr>
              <a:tr h="138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311.122.106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327.170.013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16.047.907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2.809.629.421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903,1%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858,8%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9157177"/>
                  </a:ext>
                </a:extLst>
              </a:tr>
              <a:tr h="138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1.056.935.815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3523119383,3%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378365"/>
                  </a:ext>
                </a:extLst>
              </a:tr>
              <a:tr h="138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1.457.909.807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1.188.483.584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-269.426.223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963.258.888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213481"/>
                  </a:ext>
                </a:extLst>
              </a:tr>
              <a:tr h="138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2.500.140.936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2.500.140.936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8.264.011.205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330,5%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330,5%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458157"/>
                  </a:ext>
                </a:extLst>
              </a:tr>
              <a:tr h="138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717095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AE5F0CF0-F4F6-468C-9C3A-DF92567522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207256"/>
              </p:ext>
            </p:extLst>
          </p:nvPr>
        </p:nvGraphicFramePr>
        <p:xfrm>
          <a:off x="559889" y="4538084"/>
          <a:ext cx="8013576" cy="1620946"/>
        </p:xfrm>
        <a:graphic>
          <a:graphicData uri="http://schemas.openxmlformats.org/drawingml/2006/table">
            <a:tbl>
              <a:tblPr/>
              <a:tblGrid>
                <a:gridCol w="287431">
                  <a:extLst>
                    <a:ext uri="{9D8B030D-6E8A-4147-A177-3AD203B41FA5}">
                      <a16:colId xmlns:a16="http://schemas.microsoft.com/office/drawing/2014/main" val="127269291"/>
                    </a:ext>
                  </a:extLst>
                </a:gridCol>
                <a:gridCol w="3242221">
                  <a:extLst>
                    <a:ext uri="{9D8B030D-6E8A-4147-A177-3AD203B41FA5}">
                      <a16:colId xmlns:a16="http://schemas.microsoft.com/office/drawing/2014/main" val="3035496308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1499661569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3933038692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107108667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3809592431"/>
                    </a:ext>
                  </a:extLst>
                </a:gridCol>
                <a:gridCol w="701332">
                  <a:extLst>
                    <a:ext uri="{9D8B030D-6E8A-4147-A177-3AD203B41FA5}">
                      <a16:colId xmlns:a16="http://schemas.microsoft.com/office/drawing/2014/main" val="2469480386"/>
                    </a:ext>
                  </a:extLst>
                </a:gridCol>
                <a:gridCol w="701332">
                  <a:extLst>
                    <a:ext uri="{9D8B030D-6E8A-4147-A177-3AD203B41FA5}">
                      <a16:colId xmlns:a16="http://schemas.microsoft.com/office/drawing/2014/main" val="3336471599"/>
                    </a:ext>
                  </a:extLst>
                </a:gridCol>
              </a:tblGrid>
              <a:tr h="1336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657838"/>
                  </a:ext>
                </a:extLst>
              </a:tr>
              <a:tr h="4094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342020"/>
                  </a:ext>
                </a:extLst>
              </a:tr>
              <a:tr h="142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6.182.873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7.256.691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1.073.818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7.734.649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544759"/>
                  </a:ext>
                </a:extLst>
              </a:tr>
              <a:tr h="133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25.934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25.934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22.805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98108"/>
                  </a:ext>
                </a:extLst>
              </a:tr>
              <a:tr h="133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965063"/>
                  </a:ext>
                </a:extLst>
              </a:tr>
              <a:tr h="133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609603"/>
                  </a:ext>
                </a:extLst>
              </a:tr>
              <a:tr h="133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313.174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-26.182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283.186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023530"/>
                  </a:ext>
                </a:extLst>
              </a:tr>
              <a:tr h="133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4.773.813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5.873.813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5.799.899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042421"/>
                  </a:ext>
                </a:extLst>
              </a:tr>
              <a:tr h="133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1.626.094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800931"/>
                  </a:ext>
                </a:extLst>
              </a:tr>
              <a:tr h="133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652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6" y="662059"/>
            <a:ext cx="797247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10:  FONDO PARA DIAGNÓSTICOS Y TRATAMIENTOS DE ALTO COSTO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2110" y="1648584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8505936A-F70C-434D-A7CA-67E1C8C06F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878133"/>
              </p:ext>
            </p:extLst>
          </p:nvPr>
        </p:nvGraphicFramePr>
        <p:xfrm>
          <a:off x="2342001" y="4005064"/>
          <a:ext cx="4459997" cy="1371600"/>
        </p:xfrm>
        <a:graphic>
          <a:graphicData uri="http://schemas.openxmlformats.org/drawingml/2006/table">
            <a:tbl>
              <a:tblPr/>
              <a:tblGrid>
                <a:gridCol w="3603780">
                  <a:extLst>
                    <a:ext uri="{9D8B030D-6E8A-4147-A177-3AD203B41FA5}">
                      <a16:colId xmlns:a16="http://schemas.microsoft.com/office/drawing/2014/main" val="4002984971"/>
                    </a:ext>
                  </a:extLst>
                </a:gridCol>
                <a:gridCol w="856217">
                  <a:extLst>
                    <a:ext uri="{9D8B030D-6E8A-4147-A177-3AD203B41FA5}">
                      <a16:colId xmlns:a16="http://schemas.microsoft.com/office/drawing/2014/main" val="173968011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SEPTIEMBRE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86716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Inicial al 30 de junio de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62578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del trimestre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77657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 del trimestre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06122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77415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18756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214.910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854803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56657EC-BB57-4F95-88E4-E3F65CB254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805332"/>
              </p:ext>
            </p:extLst>
          </p:nvPr>
        </p:nvGraphicFramePr>
        <p:xfrm>
          <a:off x="544467" y="1936616"/>
          <a:ext cx="7970122" cy="1492383"/>
        </p:xfrm>
        <a:graphic>
          <a:graphicData uri="http://schemas.openxmlformats.org/drawingml/2006/table">
            <a:tbl>
              <a:tblPr/>
              <a:tblGrid>
                <a:gridCol w="273808">
                  <a:extLst>
                    <a:ext uri="{9D8B030D-6E8A-4147-A177-3AD203B41FA5}">
                      <a16:colId xmlns:a16="http://schemas.microsoft.com/office/drawing/2014/main" val="660182880"/>
                    </a:ext>
                  </a:extLst>
                </a:gridCol>
                <a:gridCol w="247456">
                  <a:extLst>
                    <a:ext uri="{9D8B030D-6E8A-4147-A177-3AD203B41FA5}">
                      <a16:colId xmlns:a16="http://schemas.microsoft.com/office/drawing/2014/main" val="184651574"/>
                    </a:ext>
                  </a:extLst>
                </a:gridCol>
                <a:gridCol w="260632">
                  <a:extLst>
                    <a:ext uri="{9D8B030D-6E8A-4147-A177-3AD203B41FA5}">
                      <a16:colId xmlns:a16="http://schemas.microsoft.com/office/drawing/2014/main" val="162753135"/>
                    </a:ext>
                  </a:extLst>
                </a:gridCol>
                <a:gridCol w="2939928">
                  <a:extLst>
                    <a:ext uri="{9D8B030D-6E8A-4147-A177-3AD203B41FA5}">
                      <a16:colId xmlns:a16="http://schemas.microsoft.com/office/drawing/2014/main" val="4232285022"/>
                    </a:ext>
                  </a:extLst>
                </a:gridCol>
                <a:gridCol w="698493">
                  <a:extLst>
                    <a:ext uri="{9D8B030D-6E8A-4147-A177-3AD203B41FA5}">
                      <a16:colId xmlns:a16="http://schemas.microsoft.com/office/drawing/2014/main" val="4207256013"/>
                    </a:ext>
                  </a:extLst>
                </a:gridCol>
                <a:gridCol w="698493">
                  <a:extLst>
                    <a:ext uri="{9D8B030D-6E8A-4147-A177-3AD203B41FA5}">
                      <a16:colId xmlns:a16="http://schemas.microsoft.com/office/drawing/2014/main" val="430036741"/>
                    </a:ext>
                  </a:extLst>
                </a:gridCol>
                <a:gridCol w="698493">
                  <a:extLst>
                    <a:ext uri="{9D8B030D-6E8A-4147-A177-3AD203B41FA5}">
                      <a16:colId xmlns:a16="http://schemas.microsoft.com/office/drawing/2014/main" val="3999742500"/>
                    </a:ext>
                  </a:extLst>
                </a:gridCol>
                <a:gridCol w="698493">
                  <a:extLst>
                    <a:ext uri="{9D8B030D-6E8A-4147-A177-3AD203B41FA5}">
                      <a16:colId xmlns:a16="http://schemas.microsoft.com/office/drawing/2014/main" val="3491038339"/>
                    </a:ext>
                  </a:extLst>
                </a:gridCol>
                <a:gridCol w="742801">
                  <a:extLst>
                    <a:ext uri="{9D8B030D-6E8A-4147-A177-3AD203B41FA5}">
                      <a16:colId xmlns:a16="http://schemas.microsoft.com/office/drawing/2014/main" val="1131854474"/>
                    </a:ext>
                  </a:extLst>
                </a:gridCol>
                <a:gridCol w="711525">
                  <a:extLst>
                    <a:ext uri="{9D8B030D-6E8A-4147-A177-3AD203B41FA5}">
                      <a16:colId xmlns:a16="http://schemas.microsoft.com/office/drawing/2014/main" val="805031296"/>
                    </a:ext>
                  </a:extLst>
                </a:gridCol>
              </a:tblGrid>
              <a:tr h="1474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8900956"/>
                  </a:ext>
                </a:extLst>
              </a:tr>
              <a:tr h="3859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788773"/>
                  </a:ext>
                </a:extLst>
              </a:tr>
              <a:tr h="1654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117.184.839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161.101.797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43.916.958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265.285.578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602052"/>
                  </a:ext>
                </a:extLst>
              </a:tr>
              <a:tr h="13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130.074.118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43.916.958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123.641.545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408465"/>
                  </a:ext>
                </a:extLst>
              </a:tr>
              <a:tr h="141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130.074.118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43.916.958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123.641.545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229464"/>
                  </a:ext>
                </a:extLst>
              </a:tr>
              <a:tr h="255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Nacional de Salud, aplicación del Fondo para Diagnósticos y Tratamientos de Alto Costo Ley N°20.850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130.074.118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43.916.958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123.641.545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930580"/>
                  </a:ext>
                </a:extLst>
              </a:tr>
              <a:tr h="13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31.027.679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31.027.679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141.644.033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241197"/>
                  </a:ext>
                </a:extLst>
              </a:tr>
              <a:tr h="13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31.027.679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31.027.679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141.644.033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456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6" y="785169"/>
            <a:ext cx="79724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12:  FONDO DE CONTINGENCIA ESTRATÉGICO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8836" y="1464047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51F2015-DF18-4FB7-A6AA-9BCDB9FAAF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901213"/>
              </p:ext>
            </p:extLst>
          </p:nvPr>
        </p:nvGraphicFramePr>
        <p:xfrm>
          <a:off x="544292" y="1839864"/>
          <a:ext cx="7972477" cy="1680054"/>
        </p:xfrm>
        <a:graphic>
          <a:graphicData uri="http://schemas.openxmlformats.org/drawingml/2006/table">
            <a:tbl>
              <a:tblPr/>
              <a:tblGrid>
                <a:gridCol w="260709">
                  <a:extLst>
                    <a:ext uri="{9D8B030D-6E8A-4147-A177-3AD203B41FA5}">
                      <a16:colId xmlns:a16="http://schemas.microsoft.com/office/drawing/2014/main" val="1268517732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4179748342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378393528"/>
                    </a:ext>
                  </a:extLst>
                </a:gridCol>
                <a:gridCol w="2940798">
                  <a:extLst>
                    <a:ext uri="{9D8B030D-6E8A-4147-A177-3AD203B41FA5}">
                      <a16:colId xmlns:a16="http://schemas.microsoft.com/office/drawing/2014/main" val="825872726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915487667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490335969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132382089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460817752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1079468710"/>
                    </a:ext>
                  </a:extLst>
                </a:gridCol>
                <a:gridCol w="711736">
                  <a:extLst>
                    <a:ext uri="{9D8B030D-6E8A-4147-A177-3AD203B41FA5}">
                      <a16:colId xmlns:a16="http://schemas.microsoft.com/office/drawing/2014/main" val="2368351589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110550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296033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30412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847089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06492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861717"/>
                  </a:ext>
                </a:extLst>
              </a:tr>
              <a:tr h="247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Nación, Fondo Artículo 98 de la Ley N°18.948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44883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67822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50115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39211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FF284F6-4C0A-44A2-9EB6-CCA8918A62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865280"/>
              </p:ext>
            </p:extLst>
          </p:nvPr>
        </p:nvGraphicFramePr>
        <p:xfrm>
          <a:off x="538836" y="4144159"/>
          <a:ext cx="7972476" cy="1709823"/>
        </p:xfrm>
        <a:graphic>
          <a:graphicData uri="http://schemas.openxmlformats.org/drawingml/2006/table">
            <a:tbl>
              <a:tblPr/>
              <a:tblGrid>
                <a:gridCol w="288748">
                  <a:extLst>
                    <a:ext uri="{9D8B030D-6E8A-4147-A177-3AD203B41FA5}">
                      <a16:colId xmlns:a16="http://schemas.microsoft.com/office/drawing/2014/main" val="2016115520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381710684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3163984559"/>
                    </a:ext>
                  </a:extLst>
                </a:gridCol>
                <a:gridCol w="2858112">
                  <a:extLst>
                    <a:ext uri="{9D8B030D-6E8A-4147-A177-3AD203B41FA5}">
                      <a16:colId xmlns:a16="http://schemas.microsoft.com/office/drawing/2014/main" val="3655454321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1210615401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861688336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2425313856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53423045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2587227529"/>
                    </a:ext>
                  </a:extLst>
                </a:gridCol>
                <a:gridCol w="711736">
                  <a:extLst>
                    <a:ext uri="{9D8B030D-6E8A-4147-A177-3AD203B41FA5}">
                      <a16:colId xmlns:a16="http://schemas.microsoft.com/office/drawing/2014/main" val="1810686202"/>
                    </a:ext>
                  </a:extLst>
                </a:gridCol>
              </a:tblGrid>
              <a:tr h="1410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681951"/>
                  </a:ext>
                </a:extLst>
              </a:tr>
              <a:tr h="3692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225222"/>
                  </a:ext>
                </a:extLst>
              </a:tr>
              <a:tr h="1582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539273"/>
                  </a:ext>
                </a:extLst>
              </a:tr>
              <a:tr h="126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325033"/>
                  </a:ext>
                </a:extLst>
              </a:tr>
              <a:tr h="135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376018"/>
                  </a:ext>
                </a:extLst>
              </a:tr>
              <a:tr h="126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547515"/>
                  </a:ext>
                </a:extLst>
              </a:tr>
              <a:tr h="244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Nación, Fondo Artículo 98 de la Ley N°18.948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859066"/>
                  </a:ext>
                </a:extLst>
              </a:tr>
              <a:tr h="126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572961"/>
                  </a:ext>
                </a:extLst>
              </a:tr>
              <a:tr h="126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664625"/>
                  </a:ext>
                </a:extLst>
              </a:tr>
              <a:tr h="126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744345"/>
                  </a:ext>
                </a:extLst>
              </a:tr>
            </a:tbl>
          </a:graphicData>
        </a:graphic>
      </p:graphicFrame>
      <p:sp>
        <p:nvSpPr>
          <p:cNvPr id="7" name="1 Título">
            <a:extLst>
              <a:ext uri="{FF2B5EF4-FFF2-40B4-BE49-F238E27FC236}">
                <a16:creationId xmlns:a16="http://schemas.microsoft.com/office/drawing/2014/main" id="{D1D9B3A1-0D3B-419E-93EC-98473A8413FE}"/>
              </a:ext>
            </a:extLst>
          </p:cNvPr>
          <p:cNvSpPr txBox="1">
            <a:spLocks/>
          </p:cNvSpPr>
          <p:nvPr/>
        </p:nvSpPr>
        <p:spPr>
          <a:xfrm>
            <a:off x="481250" y="3791456"/>
            <a:ext cx="7972477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</p:spTree>
    <p:extLst>
      <p:ext uri="{BB962C8B-B14F-4D97-AF65-F5344CB8AC3E}">
        <p14:creationId xmlns:p14="http://schemas.microsoft.com/office/powerpoint/2010/main" val="40776200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64869"/>
            <a:ext cx="797860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622" y="1401988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… 1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8EC5D07-58DC-4F2C-AAC2-52A73BF3A4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091204"/>
              </p:ext>
            </p:extLst>
          </p:nvPr>
        </p:nvGraphicFramePr>
        <p:xfrm>
          <a:off x="530622" y="1755547"/>
          <a:ext cx="7972478" cy="4351339"/>
        </p:xfrm>
        <a:graphic>
          <a:graphicData uri="http://schemas.openxmlformats.org/drawingml/2006/table">
            <a:tbl>
              <a:tblPr/>
              <a:tblGrid>
                <a:gridCol w="263292">
                  <a:extLst>
                    <a:ext uri="{9D8B030D-6E8A-4147-A177-3AD203B41FA5}">
                      <a16:colId xmlns:a16="http://schemas.microsoft.com/office/drawing/2014/main" val="178039613"/>
                    </a:ext>
                  </a:extLst>
                </a:gridCol>
                <a:gridCol w="263292">
                  <a:extLst>
                    <a:ext uri="{9D8B030D-6E8A-4147-A177-3AD203B41FA5}">
                      <a16:colId xmlns:a16="http://schemas.microsoft.com/office/drawing/2014/main" val="4043436609"/>
                    </a:ext>
                  </a:extLst>
                </a:gridCol>
                <a:gridCol w="263292">
                  <a:extLst>
                    <a:ext uri="{9D8B030D-6E8A-4147-A177-3AD203B41FA5}">
                      <a16:colId xmlns:a16="http://schemas.microsoft.com/office/drawing/2014/main" val="1876034616"/>
                    </a:ext>
                  </a:extLst>
                </a:gridCol>
                <a:gridCol w="2969933">
                  <a:extLst>
                    <a:ext uri="{9D8B030D-6E8A-4147-A177-3AD203B41FA5}">
                      <a16:colId xmlns:a16="http://schemas.microsoft.com/office/drawing/2014/main" val="3225590717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2333365946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1788617819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1916318833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2575274464"/>
                    </a:ext>
                  </a:extLst>
                </a:gridCol>
                <a:gridCol w="652964">
                  <a:extLst>
                    <a:ext uri="{9D8B030D-6E8A-4147-A177-3AD203B41FA5}">
                      <a16:colId xmlns:a16="http://schemas.microsoft.com/office/drawing/2014/main" val="2955356214"/>
                    </a:ext>
                  </a:extLst>
                </a:gridCol>
                <a:gridCol w="737217">
                  <a:extLst>
                    <a:ext uri="{9D8B030D-6E8A-4147-A177-3AD203B41FA5}">
                      <a16:colId xmlns:a16="http://schemas.microsoft.com/office/drawing/2014/main" val="3830117465"/>
                    </a:ext>
                  </a:extLst>
                </a:gridCol>
              </a:tblGrid>
              <a:tr h="1372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6863" marR="6863" marT="6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863" marR="6863" marT="6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5924882"/>
                  </a:ext>
                </a:extLst>
              </a:tr>
              <a:tr h="3363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182652"/>
                  </a:ext>
                </a:extLst>
              </a:tr>
              <a:tr h="1441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1.037.914.214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820.251.601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-217.662.613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709.693.773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576499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162.116.273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156.688.629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-5.427.644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135.180.880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635406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162.116.273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156.688.629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-5.427.644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135.180.880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202018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4.190.453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4.238.326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47.873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3.770.878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755349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Funcionamiento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4.535.372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4.590.802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55.430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3.996.729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096623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4.186.668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4.745.008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558.340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3.599.783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954947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4.978.683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5.037.577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58.894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3.720.799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944750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5.273.201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5.335.994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62.793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4.201.069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093199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3.952.055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4.007.237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55.182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3.567.295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055456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Funcionamiento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4.559.682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4.657.286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97.604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4.039.630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637490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5.558.582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5.624.277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65.695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4.969.193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817066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Funcionamiento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5.141.688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5.329.796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188.108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5.205.328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542221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4.912.364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5.047.009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134.645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4.409.759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665544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5.342.893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5.379.802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36.909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4.890.134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004137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4.664.732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4.637.567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-27.165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4.407.284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477898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7.352.877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7.508.610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155.733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6.529.500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883181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4.609.771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4.648.323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38.552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3.744.073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291962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Funcionamiento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4.275.399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4.260.084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-15.315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3.782.257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004431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2.528.462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2.548.478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20.016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2.112.848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096240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3.295.240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3.295.240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3.295.240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987594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5.895.503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5.895.503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5.145.569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821570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4.961.347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4.961.347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2.321.449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994433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6.028.604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6.028.604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4.559.680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892237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3.955.188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976.500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-2.978.688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976.500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261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3799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40833"/>
            <a:ext cx="797860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4689" y="1331925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… 2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610DEB3-2230-43A6-9826-2B73DC5E1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171445"/>
              </p:ext>
            </p:extLst>
          </p:nvPr>
        </p:nvGraphicFramePr>
        <p:xfrm>
          <a:off x="544291" y="1700808"/>
          <a:ext cx="7972478" cy="4367507"/>
        </p:xfrm>
        <a:graphic>
          <a:graphicData uri="http://schemas.openxmlformats.org/drawingml/2006/table">
            <a:tbl>
              <a:tblPr/>
              <a:tblGrid>
                <a:gridCol w="263291">
                  <a:extLst>
                    <a:ext uri="{9D8B030D-6E8A-4147-A177-3AD203B41FA5}">
                      <a16:colId xmlns:a16="http://schemas.microsoft.com/office/drawing/2014/main" val="3306828864"/>
                    </a:ext>
                  </a:extLst>
                </a:gridCol>
                <a:gridCol w="263291">
                  <a:extLst>
                    <a:ext uri="{9D8B030D-6E8A-4147-A177-3AD203B41FA5}">
                      <a16:colId xmlns:a16="http://schemas.microsoft.com/office/drawing/2014/main" val="3509476653"/>
                    </a:ext>
                  </a:extLst>
                </a:gridCol>
                <a:gridCol w="263291">
                  <a:extLst>
                    <a:ext uri="{9D8B030D-6E8A-4147-A177-3AD203B41FA5}">
                      <a16:colId xmlns:a16="http://schemas.microsoft.com/office/drawing/2014/main" val="2114168569"/>
                    </a:ext>
                  </a:extLst>
                </a:gridCol>
                <a:gridCol w="2969932">
                  <a:extLst>
                    <a:ext uri="{9D8B030D-6E8A-4147-A177-3AD203B41FA5}">
                      <a16:colId xmlns:a16="http://schemas.microsoft.com/office/drawing/2014/main" val="1869696033"/>
                    </a:ext>
                  </a:extLst>
                </a:gridCol>
                <a:gridCol w="705623">
                  <a:extLst>
                    <a:ext uri="{9D8B030D-6E8A-4147-A177-3AD203B41FA5}">
                      <a16:colId xmlns:a16="http://schemas.microsoft.com/office/drawing/2014/main" val="734383650"/>
                    </a:ext>
                  </a:extLst>
                </a:gridCol>
                <a:gridCol w="705623">
                  <a:extLst>
                    <a:ext uri="{9D8B030D-6E8A-4147-A177-3AD203B41FA5}">
                      <a16:colId xmlns:a16="http://schemas.microsoft.com/office/drawing/2014/main" val="2788407454"/>
                    </a:ext>
                  </a:extLst>
                </a:gridCol>
                <a:gridCol w="705623">
                  <a:extLst>
                    <a:ext uri="{9D8B030D-6E8A-4147-A177-3AD203B41FA5}">
                      <a16:colId xmlns:a16="http://schemas.microsoft.com/office/drawing/2014/main" val="2455113504"/>
                    </a:ext>
                  </a:extLst>
                </a:gridCol>
                <a:gridCol w="705623">
                  <a:extLst>
                    <a:ext uri="{9D8B030D-6E8A-4147-A177-3AD203B41FA5}">
                      <a16:colId xmlns:a16="http://schemas.microsoft.com/office/drawing/2014/main" val="889448377"/>
                    </a:ext>
                  </a:extLst>
                </a:gridCol>
                <a:gridCol w="652964">
                  <a:extLst>
                    <a:ext uri="{9D8B030D-6E8A-4147-A177-3AD203B41FA5}">
                      <a16:colId xmlns:a16="http://schemas.microsoft.com/office/drawing/2014/main" val="949497975"/>
                    </a:ext>
                  </a:extLst>
                </a:gridCol>
                <a:gridCol w="737217">
                  <a:extLst>
                    <a:ext uri="{9D8B030D-6E8A-4147-A177-3AD203B41FA5}">
                      <a16:colId xmlns:a16="http://schemas.microsoft.com/office/drawing/2014/main" val="2481620353"/>
                    </a:ext>
                  </a:extLst>
                </a:gridCol>
              </a:tblGrid>
              <a:tr h="1202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489" marR="7489" marT="7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89" marR="7489" marT="7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923667"/>
                  </a:ext>
                </a:extLst>
              </a:tr>
              <a:tr h="2405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994934"/>
                  </a:ext>
                </a:extLst>
              </a:tr>
              <a:tr h="120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3.658.614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3.658.614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3.625.274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935724"/>
                  </a:ext>
                </a:extLst>
              </a:tr>
              <a:tr h="120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6.064.054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6.064.054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4.940.013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562162"/>
                  </a:ext>
                </a:extLst>
              </a:tr>
              <a:tr h="120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5.072.544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5.072.544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5.072.544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337454"/>
                  </a:ext>
                </a:extLst>
              </a:tr>
              <a:tr h="120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9.225.815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9.225.815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6.613.000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755820"/>
                  </a:ext>
                </a:extLst>
              </a:tr>
              <a:tr h="120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8.639.199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4.993.613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-3.645.586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4.993.613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138372"/>
                  </a:ext>
                </a:extLst>
              </a:tr>
              <a:tr h="120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5.587.289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5.587.289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3.603.010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251031"/>
                  </a:ext>
                </a:extLst>
              </a:tr>
              <a:tr h="120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3.926.727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3.926.727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3.926.727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061067"/>
                  </a:ext>
                </a:extLst>
              </a:tr>
              <a:tr h="120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11.845.617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11.845.617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11.759.044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931243"/>
                  </a:ext>
                </a:extLst>
              </a:tr>
              <a:tr h="120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3.222.990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3.222.990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3.222.990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1493093"/>
                  </a:ext>
                </a:extLst>
              </a:tr>
              <a:tr h="2405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2.037.481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1.748.581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-288.900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1.648.581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567440"/>
                  </a:ext>
                </a:extLst>
              </a:tr>
              <a:tr h="120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2.637.179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2.589.415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-47.764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2.531.087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491254"/>
                  </a:ext>
                </a:extLst>
              </a:tr>
              <a:tr h="120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875.797.941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663.562.972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-212.234.969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574.512.893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025825"/>
                  </a:ext>
                </a:extLst>
              </a:tr>
              <a:tr h="120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875.797.941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663.562.972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-212.234.969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574.512.893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48098"/>
                  </a:ext>
                </a:extLst>
              </a:tr>
              <a:tr h="2405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92.285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92.285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52.630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781783"/>
                  </a:ext>
                </a:extLst>
              </a:tr>
              <a:tr h="2405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Funcionamiento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113.694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113.694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99.977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855551"/>
                  </a:ext>
                </a:extLst>
              </a:tr>
              <a:tr h="2405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245.791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245.791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182.300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346399"/>
                  </a:ext>
                </a:extLst>
              </a:tr>
              <a:tr h="2405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139.841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139.841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11.750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660282"/>
                  </a:ext>
                </a:extLst>
              </a:tr>
              <a:tr h="2405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134.622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134.622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134.622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9695899"/>
                  </a:ext>
                </a:extLst>
              </a:tr>
              <a:tr h="2405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143.502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143.502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77.814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558592"/>
                  </a:ext>
                </a:extLst>
              </a:tr>
              <a:tr h="120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Funcionamiento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10.458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10.458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10.458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544838"/>
                  </a:ext>
                </a:extLst>
              </a:tr>
              <a:tr h="120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163.481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163.481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131.433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160778"/>
                  </a:ext>
                </a:extLst>
              </a:tr>
              <a:tr h="2405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Funcionamiento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117.663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117.663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117.623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222332"/>
                  </a:ext>
                </a:extLst>
              </a:tr>
              <a:tr h="248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78.371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78.371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77.324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771464"/>
                  </a:ext>
                </a:extLst>
              </a:tr>
              <a:tr h="150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92.963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92.963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80.366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607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4226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40833"/>
            <a:ext cx="797860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753" y="1412776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… 3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7FC374D-D15B-4FA2-B305-33C53A06A8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22232"/>
              </p:ext>
            </p:extLst>
          </p:nvPr>
        </p:nvGraphicFramePr>
        <p:xfrm>
          <a:off x="554805" y="1781658"/>
          <a:ext cx="7968093" cy="3656840"/>
        </p:xfrm>
        <a:graphic>
          <a:graphicData uri="http://schemas.openxmlformats.org/drawingml/2006/table">
            <a:tbl>
              <a:tblPr/>
              <a:tblGrid>
                <a:gridCol w="263147">
                  <a:extLst>
                    <a:ext uri="{9D8B030D-6E8A-4147-A177-3AD203B41FA5}">
                      <a16:colId xmlns:a16="http://schemas.microsoft.com/office/drawing/2014/main" val="1489514391"/>
                    </a:ext>
                  </a:extLst>
                </a:gridCol>
                <a:gridCol w="263147">
                  <a:extLst>
                    <a:ext uri="{9D8B030D-6E8A-4147-A177-3AD203B41FA5}">
                      <a16:colId xmlns:a16="http://schemas.microsoft.com/office/drawing/2014/main" val="3014012644"/>
                    </a:ext>
                  </a:extLst>
                </a:gridCol>
                <a:gridCol w="263147">
                  <a:extLst>
                    <a:ext uri="{9D8B030D-6E8A-4147-A177-3AD203B41FA5}">
                      <a16:colId xmlns:a16="http://schemas.microsoft.com/office/drawing/2014/main" val="3879405029"/>
                    </a:ext>
                  </a:extLst>
                </a:gridCol>
                <a:gridCol w="2968300">
                  <a:extLst>
                    <a:ext uri="{9D8B030D-6E8A-4147-A177-3AD203B41FA5}">
                      <a16:colId xmlns:a16="http://schemas.microsoft.com/office/drawing/2014/main" val="2597034596"/>
                    </a:ext>
                  </a:extLst>
                </a:gridCol>
                <a:gridCol w="705234">
                  <a:extLst>
                    <a:ext uri="{9D8B030D-6E8A-4147-A177-3AD203B41FA5}">
                      <a16:colId xmlns:a16="http://schemas.microsoft.com/office/drawing/2014/main" val="933522011"/>
                    </a:ext>
                  </a:extLst>
                </a:gridCol>
                <a:gridCol w="705234">
                  <a:extLst>
                    <a:ext uri="{9D8B030D-6E8A-4147-A177-3AD203B41FA5}">
                      <a16:colId xmlns:a16="http://schemas.microsoft.com/office/drawing/2014/main" val="687456971"/>
                    </a:ext>
                  </a:extLst>
                </a:gridCol>
                <a:gridCol w="705234">
                  <a:extLst>
                    <a:ext uri="{9D8B030D-6E8A-4147-A177-3AD203B41FA5}">
                      <a16:colId xmlns:a16="http://schemas.microsoft.com/office/drawing/2014/main" val="2837734784"/>
                    </a:ext>
                  </a:extLst>
                </a:gridCol>
                <a:gridCol w="705234">
                  <a:extLst>
                    <a:ext uri="{9D8B030D-6E8A-4147-A177-3AD203B41FA5}">
                      <a16:colId xmlns:a16="http://schemas.microsoft.com/office/drawing/2014/main" val="204320297"/>
                    </a:ext>
                  </a:extLst>
                </a:gridCol>
                <a:gridCol w="652604">
                  <a:extLst>
                    <a:ext uri="{9D8B030D-6E8A-4147-A177-3AD203B41FA5}">
                      <a16:colId xmlns:a16="http://schemas.microsoft.com/office/drawing/2014/main" val="3297844707"/>
                    </a:ext>
                  </a:extLst>
                </a:gridCol>
                <a:gridCol w="736812">
                  <a:extLst>
                    <a:ext uri="{9D8B030D-6E8A-4147-A177-3AD203B41FA5}">
                      <a16:colId xmlns:a16="http://schemas.microsoft.com/office/drawing/2014/main" val="4196718549"/>
                    </a:ext>
                  </a:extLst>
                </a:gridCol>
              </a:tblGrid>
              <a:tr h="1562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674855"/>
                  </a:ext>
                </a:extLst>
              </a:tr>
              <a:tr h="250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32379"/>
                  </a:ext>
                </a:extLst>
              </a:tr>
              <a:tr h="250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40.553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40.553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40.553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219240"/>
                  </a:ext>
                </a:extLst>
              </a:tr>
              <a:tr h="250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156.163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156.163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106.197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592315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38.391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38.391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052265"/>
                  </a:ext>
                </a:extLst>
              </a:tr>
              <a:tr h="250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Funcionamiento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112.108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112.108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63.525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185761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103.569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103.569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78.672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36373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33.725.798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23.430.452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-10.295.346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23.430.452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842284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62.154.907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44.936.798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-17.218.109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41.848.280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050777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43.076.671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28.642.843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-14.433.828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12.103.995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141344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53.695.195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46.748.473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-6.946.722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39.825.806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690981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57.227.453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29.653.203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-27.574.250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29.653.203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239659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60.954.914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46.563.617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-14.391.297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44.383.270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685426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69.159.330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51.997.549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-17.161.781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35.662.811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936133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75.129.735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58.533.374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-16.596.361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58.533.374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62000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81.911.342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69.211.084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-12.700.258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64.427.472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987268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61.228.565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54.150.692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-7.077.873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47.033.775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961665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35.758.423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30.446.495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-5.311.928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15.430.602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916879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35.440.183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28.347.879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-7.092.304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28.347.879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596035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92.999.042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72.808.807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-20.190.235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63.118.860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67716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37.855.958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25.502.948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-12.353.010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25.502.948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659371"/>
                  </a:ext>
                </a:extLst>
              </a:tr>
              <a:tr h="250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23.194.932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17.715.827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-5.479.105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17.715.827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578176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45.493.619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28.081.057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-17.412.562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26.211.921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744735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FONDEMA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5.008.419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5.008.419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276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018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64960" y="742486"/>
            <a:ext cx="80140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64959" y="1387999"/>
            <a:ext cx="8014082" cy="3135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6621" y="4240103"/>
            <a:ext cx="8070757" cy="3135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FC9885D-A577-437F-A17F-D3BB7B1746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291968"/>
              </p:ext>
            </p:extLst>
          </p:nvPr>
        </p:nvGraphicFramePr>
        <p:xfrm>
          <a:off x="564959" y="1774689"/>
          <a:ext cx="8014083" cy="1760742"/>
        </p:xfrm>
        <a:graphic>
          <a:graphicData uri="http://schemas.openxmlformats.org/drawingml/2006/table">
            <a:tbl>
              <a:tblPr/>
              <a:tblGrid>
                <a:gridCol w="275208">
                  <a:extLst>
                    <a:ext uri="{9D8B030D-6E8A-4147-A177-3AD203B41FA5}">
                      <a16:colId xmlns:a16="http://schemas.microsoft.com/office/drawing/2014/main" val="2266256440"/>
                    </a:ext>
                  </a:extLst>
                </a:gridCol>
                <a:gridCol w="275208">
                  <a:extLst>
                    <a:ext uri="{9D8B030D-6E8A-4147-A177-3AD203B41FA5}">
                      <a16:colId xmlns:a16="http://schemas.microsoft.com/office/drawing/2014/main" val="3182734983"/>
                    </a:ext>
                  </a:extLst>
                </a:gridCol>
                <a:gridCol w="3104357">
                  <a:extLst>
                    <a:ext uri="{9D8B030D-6E8A-4147-A177-3AD203B41FA5}">
                      <a16:colId xmlns:a16="http://schemas.microsoft.com/office/drawing/2014/main" val="1956855438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1215021040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2163715541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3316685375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4241577043"/>
                    </a:ext>
                  </a:extLst>
                </a:gridCol>
                <a:gridCol w="704535">
                  <a:extLst>
                    <a:ext uri="{9D8B030D-6E8A-4147-A177-3AD203B41FA5}">
                      <a16:colId xmlns:a16="http://schemas.microsoft.com/office/drawing/2014/main" val="2900229579"/>
                    </a:ext>
                  </a:extLst>
                </a:gridCol>
                <a:gridCol w="704535">
                  <a:extLst>
                    <a:ext uri="{9D8B030D-6E8A-4147-A177-3AD203B41FA5}">
                      <a16:colId xmlns:a16="http://schemas.microsoft.com/office/drawing/2014/main" val="1295920955"/>
                    </a:ext>
                  </a:extLst>
                </a:gridCol>
              </a:tblGrid>
              <a:tr h="1498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360151"/>
                  </a:ext>
                </a:extLst>
              </a:tr>
              <a:tr h="4107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133141"/>
                  </a:ext>
                </a:extLst>
              </a:tr>
              <a:tr h="149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1.240.967.119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2.012.313.007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771.345.888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3.755.516.709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831786"/>
                  </a:ext>
                </a:extLst>
              </a:tr>
              <a:tr h="149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4.536.192.577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3.670.850.206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-865.342.371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6.391.941.527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506171"/>
                  </a:ext>
                </a:extLst>
              </a:tr>
              <a:tr h="149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2.749.736.941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2.751.080.855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1.343.914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8.483.330.929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319315"/>
                  </a:ext>
                </a:extLst>
              </a:tr>
              <a:tr h="291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40.529.002.872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43.067.209.284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2.538.206.412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37.125.034.997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828681"/>
                  </a:ext>
                </a:extLst>
              </a:tr>
              <a:tr h="149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201.553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201.553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17.587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538526"/>
                  </a:ext>
                </a:extLst>
              </a:tr>
              <a:tr h="149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402.110.111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411.710.111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9.600.000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713.446.879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670442"/>
                  </a:ext>
                </a:extLst>
              </a:tr>
              <a:tr h="159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Diagnósticos y Tratamientos de Alto Costo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117.184.839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161.101.797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43.916.958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265.285.578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1389034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1EFE0627-3841-46BC-A82B-4AFBCB0211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358334"/>
              </p:ext>
            </p:extLst>
          </p:nvPr>
        </p:nvGraphicFramePr>
        <p:xfrm>
          <a:off x="564959" y="4553609"/>
          <a:ext cx="8014083" cy="1469541"/>
        </p:xfrm>
        <a:graphic>
          <a:graphicData uri="http://schemas.openxmlformats.org/drawingml/2006/table">
            <a:tbl>
              <a:tblPr/>
              <a:tblGrid>
                <a:gridCol w="275208">
                  <a:extLst>
                    <a:ext uri="{9D8B030D-6E8A-4147-A177-3AD203B41FA5}">
                      <a16:colId xmlns:a16="http://schemas.microsoft.com/office/drawing/2014/main" val="3683503296"/>
                    </a:ext>
                  </a:extLst>
                </a:gridCol>
                <a:gridCol w="275208">
                  <a:extLst>
                    <a:ext uri="{9D8B030D-6E8A-4147-A177-3AD203B41FA5}">
                      <a16:colId xmlns:a16="http://schemas.microsoft.com/office/drawing/2014/main" val="3364098531"/>
                    </a:ext>
                  </a:extLst>
                </a:gridCol>
                <a:gridCol w="3104357">
                  <a:extLst>
                    <a:ext uri="{9D8B030D-6E8A-4147-A177-3AD203B41FA5}">
                      <a16:colId xmlns:a16="http://schemas.microsoft.com/office/drawing/2014/main" val="2556234585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235093145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49682301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1995708567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547232155"/>
                    </a:ext>
                  </a:extLst>
                </a:gridCol>
                <a:gridCol w="704535">
                  <a:extLst>
                    <a:ext uri="{9D8B030D-6E8A-4147-A177-3AD203B41FA5}">
                      <a16:colId xmlns:a16="http://schemas.microsoft.com/office/drawing/2014/main" val="3612689814"/>
                    </a:ext>
                  </a:extLst>
                </a:gridCol>
                <a:gridCol w="704535">
                  <a:extLst>
                    <a:ext uri="{9D8B030D-6E8A-4147-A177-3AD203B41FA5}">
                      <a16:colId xmlns:a16="http://schemas.microsoft.com/office/drawing/2014/main" val="4201201415"/>
                    </a:ext>
                  </a:extLst>
                </a:gridCol>
              </a:tblGrid>
              <a:tr h="1508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424236"/>
                  </a:ext>
                </a:extLst>
              </a:tr>
              <a:tr h="4134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089819"/>
                  </a:ext>
                </a:extLst>
              </a:tr>
              <a:tr h="150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4.342.467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5.442.467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1.100.000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2.501.052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711983"/>
                  </a:ext>
                </a:extLst>
              </a:tr>
              <a:tr h="150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1.626.094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224969"/>
                  </a:ext>
                </a:extLst>
              </a:tr>
              <a:tr h="150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313.174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-26.182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283.186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1635593"/>
                  </a:ext>
                </a:extLst>
              </a:tr>
              <a:tr h="150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892.567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892.567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4.791.364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687606"/>
                  </a:ext>
                </a:extLst>
              </a:tr>
              <a:tr h="150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Estabilización Económica y Social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773.715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773.715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3.181.841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475931"/>
                  </a:ext>
                </a:extLst>
              </a:tr>
              <a:tr h="150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750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29208" y="734166"/>
            <a:ext cx="80752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02:  SUBSIDIOS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18862" y="1412776"/>
            <a:ext cx="8085583" cy="3161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8B1147E-60D9-4538-8653-DB70984822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982514"/>
              </p:ext>
            </p:extLst>
          </p:nvPr>
        </p:nvGraphicFramePr>
        <p:xfrm>
          <a:off x="518862" y="1728937"/>
          <a:ext cx="8085584" cy="3556981"/>
        </p:xfrm>
        <a:graphic>
          <a:graphicData uri="http://schemas.openxmlformats.org/drawingml/2006/table">
            <a:tbl>
              <a:tblPr/>
              <a:tblGrid>
                <a:gridCol w="253149">
                  <a:extLst>
                    <a:ext uri="{9D8B030D-6E8A-4147-A177-3AD203B41FA5}">
                      <a16:colId xmlns:a16="http://schemas.microsoft.com/office/drawing/2014/main" val="940569813"/>
                    </a:ext>
                  </a:extLst>
                </a:gridCol>
                <a:gridCol w="253149">
                  <a:extLst>
                    <a:ext uri="{9D8B030D-6E8A-4147-A177-3AD203B41FA5}">
                      <a16:colId xmlns:a16="http://schemas.microsoft.com/office/drawing/2014/main" val="3558212387"/>
                    </a:ext>
                  </a:extLst>
                </a:gridCol>
                <a:gridCol w="253149">
                  <a:extLst>
                    <a:ext uri="{9D8B030D-6E8A-4147-A177-3AD203B41FA5}">
                      <a16:colId xmlns:a16="http://schemas.microsoft.com/office/drawing/2014/main" val="2703348069"/>
                    </a:ext>
                  </a:extLst>
                </a:gridCol>
                <a:gridCol w="2855522">
                  <a:extLst>
                    <a:ext uri="{9D8B030D-6E8A-4147-A177-3AD203B41FA5}">
                      <a16:colId xmlns:a16="http://schemas.microsoft.com/office/drawing/2014/main" val="4141199377"/>
                    </a:ext>
                  </a:extLst>
                </a:gridCol>
                <a:gridCol w="850581">
                  <a:extLst>
                    <a:ext uri="{9D8B030D-6E8A-4147-A177-3AD203B41FA5}">
                      <a16:colId xmlns:a16="http://schemas.microsoft.com/office/drawing/2014/main" val="1693179127"/>
                    </a:ext>
                  </a:extLst>
                </a:gridCol>
                <a:gridCol w="830329">
                  <a:extLst>
                    <a:ext uri="{9D8B030D-6E8A-4147-A177-3AD203B41FA5}">
                      <a16:colId xmlns:a16="http://schemas.microsoft.com/office/drawing/2014/main" val="1077523656"/>
                    </a:ext>
                  </a:extLst>
                </a:gridCol>
                <a:gridCol w="751853">
                  <a:extLst>
                    <a:ext uri="{9D8B030D-6E8A-4147-A177-3AD203B41FA5}">
                      <a16:colId xmlns:a16="http://schemas.microsoft.com/office/drawing/2014/main" val="210659558"/>
                    </a:ext>
                  </a:extLst>
                </a:gridCol>
                <a:gridCol w="812609">
                  <a:extLst>
                    <a:ext uri="{9D8B030D-6E8A-4147-A177-3AD203B41FA5}">
                      <a16:colId xmlns:a16="http://schemas.microsoft.com/office/drawing/2014/main" val="69036187"/>
                    </a:ext>
                  </a:extLst>
                </a:gridCol>
                <a:gridCol w="617685">
                  <a:extLst>
                    <a:ext uri="{9D8B030D-6E8A-4147-A177-3AD203B41FA5}">
                      <a16:colId xmlns:a16="http://schemas.microsoft.com/office/drawing/2014/main" val="2904806389"/>
                    </a:ext>
                  </a:extLst>
                </a:gridCol>
                <a:gridCol w="607558">
                  <a:extLst>
                    <a:ext uri="{9D8B030D-6E8A-4147-A177-3AD203B41FA5}">
                      <a16:colId xmlns:a16="http://schemas.microsoft.com/office/drawing/2014/main" val="191174969"/>
                    </a:ext>
                  </a:extLst>
                </a:gridCol>
              </a:tblGrid>
              <a:tr h="1493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412" marR="7412" marT="7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12" marR="7412" marT="7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464683"/>
                  </a:ext>
                </a:extLst>
              </a:tr>
              <a:tr h="3957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3546606"/>
                  </a:ext>
                </a:extLst>
              </a:tr>
              <a:tr h="1609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1.240.967.119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2.012.313.007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771.345.888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3.755.516.709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623100"/>
                  </a:ext>
                </a:extLst>
              </a:tr>
              <a:tr h="130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1.169.432.222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1.941.200.822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771.768.600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3.694.808.654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098628"/>
                  </a:ext>
                </a:extLst>
              </a:tr>
              <a:tr h="130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1.056.690.402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1.824.159.002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767.468.600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3.600.965.924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462532"/>
                  </a:ext>
                </a:extLst>
              </a:tr>
              <a:tr h="130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Subvenciones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3.458.449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3.458.449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1.117.585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923274"/>
                  </a:ext>
                </a:extLst>
              </a:tr>
              <a:tr h="2530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Región Magallanes y de la Antártica Chilena, y Subsidio Isla de Pascua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39.231.665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39.231.665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29.530.932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429296"/>
                  </a:ext>
                </a:extLst>
              </a:tr>
              <a:tr h="130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554.526.554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554.526.554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468.412.291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418390"/>
                  </a:ext>
                </a:extLst>
              </a:tr>
              <a:tr h="130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Cesantía Art. 69 D.F.L. (T.y P.S.) N° 150, de 1981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513202"/>
                  </a:ext>
                </a:extLst>
              </a:tr>
              <a:tr h="130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Subsidio Familiar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312.127.313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312.127.313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307.878.600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4562600"/>
                  </a:ext>
                </a:extLst>
              </a:tr>
              <a:tr h="130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Agua Potable Art.1° Ley N° 18.778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77.689.137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77.689.137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66.054.742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032697"/>
                  </a:ext>
                </a:extLst>
              </a:tr>
              <a:tr h="130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 la Contratación de Mano de Obra Ley N° 19.853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69.169.722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69.169.722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57.254.029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120235"/>
                  </a:ext>
                </a:extLst>
              </a:tr>
              <a:tr h="130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Tarifas Eléctricas Art.151 D.F.L. (E.F. y T.) N° 4, de 2006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916004"/>
                  </a:ext>
                </a:extLst>
              </a:tr>
              <a:tr h="2530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Ley N° 20.330 para Deudores Crédito Universitario, Leyes N° 19.287 y 20.027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477.542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477.542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123053"/>
                  </a:ext>
                </a:extLst>
              </a:tr>
              <a:tr h="130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20.765,  Art. 3° N° 6)  MEPCO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924743"/>
                  </a:ext>
                </a:extLst>
              </a:tr>
              <a:tr h="130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 Familiar de Emergencia ley N° 21.230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708.108.600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708.108.600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2.648.954.419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9726825"/>
                  </a:ext>
                </a:extLst>
              </a:tr>
              <a:tr h="130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112.741.820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117.041.820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4.300.000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93.842.730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216728"/>
                  </a:ext>
                </a:extLst>
              </a:tr>
              <a:tr h="130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112.741.820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117.041.820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4.300.000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93.842.730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090005"/>
                  </a:ext>
                </a:extLst>
              </a:tr>
              <a:tr h="130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71.534.897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71.112.185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-422.712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60.708.055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036044"/>
                  </a:ext>
                </a:extLst>
              </a:tr>
              <a:tr h="130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71.534.897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71.112.185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-422.712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60.708.055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665553"/>
                  </a:ext>
                </a:extLst>
              </a:tr>
              <a:tr h="130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66.801.351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66.801.351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56.920.697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132708"/>
                  </a:ext>
                </a:extLst>
              </a:tr>
              <a:tr h="130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Fomento y Desarrollo de las Regiones Extremas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3.074.546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3.074.546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2.769.279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565185"/>
                  </a:ext>
                </a:extLst>
              </a:tr>
              <a:tr h="130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Ley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1.659.000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1.236.288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-422.712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1.018.079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158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19855"/>
            <a:ext cx="810460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383399"/>
            <a:ext cx="8104606" cy="3297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3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74CCD56-6602-4972-8F00-FDD3FCF32B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277285"/>
              </p:ext>
            </p:extLst>
          </p:nvPr>
        </p:nvGraphicFramePr>
        <p:xfrm>
          <a:off x="544450" y="1713158"/>
          <a:ext cx="8099709" cy="4532881"/>
        </p:xfrm>
        <a:graphic>
          <a:graphicData uri="http://schemas.openxmlformats.org/drawingml/2006/table">
            <a:tbl>
              <a:tblPr/>
              <a:tblGrid>
                <a:gridCol w="242724">
                  <a:extLst>
                    <a:ext uri="{9D8B030D-6E8A-4147-A177-3AD203B41FA5}">
                      <a16:colId xmlns:a16="http://schemas.microsoft.com/office/drawing/2014/main" val="1337327499"/>
                    </a:ext>
                  </a:extLst>
                </a:gridCol>
                <a:gridCol w="242724">
                  <a:extLst>
                    <a:ext uri="{9D8B030D-6E8A-4147-A177-3AD203B41FA5}">
                      <a16:colId xmlns:a16="http://schemas.microsoft.com/office/drawing/2014/main" val="1263512300"/>
                    </a:ext>
                  </a:extLst>
                </a:gridCol>
                <a:gridCol w="242724">
                  <a:extLst>
                    <a:ext uri="{9D8B030D-6E8A-4147-A177-3AD203B41FA5}">
                      <a16:colId xmlns:a16="http://schemas.microsoft.com/office/drawing/2014/main" val="1356458954"/>
                    </a:ext>
                  </a:extLst>
                </a:gridCol>
                <a:gridCol w="2737930">
                  <a:extLst>
                    <a:ext uri="{9D8B030D-6E8A-4147-A177-3AD203B41FA5}">
                      <a16:colId xmlns:a16="http://schemas.microsoft.com/office/drawing/2014/main" val="4253301839"/>
                    </a:ext>
                  </a:extLst>
                </a:gridCol>
                <a:gridCol w="720890">
                  <a:extLst>
                    <a:ext uri="{9D8B030D-6E8A-4147-A177-3AD203B41FA5}">
                      <a16:colId xmlns:a16="http://schemas.microsoft.com/office/drawing/2014/main" val="3865854484"/>
                    </a:ext>
                  </a:extLst>
                </a:gridCol>
                <a:gridCol w="757300">
                  <a:extLst>
                    <a:ext uri="{9D8B030D-6E8A-4147-A177-3AD203B41FA5}">
                      <a16:colId xmlns:a16="http://schemas.microsoft.com/office/drawing/2014/main" val="792376004"/>
                    </a:ext>
                  </a:extLst>
                </a:gridCol>
                <a:gridCol w="757300">
                  <a:extLst>
                    <a:ext uri="{9D8B030D-6E8A-4147-A177-3AD203B41FA5}">
                      <a16:colId xmlns:a16="http://schemas.microsoft.com/office/drawing/2014/main" val="2421527857"/>
                    </a:ext>
                  </a:extLst>
                </a:gridCol>
                <a:gridCol w="786427">
                  <a:extLst>
                    <a:ext uri="{9D8B030D-6E8A-4147-A177-3AD203B41FA5}">
                      <a16:colId xmlns:a16="http://schemas.microsoft.com/office/drawing/2014/main" val="3820247519"/>
                    </a:ext>
                  </a:extLst>
                </a:gridCol>
                <a:gridCol w="834972">
                  <a:extLst>
                    <a:ext uri="{9D8B030D-6E8A-4147-A177-3AD203B41FA5}">
                      <a16:colId xmlns:a16="http://schemas.microsoft.com/office/drawing/2014/main" val="3308252322"/>
                    </a:ext>
                  </a:extLst>
                </a:gridCol>
                <a:gridCol w="776718">
                  <a:extLst>
                    <a:ext uri="{9D8B030D-6E8A-4147-A177-3AD203B41FA5}">
                      <a16:colId xmlns:a16="http://schemas.microsoft.com/office/drawing/2014/main" val="891027450"/>
                    </a:ext>
                  </a:extLst>
                </a:gridCol>
              </a:tblGrid>
              <a:tr h="1418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13310"/>
                  </a:ext>
                </a:extLst>
              </a:tr>
              <a:tr h="3474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141688"/>
                  </a:ext>
                </a:extLst>
              </a:tr>
              <a:tr h="1489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4.536.192.577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3.670.850.206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-865.342.371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6.391.941.527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405560"/>
                  </a:ext>
                </a:extLst>
              </a:tr>
              <a:tr h="128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129.904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129.904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101.011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78583"/>
                  </a:ext>
                </a:extLst>
              </a:tr>
              <a:tr h="128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279.053.844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279.053.844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261.014.981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821772"/>
                  </a:ext>
                </a:extLst>
              </a:tr>
              <a:tr h="128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109.855.181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109.855.181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113.845.034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702628"/>
                  </a:ext>
                </a:extLst>
              </a:tr>
              <a:tr h="128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51.498.737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51.498.737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60.032.393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894248"/>
                  </a:ext>
                </a:extLst>
              </a:tr>
              <a:tr h="128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Seguro Social de los Empleados Públicos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10.567.800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10.567.800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10.773.823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790163"/>
                  </a:ext>
                </a:extLst>
              </a:tr>
              <a:tr h="128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Bono Laboral Ley N° 20.305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47.788.644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47.788.644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43.038.818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83609"/>
                  </a:ext>
                </a:extLst>
              </a:tr>
              <a:tr h="128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169.198.653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169.198.653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147.169.947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520841"/>
                  </a:ext>
                </a:extLst>
              </a:tr>
              <a:tr h="128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Pensiones Mínimas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169.198.653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169.198.653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147.169.947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832347"/>
                  </a:ext>
                </a:extLst>
              </a:tr>
              <a:tr h="128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9680953"/>
                  </a:ext>
                </a:extLst>
              </a:tr>
              <a:tr h="128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875509"/>
                  </a:ext>
                </a:extLst>
              </a:tr>
              <a:tr h="128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2.922.324.339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2.135.566.827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-786.757.512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1.971.650.166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613976"/>
                  </a:ext>
                </a:extLst>
              </a:tr>
              <a:tr h="128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67.966.909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67.966.929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794.337.771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1168,7%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1168,7%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776248"/>
                  </a:ext>
                </a:extLst>
              </a:tr>
              <a:tr h="128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Simplificado Gravámenes a Exportadores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2.065.443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2.065.443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1.002.749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593371"/>
                  </a:ext>
                </a:extLst>
              </a:tr>
              <a:tr h="128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6.156.000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6.156.000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2.297.618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379587"/>
                  </a:ext>
                </a:extLst>
              </a:tr>
              <a:tr h="128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Bienes Confiscados Ley N° 19.568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234.131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234.131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235.999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276679"/>
                  </a:ext>
                </a:extLst>
              </a:tr>
              <a:tr h="128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Cesantía Solidario Ley N° 19.728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11.294.342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11.294.342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10.392.906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244248"/>
                  </a:ext>
                </a:extLst>
              </a:tr>
              <a:tr h="250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Ahorro Previsional Voluntario Art.20 O D.L. N° 3.500, de 1980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20.850.730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20.850.730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14.872.102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294905"/>
                  </a:ext>
                </a:extLst>
              </a:tr>
              <a:tr h="128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438784"/>
                  </a:ext>
                </a:extLst>
              </a:tr>
              <a:tr h="128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 Familiar de Emergencia ley N° 21.230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348492"/>
                  </a:ext>
                </a:extLst>
              </a:tr>
              <a:tr h="250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Reembolso Gasto Electoral a Candidatos y Partidos Políticos, Ley N° 19.884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8.877.695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8.877.695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514347"/>
                  </a:ext>
                </a:extLst>
              </a:tr>
              <a:tr h="128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Vocales de Mesa Ley N° 20.568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10.709.310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10.709.310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3.910.374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221555"/>
                  </a:ext>
                </a:extLst>
              </a:tr>
              <a:tr h="128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Permanente a los Partidos Políticos Ley N°20.900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7.779.248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7.779.248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6.354.270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213515"/>
                  </a:ext>
                </a:extLst>
              </a:tr>
              <a:tr h="128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Trabajadores Independientes Ley N° 21.242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910510"/>
                  </a:ext>
                </a:extLst>
              </a:tr>
              <a:tr h="128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Clase Media ley N° 21.252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755.263.657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7552636570,0%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403401"/>
                  </a:ext>
                </a:extLst>
              </a:tr>
              <a:tr h="14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445.200.596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445.200.596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950.466.503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886415"/>
                  </a:ext>
                </a:extLst>
              </a:tr>
              <a:tr h="128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Externos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30.587.662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30.587.662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999619"/>
                  </a:ext>
                </a:extLst>
              </a:tr>
              <a:tr h="14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446.614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446.614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1.006.503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628668"/>
                  </a:ext>
                </a:extLst>
              </a:tr>
              <a:tr h="14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 Ley N° 20.128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414.166.320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414.166.320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949.460.000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4449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3127" y="669976"/>
            <a:ext cx="811169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6710" y="1338877"/>
            <a:ext cx="8124164" cy="2893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					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3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22F5E11-1D0E-4939-8A8A-F64F12B9B9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256025"/>
              </p:ext>
            </p:extLst>
          </p:nvPr>
        </p:nvGraphicFramePr>
        <p:xfrm>
          <a:off x="517204" y="1706071"/>
          <a:ext cx="8117616" cy="4478095"/>
        </p:xfrm>
        <a:graphic>
          <a:graphicData uri="http://schemas.openxmlformats.org/drawingml/2006/table">
            <a:tbl>
              <a:tblPr/>
              <a:tblGrid>
                <a:gridCol w="243261">
                  <a:extLst>
                    <a:ext uri="{9D8B030D-6E8A-4147-A177-3AD203B41FA5}">
                      <a16:colId xmlns:a16="http://schemas.microsoft.com/office/drawing/2014/main" val="3688769089"/>
                    </a:ext>
                  </a:extLst>
                </a:gridCol>
                <a:gridCol w="243261">
                  <a:extLst>
                    <a:ext uri="{9D8B030D-6E8A-4147-A177-3AD203B41FA5}">
                      <a16:colId xmlns:a16="http://schemas.microsoft.com/office/drawing/2014/main" val="856555091"/>
                    </a:ext>
                  </a:extLst>
                </a:gridCol>
                <a:gridCol w="243261">
                  <a:extLst>
                    <a:ext uri="{9D8B030D-6E8A-4147-A177-3AD203B41FA5}">
                      <a16:colId xmlns:a16="http://schemas.microsoft.com/office/drawing/2014/main" val="255145925"/>
                    </a:ext>
                  </a:extLst>
                </a:gridCol>
                <a:gridCol w="2743983">
                  <a:extLst>
                    <a:ext uri="{9D8B030D-6E8A-4147-A177-3AD203B41FA5}">
                      <a16:colId xmlns:a16="http://schemas.microsoft.com/office/drawing/2014/main" val="1309931654"/>
                    </a:ext>
                  </a:extLst>
                </a:gridCol>
                <a:gridCol w="722484">
                  <a:extLst>
                    <a:ext uri="{9D8B030D-6E8A-4147-A177-3AD203B41FA5}">
                      <a16:colId xmlns:a16="http://schemas.microsoft.com/office/drawing/2014/main" val="1278611603"/>
                    </a:ext>
                  </a:extLst>
                </a:gridCol>
                <a:gridCol w="758974">
                  <a:extLst>
                    <a:ext uri="{9D8B030D-6E8A-4147-A177-3AD203B41FA5}">
                      <a16:colId xmlns:a16="http://schemas.microsoft.com/office/drawing/2014/main" val="4047004708"/>
                    </a:ext>
                  </a:extLst>
                </a:gridCol>
                <a:gridCol w="758974">
                  <a:extLst>
                    <a:ext uri="{9D8B030D-6E8A-4147-A177-3AD203B41FA5}">
                      <a16:colId xmlns:a16="http://schemas.microsoft.com/office/drawing/2014/main" val="2655141164"/>
                    </a:ext>
                  </a:extLst>
                </a:gridCol>
                <a:gridCol w="788165">
                  <a:extLst>
                    <a:ext uri="{9D8B030D-6E8A-4147-A177-3AD203B41FA5}">
                      <a16:colId xmlns:a16="http://schemas.microsoft.com/office/drawing/2014/main" val="1231050152"/>
                    </a:ext>
                  </a:extLst>
                </a:gridCol>
                <a:gridCol w="836817">
                  <a:extLst>
                    <a:ext uri="{9D8B030D-6E8A-4147-A177-3AD203B41FA5}">
                      <a16:colId xmlns:a16="http://schemas.microsoft.com/office/drawing/2014/main" val="3842728493"/>
                    </a:ext>
                  </a:extLst>
                </a:gridCol>
                <a:gridCol w="778436">
                  <a:extLst>
                    <a:ext uri="{9D8B030D-6E8A-4147-A177-3AD203B41FA5}">
                      <a16:colId xmlns:a16="http://schemas.microsoft.com/office/drawing/2014/main" val="3176410670"/>
                    </a:ext>
                  </a:extLst>
                </a:gridCol>
              </a:tblGrid>
              <a:tr h="1403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6929" marR="6929" marT="6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929" marR="6929" marT="6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400105"/>
                  </a:ext>
                </a:extLst>
              </a:tr>
              <a:tr h="3369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55260"/>
                  </a:ext>
                </a:extLst>
              </a:tr>
              <a:tr h="115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2.409.156.824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1.622.399.292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-786.757.532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226.798.146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934882"/>
                  </a:ext>
                </a:extLst>
              </a:tr>
              <a:tr h="115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y Devoluciones Varias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322.701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322.701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-707.419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-219,2%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-219,2%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476305"/>
                  </a:ext>
                </a:extLst>
              </a:tr>
              <a:tr h="115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para Financiamientos Comprometidos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1.381.258.785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896.353.072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-484.905.713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133.877.687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22606"/>
                  </a:ext>
                </a:extLst>
              </a:tr>
              <a:tr h="115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Constitucional Ley N° 17.997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5.281.722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5.281.722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4.841.584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312897"/>
                  </a:ext>
                </a:extLst>
              </a:tr>
              <a:tr h="115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al Fondo Común Municipal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51.582.716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51.582.716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12.070.353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207890"/>
                  </a:ext>
                </a:extLst>
              </a:tr>
              <a:tr h="224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Tarifas de Cargo Fiscal en Acuerdos, Convenios o Tratados Internacionales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5.253.176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5.253.176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4.719.218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931821"/>
                  </a:ext>
                </a:extLst>
              </a:tr>
              <a:tr h="115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para la Transparencia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7.402.521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7.402.521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6.027.665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955084"/>
                  </a:ext>
                </a:extLst>
              </a:tr>
              <a:tr h="115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Calificador de Elecciones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1.268.003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1.268.003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627.689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339424"/>
                  </a:ext>
                </a:extLst>
              </a:tr>
              <a:tr h="115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Electorales Regionales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6.034.232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6.034.232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3.099.760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721841"/>
                  </a:ext>
                </a:extLst>
              </a:tr>
              <a:tr h="115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 contra el  Desempleo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-23.001.549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-23.001.559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778159"/>
                  </a:ext>
                </a:extLst>
              </a:tr>
              <a:tr h="115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Defensa de la Libre Competencia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2.270.103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2.270.103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2.068.663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136629"/>
                  </a:ext>
                </a:extLst>
              </a:tr>
              <a:tr h="115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y Asignaciones Variables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282.650.264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-282.650.260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434298"/>
                  </a:ext>
                </a:extLst>
              </a:tr>
              <a:tr h="224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Municipal  Zonas Extremas Ley N° 20.198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4.514.400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4.514.400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4.842.290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107,3%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107,3%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777605"/>
                  </a:ext>
                </a:extLst>
              </a:tr>
              <a:tr h="224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Asistentes de la Educación Zonas Extremas  Ley N° 20.313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12.722.400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12.722.400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11.946.258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758938"/>
                  </a:ext>
                </a:extLst>
              </a:tr>
              <a:tr h="115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Derechos Humanos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10.371.962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10.371.962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9.370.452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464058"/>
                  </a:ext>
                </a:extLst>
              </a:tr>
              <a:tr h="115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Ambientales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6.039.417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6.039.417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4.470.433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513534"/>
                  </a:ext>
                </a:extLst>
              </a:tr>
              <a:tr h="115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de los Derechos de la Niñez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2.684.452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2.684.452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2.460.744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6247517"/>
                  </a:ext>
                </a:extLst>
              </a:tr>
              <a:tr h="115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725692"/>
                  </a:ext>
                </a:extLst>
              </a:tr>
              <a:tr h="115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Art. 129 bis 19 Código de Aguas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2.539.940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2.539.940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420195"/>
                  </a:ext>
                </a:extLst>
              </a:tr>
              <a:tr h="224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Art. 44 Ley N° 20.883 Bonificación Adicional Zonas Extremas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1.400.000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1.400.000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1.095.581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114067"/>
                  </a:ext>
                </a:extLst>
              </a:tr>
              <a:tr h="224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Retiro Funcionarios Municipales Ley N° 21.135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14.453.749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144537490,0%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144537490,0%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570672"/>
                  </a:ext>
                </a:extLst>
              </a:tr>
              <a:tr h="115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Agenda Social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626.960.000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626.960.000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919599"/>
                  </a:ext>
                </a:extLst>
              </a:tr>
              <a:tr h="115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Art. 46 ley N° 21.196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2.400.000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2.400.000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11.533.439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841631"/>
                  </a:ext>
                </a:extLst>
              </a:tr>
              <a:tr h="115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47.746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477460,0%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477460,0%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48701"/>
                  </a:ext>
                </a:extLst>
              </a:tr>
              <a:tr h="115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47.746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477460,0%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477460,0%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365308"/>
                  </a:ext>
                </a:extLst>
              </a:tr>
              <a:tr h="115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50.849.431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254247155,0%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254247155,0%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995168"/>
                  </a:ext>
                </a:extLst>
              </a:tr>
              <a:tr h="115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50.849.431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508494310,0%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508494310,0%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14329"/>
                  </a:ext>
                </a:extLst>
              </a:tr>
              <a:tr h="115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50.849.431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508494310,0%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508494310,0%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644160"/>
                  </a:ext>
                </a:extLst>
              </a:tr>
              <a:tr h="115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338917"/>
                  </a:ext>
                </a:extLst>
              </a:tr>
              <a:tr h="115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285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37008"/>
            <a:ext cx="80826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3464" y="1406106"/>
            <a:ext cx="8078770" cy="3148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					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3 de 3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AFF997A-7260-4FE1-939B-7A60B22067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295936"/>
              </p:ext>
            </p:extLst>
          </p:nvPr>
        </p:nvGraphicFramePr>
        <p:xfrm>
          <a:off x="546911" y="1720917"/>
          <a:ext cx="8078771" cy="4008623"/>
        </p:xfrm>
        <a:graphic>
          <a:graphicData uri="http://schemas.openxmlformats.org/drawingml/2006/table">
            <a:tbl>
              <a:tblPr/>
              <a:tblGrid>
                <a:gridCol w="242097">
                  <a:extLst>
                    <a:ext uri="{9D8B030D-6E8A-4147-A177-3AD203B41FA5}">
                      <a16:colId xmlns:a16="http://schemas.microsoft.com/office/drawing/2014/main" val="2909307632"/>
                    </a:ext>
                  </a:extLst>
                </a:gridCol>
                <a:gridCol w="242097">
                  <a:extLst>
                    <a:ext uri="{9D8B030D-6E8A-4147-A177-3AD203B41FA5}">
                      <a16:colId xmlns:a16="http://schemas.microsoft.com/office/drawing/2014/main" val="3840510266"/>
                    </a:ext>
                  </a:extLst>
                </a:gridCol>
                <a:gridCol w="242097">
                  <a:extLst>
                    <a:ext uri="{9D8B030D-6E8A-4147-A177-3AD203B41FA5}">
                      <a16:colId xmlns:a16="http://schemas.microsoft.com/office/drawing/2014/main" val="1316941319"/>
                    </a:ext>
                  </a:extLst>
                </a:gridCol>
                <a:gridCol w="2730852">
                  <a:extLst>
                    <a:ext uri="{9D8B030D-6E8A-4147-A177-3AD203B41FA5}">
                      <a16:colId xmlns:a16="http://schemas.microsoft.com/office/drawing/2014/main" val="2491071913"/>
                    </a:ext>
                  </a:extLst>
                </a:gridCol>
                <a:gridCol w="719027">
                  <a:extLst>
                    <a:ext uri="{9D8B030D-6E8A-4147-A177-3AD203B41FA5}">
                      <a16:colId xmlns:a16="http://schemas.microsoft.com/office/drawing/2014/main" val="3606172070"/>
                    </a:ext>
                  </a:extLst>
                </a:gridCol>
                <a:gridCol w="755342">
                  <a:extLst>
                    <a:ext uri="{9D8B030D-6E8A-4147-A177-3AD203B41FA5}">
                      <a16:colId xmlns:a16="http://schemas.microsoft.com/office/drawing/2014/main" val="2956656548"/>
                    </a:ext>
                  </a:extLst>
                </a:gridCol>
                <a:gridCol w="755342">
                  <a:extLst>
                    <a:ext uri="{9D8B030D-6E8A-4147-A177-3AD203B41FA5}">
                      <a16:colId xmlns:a16="http://schemas.microsoft.com/office/drawing/2014/main" val="2800699760"/>
                    </a:ext>
                  </a:extLst>
                </a:gridCol>
                <a:gridCol w="784394">
                  <a:extLst>
                    <a:ext uri="{9D8B030D-6E8A-4147-A177-3AD203B41FA5}">
                      <a16:colId xmlns:a16="http://schemas.microsoft.com/office/drawing/2014/main" val="788890884"/>
                    </a:ext>
                  </a:extLst>
                </a:gridCol>
                <a:gridCol w="832813">
                  <a:extLst>
                    <a:ext uri="{9D8B030D-6E8A-4147-A177-3AD203B41FA5}">
                      <a16:colId xmlns:a16="http://schemas.microsoft.com/office/drawing/2014/main" val="2005401474"/>
                    </a:ext>
                  </a:extLst>
                </a:gridCol>
                <a:gridCol w="774710">
                  <a:extLst>
                    <a:ext uri="{9D8B030D-6E8A-4147-A177-3AD203B41FA5}">
                      <a16:colId xmlns:a16="http://schemas.microsoft.com/office/drawing/2014/main" val="3091037551"/>
                    </a:ext>
                  </a:extLst>
                </a:gridCol>
              </a:tblGrid>
              <a:tr h="1418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1407553"/>
                  </a:ext>
                </a:extLst>
              </a:tr>
              <a:tr h="3404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57050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258.992.488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258.992.488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2.260.919.389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873,0%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873,0%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11995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1.526.974.723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15269747230,0%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15269747230,0%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48275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258.992.468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258.992.468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733.944.666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255676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62993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1.056.935.815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3523119383,3%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00815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1.056.935.815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3523119383,3%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7696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Art.3° ley N°21.242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170.775.561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1707755610,0%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001228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Art. 5° ley N° 21.252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882.602.443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8826024430,0%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90710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 Estatal Art. 6° ley N° 21.256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3.557.811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35578110,0%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493847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1.070.691.982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992.107.093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-78.584.889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790.470.734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96619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7066676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514968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1.010.835.499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932.250.610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-78.584.889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751.086.640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75670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Gobiernos Regionales Ley N° 19.143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28.241.380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28.241.380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63836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Magallanes Ley  N° 19.275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5.008.419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5.008.419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05983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Fondo de Infraestructura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26.047.859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26.047.859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12.594.000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5802199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 Concesiones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401.929.320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322.707.001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-79.222.319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276.059.846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916556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Gobiernos Regionales Ley N° 19.995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28.264.254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28.901.684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637.430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12.033.196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87846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Gobiernos Regionales Ley N° 19.657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145.837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145.837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778888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Apoyo Regional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355.856.125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355.856.125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306.380.881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63300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para  Diagnósticos y Tratamientos de Alto Costo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107.508.242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107.508.242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107.623.505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38392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Contingencia Estratégico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508709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Gobiernos Regionales  Art. 129 bis 19 Código de Aguas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16.509.608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16.509.608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6172919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Inversión y Reconversión Regional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36.395.212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36.395.212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36.395.212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350137"/>
                  </a:ext>
                </a:extLst>
              </a:tr>
              <a:tr h="226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de Acuicultura Gobiernos Regionales D.L. N° 430, de 1992 ( E.F. y T.)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4.929.233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4.929.233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102956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59.856.473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59.856.473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39.384.094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96862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Municipalidades Ley N° 19.143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29.525.733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29.525.733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27.350.908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311946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Municipalidades Ley N° 19.995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30.268.228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30.268.228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12.033.186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80664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Municipalidades Ley N° 19.657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62.502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62.502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096719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478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1" y="693294"/>
            <a:ext cx="811075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0" y="1335683"/>
            <a:ext cx="8110753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dólares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F82E615-F376-4E47-84CB-6B37D02BD5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534478"/>
              </p:ext>
            </p:extLst>
          </p:nvPr>
        </p:nvGraphicFramePr>
        <p:xfrm>
          <a:off x="522661" y="1700808"/>
          <a:ext cx="8110755" cy="3165901"/>
        </p:xfrm>
        <a:graphic>
          <a:graphicData uri="http://schemas.openxmlformats.org/drawingml/2006/table">
            <a:tbl>
              <a:tblPr/>
              <a:tblGrid>
                <a:gridCol w="265231">
                  <a:extLst>
                    <a:ext uri="{9D8B030D-6E8A-4147-A177-3AD203B41FA5}">
                      <a16:colId xmlns:a16="http://schemas.microsoft.com/office/drawing/2014/main" val="514138632"/>
                    </a:ext>
                  </a:extLst>
                </a:gridCol>
                <a:gridCol w="265231">
                  <a:extLst>
                    <a:ext uri="{9D8B030D-6E8A-4147-A177-3AD203B41FA5}">
                      <a16:colId xmlns:a16="http://schemas.microsoft.com/office/drawing/2014/main" val="2310331542"/>
                    </a:ext>
                  </a:extLst>
                </a:gridCol>
                <a:gridCol w="265231">
                  <a:extLst>
                    <a:ext uri="{9D8B030D-6E8A-4147-A177-3AD203B41FA5}">
                      <a16:colId xmlns:a16="http://schemas.microsoft.com/office/drawing/2014/main" val="3394879846"/>
                    </a:ext>
                  </a:extLst>
                </a:gridCol>
                <a:gridCol w="2991803">
                  <a:extLst>
                    <a:ext uri="{9D8B030D-6E8A-4147-A177-3AD203B41FA5}">
                      <a16:colId xmlns:a16="http://schemas.microsoft.com/office/drawing/2014/main" val="3487211146"/>
                    </a:ext>
                  </a:extLst>
                </a:gridCol>
                <a:gridCol w="710818">
                  <a:extLst>
                    <a:ext uri="{9D8B030D-6E8A-4147-A177-3AD203B41FA5}">
                      <a16:colId xmlns:a16="http://schemas.microsoft.com/office/drawing/2014/main" val="1210124440"/>
                    </a:ext>
                  </a:extLst>
                </a:gridCol>
                <a:gridCol w="710818">
                  <a:extLst>
                    <a:ext uri="{9D8B030D-6E8A-4147-A177-3AD203B41FA5}">
                      <a16:colId xmlns:a16="http://schemas.microsoft.com/office/drawing/2014/main" val="2189806567"/>
                    </a:ext>
                  </a:extLst>
                </a:gridCol>
                <a:gridCol w="710818">
                  <a:extLst>
                    <a:ext uri="{9D8B030D-6E8A-4147-A177-3AD203B41FA5}">
                      <a16:colId xmlns:a16="http://schemas.microsoft.com/office/drawing/2014/main" val="1267239124"/>
                    </a:ext>
                  </a:extLst>
                </a:gridCol>
                <a:gridCol w="710818">
                  <a:extLst>
                    <a:ext uri="{9D8B030D-6E8A-4147-A177-3AD203B41FA5}">
                      <a16:colId xmlns:a16="http://schemas.microsoft.com/office/drawing/2014/main" val="909430811"/>
                    </a:ext>
                  </a:extLst>
                </a:gridCol>
                <a:gridCol w="755907">
                  <a:extLst>
                    <a:ext uri="{9D8B030D-6E8A-4147-A177-3AD203B41FA5}">
                      <a16:colId xmlns:a16="http://schemas.microsoft.com/office/drawing/2014/main" val="4250246252"/>
                    </a:ext>
                  </a:extLst>
                </a:gridCol>
                <a:gridCol w="724080">
                  <a:extLst>
                    <a:ext uri="{9D8B030D-6E8A-4147-A177-3AD203B41FA5}">
                      <a16:colId xmlns:a16="http://schemas.microsoft.com/office/drawing/2014/main" val="71594553"/>
                    </a:ext>
                  </a:extLst>
                </a:gridCol>
              </a:tblGrid>
              <a:tr h="1244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903282"/>
                  </a:ext>
                </a:extLst>
              </a:tr>
              <a:tr h="3811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413234"/>
                  </a:ext>
                </a:extLst>
              </a:tr>
              <a:tr h="1633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4.342.467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5.442.467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2.501.052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648587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12.645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12.645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12.671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486560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5.213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463529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671372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469912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431657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Anticipos Ley N° 13.196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165172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5.193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829771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5.193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383695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718286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7896581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120721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4.322.569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5.422.569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2.485.716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264903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3.961.159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3.961.159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1.579.980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6440504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361.400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1.461.400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905.736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8671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601223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670718"/>
                  </a:ext>
                </a:extLst>
              </a:tr>
              <a:tr h="132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025953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437705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Estabilización Económica y Social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577817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Contingencia Estratégico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205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211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4837" y="672716"/>
            <a:ext cx="809584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97082" y="636684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317" y="1263810"/>
            <a:ext cx="8117366" cy="4137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1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18714A6-D685-4FF2-B165-1B6EA93276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146721"/>
              </p:ext>
            </p:extLst>
          </p:nvPr>
        </p:nvGraphicFramePr>
        <p:xfrm>
          <a:off x="525620" y="1677512"/>
          <a:ext cx="8092759" cy="4057971"/>
        </p:xfrm>
        <a:graphic>
          <a:graphicData uri="http://schemas.openxmlformats.org/drawingml/2006/table">
            <a:tbl>
              <a:tblPr/>
              <a:tblGrid>
                <a:gridCol w="261141">
                  <a:extLst>
                    <a:ext uri="{9D8B030D-6E8A-4147-A177-3AD203B41FA5}">
                      <a16:colId xmlns:a16="http://schemas.microsoft.com/office/drawing/2014/main" val="2966284996"/>
                    </a:ext>
                  </a:extLst>
                </a:gridCol>
                <a:gridCol w="261141">
                  <a:extLst>
                    <a:ext uri="{9D8B030D-6E8A-4147-A177-3AD203B41FA5}">
                      <a16:colId xmlns:a16="http://schemas.microsoft.com/office/drawing/2014/main" val="3330758215"/>
                    </a:ext>
                  </a:extLst>
                </a:gridCol>
                <a:gridCol w="261141">
                  <a:extLst>
                    <a:ext uri="{9D8B030D-6E8A-4147-A177-3AD203B41FA5}">
                      <a16:colId xmlns:a16="http://schemas.microsoft.com/office/drawing/2014/main" val="1429026102"/>
                    </a:ext>
                  </a:extLst>
                </a:gridCol>
                <a:gridCol w="2945670">
                  <a:extLst>
                    <a:ext uri="{9D8B030D-6E8A-4147-A177-3AD203B41FA5}">
                      <a16:colId xmlns:a16="http://schemas.microsoft.com/office/drawing/2014/main" val="248281613"/>
                    </a:ext>
                  </a:extLst>
                </a:gridCol>
                <a:gridCol w="806925">
                  <a:extLst>
                    <a:ext uri="{9D8B030D-6E8A-4147-A177-3AD203B41FA5}">
                      <a16:colId xmlns:a16="http://schemas.microsoft.com/office/drawing/2014/main" val="1843736813"/>
                    </a:ext>
                  </a:extLst>
                </a:gridCol>
                <a:gridCol w="699858">
                  <a:extLst>
                    <a:ext uri="{9D8B030D-6E8A-4147-A177-3AD203B41FA5}">
                      <a16:colId xmlns:a16="http://schemas.microsoft.com/office/drawing/2014/main" val="657926918"/>
                    </a:ext>
                  </a:extLst>
                </a:gridCol>
                <a:gridCol w="699858">
                  <a:extLst>
                    <a:ext uri="{9D8B030D-6E8A-4147-A177-3AD203B41FA5}">
                      <a16:colId xmlns:a16="http://schemas.microsoft.com/office/drawing/2014/main" val="31528214"/>
                    </a:ext>
                  </a:extLst>
                </a:gridCol>
                <a:gridCol w="699858">
                  <a:extLst>
                    <a:ext uri="{9D8B030D-6E8A-4147-A177-3AD203B41FA5}">
                      <a16:colId xmlns:a16="http://schemas.microsoft.com/office/drawing/2014/main" val="2828787398"/>
                    </a:ext>
                  </a:extLst>
                </a:gridCol>
                <a:gridCol w="744252">
                  <a:extLst>
                    <a:ext uri="{9D8B030D-6E8A-4147-A177-3AD203B41FA5}">
                      <a16:colId xmlns:a16="http://schemas.microsoft.com/office/drawing/2014/main" val="3084856103"/>
                    </a:ext>
                  </a:extLst>
                </a:gridCol>
                <a:gridCol w="712915">
                  <a:extLst>
                    <a:ext uri="{9D8B030D-6E8A-4147-A177-3AD203B41FA5}">
                      <a16:colId xmlns:a16="http://schemas.microsoft.com/office/drawing/2014/main" val="3345386432"/>
                    </a:ext>
                  </a:extLst>
                </a:gridCol>
              </a:tblGrid>
              <a:tr h="1222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5645713"/>
                  </a:ext>
                </a:extLst>
              </a:tr>
              <a:tr h="3744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589160"/>
                  </a:ext>
                </a:extLst>
              </a:tr>
              <a:tr h="1604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2.749.736.941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2.751.080.855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1.343.914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8.483.330.929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166029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249.596.005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250.939.919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1.343.914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219.319.724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238205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120.897.308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121.065.145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167.837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116.362.197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702083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114.488.061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114.488.061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112.788.048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787846"/>
                  </a:ext>
                </a:extLst>
              </a:tr>
              <a:tr h="175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4.814.273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4.803.283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-10.990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2.428.203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6926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378.306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553.718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175.412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765631"/>
                  </a:ext>
                </a:extLst>
              </a:tr>
              <a:tr h="160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352.927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352.927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352.927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421997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221.477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221.477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221.477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318836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517.612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517.612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446.890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721249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124.652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128.067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124.652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466460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37.684.917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39.013.902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1.328.985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45.820.070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602199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15.671.383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15.671.383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19.317.791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589314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4.433.883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5.453.883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1.020.000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5.449.394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770490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279.668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65.413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279.667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391569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1.405.036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1.405.036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927.507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248281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108.985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135.620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26.635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135.619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54145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95.000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108.362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13.362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108.362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20527"/>
                  </a:ext>
                </a:extLst>
              </a:tr>
              <a:tr h="129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192.298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37.766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192.298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037997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231.232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822441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646.292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805.380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159.088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805.379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921040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4.265.866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4.265.866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4.913.518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219526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589.165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595.886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751.957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957413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605.091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605.091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724.559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989836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329.941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329.941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416.234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724973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4.534.070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62881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1.392.857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1.392.857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1.772.506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229304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3.885.680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3.885.680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5.259.977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688614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193.050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193.050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902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4871</TotalTime>
  <Words>8579</Words>
  <Application>Microsoft Office PowerPoint</Application>
  <PresentationFormat>Presentación en pantalla (4:3)</PresentationFormat>
  <Paragraphs>4660</Paragraphs>
  <Slides>24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7" baseType="lpstr">
      <vt:lpstr>Arial</vt:lpstr>
      <vt:lpstr>Calibri</vt:lpstr>
      <vt:lpstr>2_Tema de Office</vt:lpstr>
      <vt:lpstr>Presentación de PowerPoint</vt:lpstr>
      <vt:lpstr>EJECUCIÓN ACUMULADA DE GASTOS A NOVIEMBRE DE 2020  PARTIDA 50 TESORO PÚBLICO</vt:lpstr>
      <vt:lpstr>EJECUCIÓN ACUMULADA DE GASTOS A NOVIEMBRE DE 2020  PARTIDA 50 RESUMEN POR CAPÍTULOS</vt:lpstr>
      <vt:lpstr>EJECUCIÓN ACUMULADA DE GASTOS A NOVIEMBRE DE 2020  PARTIDA 50. CAPÍTULO 01. PROGRAMA 02:  SUBSIDIOS</vt:lpstr>
      <vt:lpstr>EJECUCIÓN ACUMULADA DE GASTOS A NOVIEMBRE DE 2020  PARTIDA 50. CAPÍTULO 01. PROGRAMA 03:  OPERACIONES COMPLEMENTARIAS</vt:lpstr>
      <vt:lpstr>EJECUCIÓN ACUMULADA DE GASTOS A NOVIEMBRE DE 2020  PARTIDA 50. CAPÍTULO 01. PROGRAMA 03:  OPERACIONES COMPLEMENTARIAS</vt:lpstr>
      <vt:lpstr>EJECUCIÓN ACUMULADA DE GASTOS A NOVIEMBRE DE 2020  PARTIDA 50. CAPÍTULO 01. PROGRAMA 03:  OPERACIONES COMPLEMENTARIAS</vt:lpstr>
      <vt:lpstr>EJECUCIÓN ACUMULADA DE GASTOS A NOVIEMBRE DE 2020  PARTIDA 50. CAPÍTULO 01. PROGRAMA 03:  OPERACIONES COMPLEMENTARIAS</vt:lpstr>
      <vt:lpstr>EJECUCIÓN ACUMULADA DE GASTOS A NOVIEMBRE DE 2020  PARTIDA 50. CAPÍTULO 01. PROGRAMA 04:  SERVICIO DE LA DEUDA PÚBLICA</vt:lpstr>
      <vt:lpstr>EJECUCIÓN ACUMULADA DE GASTOS A NOVIEMBRE DE 2020  PARTIDA 50. CAPÍTULO 01. PROGRAMA 04:  SERVICIO DE LA DEUDA PÚBLICA</vt:lpstr>
      <vt:lpstr>EJECUCIÓN ACUMULADA DE GASTOS A NOVIEMBRE DE 2020  PARTIDA 50. CAPÍTULO 01. PROGRAMA 04:  SERVICIO DE LA DEUDA PÚBLICA</vt:lpstr>
      <vt:lpstr>EJECUCIÓN ACUMULADA DE GASTOS A NOVIEMBRE DE 2020  PARTIDA 50. CAPÍTULO 01. PROGRAMA 04:  SERVICIO DE LA DEUDA PÚBLICA</vt:lpstr>
      <vt:lpstr>EJECUCIÓN ACUMULADA DE GASTOS A NOVIEMBRE DE 2020  PARTIDA 50. CAPÍTULO 01. PROGRAMA 05:  APORTE FISCAL LIBRE</vt:lpstr>
      <vt:lpstr>EJECUCIÓN ACUMULADA DE GASTOS A NOVIEMBRE DE 2020  PARTIDA 50. CAPÍTULO 01. PROGRAMA 05:  APORTE FISCAL LIBRE</vt:lpstr>
      <vt:lpstr>EJECUCIÓN ACUMULADA DE GASTOS A NOVIEMBRE DE 2020  PARTIDA 50. CAPÍTULO 01. PROGRAMA 05:  APORTE FISCAL LIBRE</vt:lpstr>
      <vt:lpstr>EJECUCIÓN ACUMULADA DE GASTOS A NOVIEMBRE DE 2020  PARTIDA 50. CAPÍTULO 01. PROGRAMA 06:  FONDO DE RESERVA DE PENSIONES</vt:lpstr>
      <vt:lpstr>EJECUCIÓN ACUMULADA DE GASTOS A NOVIEMBRE DE 2020  PARTIDA 50. CAPÍTULO 01. PROGRAMA 07:  FONDO DE ESTABILIZACIÓN ECONÓMICA Y SOCIAL</vt:lpstr>
      <vt:lpstr>EJECUCIÓN ACUMULADA DE GASTOS A NOVIEMBRE DE 2020  PARTIDA 50. CAPÍTULO 01. PROGRAMA 08:  FONDO PARA LA EDUCACIÓN</vt:lpstr>
      <vt:lpstr>EJECUCIÓN ACUMULADA DE GASTOS A NOVIEMBRE DE 2020  PARTIDA 50. CAPÍTULO 01. PROGRAMA 09:  FONDO DE APOYO REGIONAL</vt:lpstr>
      <vt:lpstr>EJECUCIÓN ACUMULADA DE GASTOS A NOVIEMBRE DE 2020  PARTIDA 50. CAPÍTULO 01. PROGRAMA 10:  FONDO PARA DIAGNÓSTICOS Y TRATAMIENTOS DE ALTO COSTO</vt:lpstr>
      <vt:lpstr>EJECUCIÓN ACUMULADA DE GASTOS A NOVIEMBRE DE 2020  PARTIDA 50. CAPÍTULO 01. PROGRAMA 12:  FONDO DE CONTINGENCIA ESTRATÉGICO</vt:lpstr>
      <vt:lpstr>EJECUCIÓN ACUMULADA DE GASTOS A NOVIEMBRE DE 2020  PARTIDA 50. CAPÍTULO 01. PROGRAMA 13:  FINANCIAMIENTO GOBIERNOS REGIONALES </vt:lpstr>
      <vt:lpstr>EJECUCIÓN ACUMULADA DE GASTOS A NOVIEMBRE DE 2020  PARTIDA 50. CAPÍTULO 01. PROGRAMA 13:  FINANCIAMIENTO GOBIERNOS REGIONALES </vt:lpstr>
      <vt:lpstr>EJECUCIÓN ACUMULADA DE GASTOS A NOVIEMBRE DE 2020  PARTIDA 50. CAPÍTULO 01. PROGRAMA 13:  FINANCIAMIENTO GOBIERNOS REGIONALES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365</cp:revision>
  <cp:lastPrinted>2019-10-22T12:56:39Z</cp:lastPrinted>
  <dcterms:created xsi:type="dcterms:W3CDTF">2016-06-23T13:38:47Z</dcterms:created>
  <dcterms:modified xsi:type="dcterms:W3CDTF">2021-01-07T02:10:31Z</dcterms:modified>
</cp:coreProperties>
</file>