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303" r:id="rId4"/>
    <p:sldId id="302" r:id="rId5"/>
    <p:sldId id="301" r:id="rId6"/>
    <p:sldId id="265" r:id="rId7"/>
    <p:sldId id="304" r:id="rId8"/>
    <p:sldId id="305" r:id="rId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0B-461D-AD69-73FC289BB2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0B-461D-AD69-73FC289BB2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0B-461D-AD69-73FC289BB2C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28'!$D$61:$D$63</c:f>
              <c:numCache>
                <c:formatCode>#,##0</c:formatCode>
                <c:ptCount val="3"/>
                <c:pt idx="0">
                  <c:v>18769916</c:v>
                </c:pt>
                <c:pt idx="1">
                  <c:v>40405607</c:v>
                </c:pt>
                <c:pt idx="2">
                  <c:v>91141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0B-461D-AD69-73FC289BB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625546807"/>
          <c:w val="0.97600337209504462"/>
          <c:h val="0.141382600612423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28'!$D$28:$O$28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3E-4827-A73C-52E5E57500F3}"/>
            </c:ext>
          </c:extLst>
        </c:ser>
        <c:ser>
          <c:idx val="0"/>
          <c:order val="1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3E-4827-A73C-52E5E57500F3}"/>
            </c:ext>
          </c:extLst>
        </c:ser>
        <c:ser>
          <c:idx val="1"/>
          <c:order val="2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3E-4827-A73C-52E5E57500F3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3E-4827-A73C-52E5E57500F3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3E-4827-A73C-52E5E57500F3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3E-4827-A73C-52E5E57500F3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3E-4827-A73C-52E5E57500F3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3E-4827-A73C-52E5E57500F3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53E-4827-A73C-52E5E57500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28'!$D$30:$N$30</c:f>
              <c:numCache>
                <c:formatCode>0.0%</c:formatCode>
                <c:ptCount val="11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  <c:pt idx="9">
                  <c:v>9.8220397590010555E-2</c:v>
                </c:pt>
                <c:pt idx="10">
                  <c:v>0.12927642830719516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53E-4827-A73C-52E5E57500F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28'!$D$22:$O$22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82-4A76-AC7C-BBAE9812B073}"/>
            </c:ext>
          </c:extLst>
        </c:ser>
        <c:ser>
          <c:idx val="0"/>
          <c:order val="1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82-4A76-AC7C-BBAE9812B073}"/>
            </c:ext>
          </c:extLst>
        </c:ser>
        <c:ser>
          <c:idx val="1"/>
          <c:order val="2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182-4A76-AC7C-BBAE9812B073}"/>
                </c:ext>
              </c:extLst>
            </c:dLbl>
            <c:dLbl>
              <c:idx val="1"/>
              <c:layout>
                <c:manualLayout>
                  <c:x val="-3.2948929159802305E-2"/>
                  <c:y val="2.0969847176046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182-4A76-AC7C-BBAE9812B073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182-4A76-AC7C-BBAE9812B073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182-4A76-AC7C-BBAE9812B073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182-4A76-AC7C-BBAE9812B073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182-4A76-AC7C-BBAE9812B073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182-4A76-AC7C-BBAE9812B073}"/>
                </c:ext>
              </c:extLst>
            </c:dLbl>
            <c:dLbl>
              <c:idx val="7"/>
              <c:layout>
                <c:manualLayout>
                  <c:x val="-3.9538714991762688E-2"/>
                  <c:y val="-1.7474872646705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182-4A76-AC7C-BBAE9812B073}"/>
                </c:ext>
              </c:extLst>
            </c:dLbl>
            <c:dLbl>
              <c:idx val="8"/>
              <c:layout>
                <c:manualLayout>
                  <c:x val="-3.9538714991762848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182-4A76-AC7C-BBAE9812B073}"/>
                </c:ext>
              </c:extLst>
            </c:dLbl>
            <c:dLbl>
              <c:idx val="9"/>
              <c:layout>
                <c:manualLayout>
                  <c:x val="-2.416254805052169E-2"/>
                  <c:y val="3.4949745293411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182-4A76-AC7C-BBAE9812B073}"/>
                </c:ext>
              </c:extLst>
            </c:dLbl>
            <c:dLbl>
              <c:idx val="10"/>
              <c:layout>
                <c:manualLayout>
                  <c:x val="-1.9769357495881545E-2"/>
                  <c:y val="1.397989811736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182-4A76-AC7C-BBAE9812B0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28'!$D$24:$N$24</c:f>
              <c:numCache>
                <c:formatCode>0.0%</c:formatCode>
                <c:ptCount val="11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  <c:pt idx="9">
                  <c:v>0.41563016457944268</c:v>
                </c:pt>
                <c:pt idx="10">
                  <c:v>0.57800610186096502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182-4A76-AC7C-BBAE9812B0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637831"/>
              </p:ext>
            </p:extLst>
          </p:nvPr>
        </p:nvGraphicFramePr>
        <p:xfrm>
          <a:off x="1676400" y="170080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229732"/>
              </p:ext>
            </p:extLst>
          </p:nvPr>
        </p:nvGraphicFramePr>
        <p:xfrm>
          <a:off x="899592" y="1988840"/>
          <a:ext cx="7200800" cy="3724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810438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2760784"/>
              </p:ext>
            </p:extLst>
          </p:nvPr>
        </p:nvGraphicFramePr>
        <p:xfrm>
          <a:off x="971600" y="1916832"/>
          <a:ext cx="7200800" cy="3704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D88779A-D9F9-4392-BA28-2D8CE9B1CB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54548"/>
              </p:ext>
            </p:extLst>
          </p:nvPr>
        </p:nvGraphicFramePr>
        <p:xfrm>
          <a:off x="557450" y="1772816"/>
          <a:ext cx="7974988" cy="1847850"/>
        </p:xfrm>
        <a:graphic>
          <a:graphicData uri="http://schemas.openxmlformats.org/drawingml/2006/table">
            <a:tbl>
              <a:tblPr/>
              <a:tblGrid>
                <a:gridCol w="840132">
                  <a:extLst>
                    <a:ext uri="{9D8B030D-6E8A-4147-A177-3AD203B41FA5}">
                      <a16:colId xmlns:a16="http://schemas.microsoft.com/office/drawing/2014/main" val="1946653554"/>
                    </a:ext>
                  </a:extLst>
                </a:gridCol>
                <a:gridCol w="2244534">
                  <a:extLst>
                    <a:ext uri="{9D8B030D-6E8A-4147-A177-3AD203B41FA5}">
                      <a16:colId xmlns:a16="http://schemas.microsoft.com/office/drawing/2014/main" val="1336238997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525237289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3486407208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3855764066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1591608527"/>
                    </a:ext>
                  </a:extLst>
                </a:gridCol>
                <a:gridCol w="764897">
                  <a:extLst>
                    <a:ext uri="{9D8B030D-6E8A-4147-A177-3AD203B41FA5}">
                      <a16:colId xmlns:a16="http://schemas.microsoft.com/office/drawing/2014/main" val="3401314036"/>
                    </a:ext>
                  </a:extLst>
                </a:gridCol>
                <a:gridCol w="764897">
                  <a:extLst>
                    <a:ext uri="{9D8B030D-6E8A-4147-A177-3AD203B41FA5}">
                      <a16:colId xmlns:a16="http://schemas.microsoft.com/office/drawing/2014/main" val="3867136984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902475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61236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59.327.335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75.341.933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16.014.598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43.548.097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0085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18.769.916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19.858.400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15.002.782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3124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40.405.607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53.664.935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13.259.328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27.026.244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8656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2926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8430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5757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3440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890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633980D-375E-4713-BF83-99D8AADCB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669606"/>
              </p:ext>
            </p:extLst>
          </p:nvPr>
        </p:nvGraphicFramePr>
        <p:xfrm>
          <a:off x="556650" y="1881472"/>
          <a:ext cx="8058149" cy="2653193"/>
        </p:xfrm>
        <a:graphic>
          <a:graphicData uri="http://schemas.openxmlformats.org/drawingml/2006/table">
            <a:tbl>
              <a:tblPr/>
              <a:tblGrid>
                <a:gridCol w="270045">
                  <a:extLst>
                    <a:ext uri="{9D8B030D-6E8A-4147-A177-3AD203B41FA5}">
                      <a16:colId xmlns:a16="http://schemas.microsoft.com/office/drawing/2014/main" val="2141953790"/>
                    </a:ext>
                  </a:extLst>
                </a:gridCol>
                <a:gridCol w="270045">
                  <a:extLst>
                    <a:ext uri="{9D8B030D-6E8A-4147-A177-3AD203B41FA5}">
                      <a16:colId xmlns:a16="http://schemas.microsoft.com/office/drawing/2014/main" val="2383729732"/>
                    </a:ext>
                  </a:extLst>
                </a:gridCol>
                <a:gridCol w="270045">
                  <a:extLst>
                    <a:ext uri="{9D8B030D-6E8A-4147-A177-3AD203B41FA5}">
                      <a16:colId xmlns:a16="http://schemas.microsoft.com/office/drawing/2014/main" val="77129532"/>
                    </a:ext>
                  </a:extLst>
                </a:gridCol>
                <a:gridCol w="3046110">
                  <a:extLst>
                    <a:ext uri="{9D8B030D-6E8A-4147-A177-3AD203B41FA5}">
                      <a16:colId xmlns:a16="http://schemas.microsoft.com/office/drawing/2014/main" val="4211825435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047989206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569741930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82941142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2967693982"/>
                    </a:ext>
                  </a:extLst>
                </a:gridCol>
                <a:gridCol w="658911">
                  <a:extLst>
                    <a:ext uri="{9D8B030D-6E8A-4147-A177-3AD203B41FA5}">
                      <a16:colId xmlns:a16="http://schemas.microsoft.com/office/drawing/2014/main" val="1497926319"/>
                    </a:ext>
                  </a:extLst>
                </a:gridCol>
                <a:gridCol w="648109">
                  <a:extLst>
                    <a:ext uri="{9D8B030D-6E8A-4147-A177-3AD203B41FA5}">
                      <a16:colId xmlns:a16="http://schemas.microsoft.com/office/drawing/2014/main" val="926701171"/>
                    </a:ext>
                  </a:extLst>
                </a:gridCol>
              </a:tblGrid>
              <a:tr h="130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282656"/>
                  </a:ext>
                </a:extLst>
              </a:tr>
              <a:tr h="3915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183268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16.156.268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14.659.687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766916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11.536.429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11.760.363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223.934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10.254.498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273212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4.528.698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-228.214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3.111.504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052471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938236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393323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641292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910801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717213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635366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402891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738946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544794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9396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039666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30810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666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02:  ELECCIONES MUNICIPALES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9E41305-6AB1-4943-82F0-30040197EC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68938"/>
              </p:ext>
            </p:extLst>
          </p:nvPr>
        </p:nvGraphicFramePr>
        <p:xfrm>
          <a:off x="544109" y="1887676"/>
          <a:ext cx="8056966" cy="1767875"/>
        </p:xfrm>
        <a:graphic>
          <a:graphicData uri="http://schemas.openxmlformats.org/drawingml/2006/table">
            <a:tbl>
              <a:tblPr/>
              <a:tblGrid>
                <a:gridCol w="292662">
                  <a:extLst>
                    <a:ext uri="{9D8B030D-6E8A-4147-A177-3AD203B41FA5}">
                      <a16:colId xmlns:a16="http://schemas.microsoft.com/office/drawing/2014/main" val="474541884"/>
                    </a:ext>
                  </a:extLst>
                </a:gridCol>
                <a:gridCol w="292662">
                  <a:extLst>
                    <a:ext uri="{9D8B030D-6E8A-4147-A177-3AD203B41FA5}">
                      <a16:colId xmlns:a16="http://schemas.microsoft.com/office/drawing/2014/main" val="1894594410"/>
                    </a:ext>
                  </a:extLst>
                </a:gridCol>
                <a:gridCol w="292662">
                  <a:extLst>
                    <a:ext uri="{9D8B030D-6E8A-4147-A177-3AD203B41FA5}">
                      <a16:colId xmlns:a16="http://schemas.microsoft.com/office/drawing/2014/main" val="3407165237"/>
                    </a:ext>
                  </a:extLst>
                </a:gridCol>
                <a:gridCol w="2625172">
                  <a:extLst>
                    <a:ext uri="{9D8B030D-6E8A-4147-A177-3AD203B41FA5}">
                      <a16:colId xmlns:a16="http://schemas.microsoft.com/office/drawing/2014/main" val="2914034856"/>
                    </a:ext>
                  </a:extLst>
                </a:gridCol>
                <a:gridCol w="784332">
                  <a:extLst>
                    <a:ext uri="{9D8B030D-6E8A-4147-A177-3AD203B41FA5}">
                      <a16:colId xmlns:a16="http://schemas.microsoft.com/office/drawing/2014/main" val="340658785"/>
                    </a:ext>
                  </a:extLst>
                </a:gridCol>
                <a:gridCol w="784332">
                  <a:extLst>
                    <a:ext uri="{9D8B030D-6E8A-4147-A177-3AD203B41FA5}">
                      <a16:colId xmlns:a16="http://schemas.microsoft.com/office/drawing/2014/main" val="1020053681"/>
                    </a:ext>
                  </a:extLst>
                </a:gridCol>
                <a:gridCol w="784332">
                  <a:extLst>
                    <a:ext uri="{9D8B030D-6E8A-4147-A177-3AD203B41FA5}">
                      <a16:colId xmlns:a16="http://schemas.microsoft.com/office/drawing/2014/main" val="1347176373"/>
                    </a:ext>
                  </a:extLst>
                </a:gridCol>
                <a:gridCol w="784332">
                  <a:extLst>
                    <a:ext uri="{9D8B030D-6E8A-4147-A177-3AD203B41FA5}">
                      <a16:colId xmlns:a16="http://schemas.microsoft.com/office/drawing/2014/main" val="313391592"/>
                    </a:ext>
                  </a:extLst>
                </a:gridCol>
                <a:gridCol w="714094">
                  <a:extLst>
                    <a:ext uri="{9D8B030D-6E8A-4147-A177-3AD203B41FA5}">
                      <a16:colId xmlns:a16="http://schemas.microsoft.com/office/drawing/2014/main" val="3724489202"/>
                    </a:ext>
                  </a:extLst>
                </a:gridCol>
                <a:gridCol w="702386">
                  <a:extLst>
                    <a:ext uri="{9D8B030D-6E8A-4147-A177-3AD203B41FA5}">
                      <a16:colId xmlns:a16="http://schemas.microsoft.com/office/drawing/2014/main" val="304306255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9229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86631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28.338.644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-14.832.423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8.693.131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429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3.433.487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639.430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3290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35.876.909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24.548.486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-11.328.423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7.828.315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7888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4063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1927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633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225.386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5384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225.386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110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2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04:  PLEBISCITO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D43B867-053A-4DCF-B4EF-3F75DC985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410933"/>
              </p:ext>
            </p:extLst>
          </p:nvPr>
        </p:nvGraphicFramePr>
        <p:xfrm>
          <a:off x="556651" y="1900856"/>
          <a:ext cx="8058151" cy="1465905"/>
        </p:xfrm>
        <a:graphic>
          <a:graphicData uri="http://schemas.openxmlformats.org/drawingml/2006/table">
            <a:tbl>
              <a:tblPr/>
              <a:tblGrid>
                <a:gridCol w="292704">
                  <a:extLst>
                    <a:ext uri="{9D8B030D-6E8A-4147-A177-3AD203B41FA5}">
                      <a16:colId xmlns:a16="http://schemas.microsoft.com/office/drawing/2014/main" val="3113045063"/>
                    </a:ext>
                  </a:extLst>
                </a:gridCol>
                <a:gridCol w="292704">
                  <a:extLst>
                    <a:ext uri="{9D8B030D-6E8A-4147-A177-3AD203B41FA5}">
                      <a16:colId xmlns:a16="http://schemas.microsoft.com/office/drawing/2014/main" val="2885415143"/>
                    </a:ext>
                  </a:extLst>
                </a:gridCol>
                <a:gridCol w="292704">
                  <a:extLst>
                    <a:ext uri="{9D8B030D-6E8A-4147-A177-3AD203B41FA5}">
                      <a16:colId xmlns:a16="http://schemas.microsoft.com/office/drawing/2014/main" val="4167892541"/>
                    </a:ext>
                  </a:extLst>
                </a:gridCol>
                <a:gridCol w="2625558">
                  <a:extLst>
                    <a:ext uri="{9D8B030D-6E8A-4147-A177-3AD203B41FA5}">
                      <a16:colId xmlns:a16="http://schemas.microsoft.com/office/drawing/2014/main" val="3780786364"/>
                    </a:ext>
                  </a:extLst>
                </a:gridCol>
                <a:gridCol w="784448">
                  <a:extLst>
                    <a:ext uri="{9D8B030D-6E8A-4147-A177-3AD203B41FA5}">
                      <a16:colId xmlns:a16="http://schemas.microsoft.com/office/drawing/2014/main" val="1327050958"/>
                    </a:ext>
                  </a:extLst>
                </a:gridCol>
                <a:gridCol w="784448">
                  <a:extLst>
                    <a:ext uri="{9D8B030D-6E8A-4147-A177-3AD203B41FA5}">
                      <a16:colId xmlns:a16="http://schemas.microsoft.com/office/drawing/2014/main" val="3274382405"/>
                    </a:ext>
                  </a:extLst>
                </a:gridCol>
                <a:gridCol w="784448">
                  <a:extLst>
                    <a:ext uri="{9D8B030D-6E8A-4147-A177-3AD203B41FA5}">
                      <a16:colId xmlns:a16="http://schemas.microsoft.com/office/drawing/2014/main" val="847105399"/>
                    </a:ext>
                  </a:extLst>
                </a:gridCol>
                <a:gridCol w="784448">
                  <a:extLst>
                    <a:ext uri="{9D8B030D-6E8A-4147-A177-3AD203B41FA5}">
                      <a16:colId xmlns:a16="http://schemas.microsoft.com/office/drawing/2014/main" val="2936168831"/>
                    </a:ext>
                  </a:extLst>
                </a:gridCol>
                <a:gridCol w="714199">
                  <a:extLst>
                    <a:ext uri="{9D8B030D-6E8A-4147-A177-3AD203B41FA5}">
                      <a16:colId xmlns:a16="http://schemas.microsoft.com/office/drawing/2014/main" val="394079079"/>
                    </a:ext>
                  </a:extLst>
                </a:gridCol>
                <a:gridCol w="702490">
                  <a:extLst>
                    <a:ext uri="{9D8B030D-6E8A-4147-A177-3AD203B41FA5}">
                      <a16:colId xmlns:a16="http://schemas.microsoft.com/office/drawing/2014/main" val="1684542449"/>
                    </a:ext>
                  </a:extLst>
                </a:gridCol>
              </a:tblGrid>
              <a:tr h="143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483918"/>
                  </a:ext>
                </a:extLst>
              </a:tr>
              <a:tr h="413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221401"/>
                  </a:ext>
                </a:extLst>
              </a:tr>
              <a:tr h="1774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29.540.515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29.540.515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20.195.279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103058"/>
                  </a:ext>
                </a:extLst>
              </a:tr>
              <a:tr h="143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4.664.550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4.664.550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4.108.854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045429"/>
                  </a:ext>
                </a:extLst>
              </a:tr>
              <a:tr h="143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24.815.965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24.815.965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16.086.425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300121"/>
                  </a:ext>
                </a:extLst>
              </a:tr>
              <a:tr h="143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249862"/>
                  </a:ext>
                </a:extLst>
              </a:tr>
              <a:tr h="143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505238"/>
                  </a:ext>
                </a:extLst>
              </a:tr>
              <a:tr h="143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72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822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3408</TotalTime>
  <Words>828</Words>
  <Application>Microsoft Office PowerPoint</Application>
  <PresentationFormat>Presentación en pantalla (4:3)</PresentationFormat>
  <Paragraphs>462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1_Tema de Office</vt:lpstr>
      <vt:lpstr>EJECUCIÓN ACUMULADA DE GASTOS PRESUPUESTARIOS AL MES DE NOVIEMBRE DE 2020 PARTIDA 28: SERVICIO ELECTORAL</vt:lpstr>
      <vt:lpstr>Presentación de PowerPoint</vt:lpstr>
      <vt:lpstr>Presentación de PowerPoint</vt:lpstr>
      <vt:lpstr>Presentación de PowerPoint</vt:lpstr>
      <vt:lpstr>EJECUCIÓN ACUMULADA DE GASTOS A NOVIEMBRE DE 2020  PARTIDA 28 SERVICIO ELECTORAL</vt:lpstr>
      <vt:lpstr>EJECUCIÓN ACUMULADA DE GASTOS A NOVIEMBRE DE 2020  PARTIDA 28. CAPÍTULO 01. PROGRAMA 01:  SERVICIO ELECTORAL</vt:lpstr>
      <vt:lpstr>EJECUCIÓN ACUMULADA DE GASTOS A NOVIEMBRE DE 2020  PARTIDA 28. CAPÍTULO 01. PROGRAMA 02:  ELECCIONES MUNICIPALES</vt:lpstr>
      <vt:lpstr>EJECUCIÓN ACUMULADA DE GASTOS A NOVIEMBRE DE 2020  PARTIDA 28. CAPÍTULO 01. PROGRAMA 04:  PLEBISCITO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222</cp:revision>
  <cp:lastPrinted>2019-10-09T11:55:36Z</cp:lastPrinted>
  <dcterms:created xsi:type="dcterms:W3CDTF">2016-06-23T13:38:47Z</dcterms:created>
  <dcterms:modified xsi:type="dcterms:W3CDTF">2021-01-07T01:24:19Z</dcterms:modified>
</cp:coreProperties>
</file>