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80-46AD-BEF1-D4A05C5D236D}"/>
            </c:ext>
          </c:extLst>
        </c:ser>
        <c:ser>
          <c:idx val="0"/>
          <c:order val="1"/>
          <c:tx>
            <c:strRef>
              <c:f>'Partida 27'!$C$30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27'!$D$30:$O$30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80-46AD-BEF1-D4A05C5D236D}"/>
            </c:ext>
          </c:extLst>
        </c:ser>
        <c:ser>
          <c:idx val="1"/>
          <c:order val="2"/>
          <c:tx>
            <c:strRef>
              <c:f>'Partida 27'!$C$31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0-46AD-BEF1-D4A05C5D236D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0-46AD-BEF1-D4A05C5D236D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0-46AD-BEF1-D4A05C5D236D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0-46AD-BEF1-D4A05C5D236D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0-46AD-BEF1-D4A05C5D236D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0-46AD-BEF1-D4A05C5D236D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0-46AD-BEF1-D4A05C5D236D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0-46AD-BEF1-D4A05C5D2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27'!$D$31:$N$31</c:f>
              <c:numCache>
                <c:formatCode>0.0%</c:formatCode>
                <c:ptCount val="11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80-46AD-BEF1-D4A05C5D236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BA-42FC-90B9-A69618D9C7B0}"/>
            </c:ext>
          </c:extLst>
        </c:ser>
        <c:ser>
          <c:idx val="0"/>
          <c:order val="1"/>
          <c:tx>
            <c:strRef>
              <c:f>'Partida 27'!$C$24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27'!$D$24:$O$24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BA-42FC-90B9-A69618D9C7B0}"/>
            </c:ext>
          </c:extLst>
        </c:ser>
        <c:ser>
          <c:idx val="1"/>
          <c:order val="2"/>
          <c:tx>
            <c:strRef>
              <c:f>'Partida 27'!$C$25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BBA-42FC-90B9-A69618D9C7B0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BA-42FC-90B9-A69618D9C7B0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BA-42FC-90B9-A69618D9C7B0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BA-42FC-90B9-A69618D9C7B0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BA-42FC-90B9-A69618D9C7B0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BA-42FC-90B9-A69618D9C7B0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BA-42FC-90B9-A69618D9C7B0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BA-42FC-90B9-A69618D9C7B0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BA-42FC-90B9-A69618D9C7B0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BA-42FC-90B9-A69618D9C7B0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BA-42FC-90B9-A69618D9C7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27'!$D$25:$N$25</c:f>
              <c:numCache>
                <c:formatCode>0.0%</c:formatCode>
                <c:ptCount val="11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BBA-42FC-90B9-A69618D9C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905" y="155416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C78947-C200-44F4-8C1A-9DF175062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165092"/>
              </p:ext>
            </p:extLst>
          </p:nvPr>
        </p:nvGraphicFramePr>
        <p:xfrm>
          <a:off x="541633" y="1919292"/>
          <a:ext cx="8060734" cy="2362384"/>
        </p:xfrm>
        <a:graphic>
          <a:graphicData uri="http://schemas.openxmlformats.org/drawingml/2006/table">
            <a:tbl>
              <a:tblPr/>
              <a:tblGrid>
                <a:gridCol w="259689">
                  <a:extLst>
                    <a:ext uri="{9D8B030D-6E8A-4147-A177-3AD203B41FA5}">
                      <a16:colId xmlns:a16="http://schemas.microsoft.com/office/drawing/2014/main" val="1401149824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2232683637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1602440808"/>
                    </a:ext>
                  </a:extLst>
                </a:gridCol>
                <a:gridCol w="3240914">
                  <a:extLst>
                    <a:ext uri="{9D8B030D-6E8A-4147-A177-3AD203B41FA5}">
                      <a16:colId xmlns:a16="http://schemas.microsoft.com/office/drawing/2014/main" val="1128658575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380458986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559063735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140699114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3061587688"/>
                    </a:ext>
                  </a:extLst>
                </a:gridCol>
                <a:gridCol w="633641">
                  <a:extLst>
                    <a:ext uri="{9D8B030D-6E8A-4147-A177-3AD203B41FA5}">
                      <a16:colId xmlns:a16="http://schemas.microsoft.com/office/drawing/2014/main" val="3373889359"/>
                    </a:ext>
                  </a:extLst>
                </a:gridCol>
                <a:gridCol w="623252">
                  <a:extLst>
                    <a:ext uri="{9D8B030D-6E8A-4147-A177-3AD203B41FA5}">
                      <a16:colId xmlns:a16="http://schemas.microsoft.com/office/drawing/2014/main" val="3313373360"/>
                    </a:ext>
                  </a:extLst>
                </a:gridCol>
              </a:tblGrid>
              <a:tr h="1295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201461"/>
                  </a:ext>
                </a:extLst>
              </a:tr>
              <a:tr h="373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08810"/>
                  </a:ext>
                </a:extLst>
              </a:tr>
              <a:tr h="1600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17.520.053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31.219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16.680.954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14242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73260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416954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16.588.112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49136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15.741.139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309812"/>
                  </a:ext>
                </a:extLst>
              </a:tr>
              <a:tr h="144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14.690.641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763252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1.050.498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782587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846.973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759238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831.688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34794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814563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9.169.748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934585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757056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64257"/>
                  </a:ext>
                </a:extLst>
              </a:tr>
              <a:tr h="129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489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18316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822748"/>
              </p:ext>
            </p:extLst>
          </p:nvPr>
        </p:nvGraphicFramePr>
        <p:xfrm>
          <a:off x="665566" y="2060848"/>
          <a:ext cx="7812868" cy="3678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4187380"/>
              </p:ext>
            </p:extLst>
          </p:nvPr>
        </p:nvGraphicFramePr>
        <p:xfrm>
          <a:off x="563576" y="1988840"/>
          <a:ext cx="7776864" cy="383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244310-1F11-4688-899E-7E9DC0B07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772669"/>
              </p:ext>
            </p:extLst>
          </p:nvPr>
        </p:nvGraphicFramePr>
        <p:xfrm>
          <a:off x="549895" y="1772816"/>
          <a:ext cx="8044210" cy="1917852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3250916717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794967974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123240443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446407226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074316056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479134428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1986800411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550016717"/>
                    </a:ext>
                  </a:extLst>
                </a:gridCol>
              </a:tblGrid>
              <a:tr h="1357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789866"/>
                  </a:ext>
                </a:extLst>
              </a:tr>
              <a:tr h="415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370420"/>
                  </a:ext>
                </a:extLst>
              </a:tr>
              <a:tr h="14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60.259.975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244.161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54.397.916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194296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17.089.340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14.938.643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91823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4.117.293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-397.626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2.825.973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6351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27373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37.537.216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-628.178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35.323.980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303938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13.002.462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2446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083516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20599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1.083.193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36106,4%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442241"/>
                  </a:ext>
                </a:extLst>
              </a:tr>
              <a:tr h="135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195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209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11524" y="1454291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BC45300-C8EB-454B-89D6-E5D39275C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291273"/>
              </p:ext>
            </p:extLst>
          </p:nvPr>
        </p:nvGraphicFramePr>
        <p:xfrm>
          <a:off x="539555" y="1793993"/>
          <a:ext cx="8120948" cy="1255452"/>
        </p:xfrm>
        <a:graphic>
          <a:graphicData uri="http://schemas.openxmlformats.org/drawingml/2006/table">
            <a:tbl>
              <a:tblPr/>
              <a:tblGrid>
                <a:gridCol w="281586">
                  <a:extLst>
                    <a:ext uri="{9D8B030D-6E8A-4147-A177-3AD203B41FA5}">
                      <a16:colId xmlns:a16="http://schemas.microsoft.com/office/drawing/2014/main" val="1870678390"/>
                    </a:ext>
                  </a:extLst>
                </a:gridCol>
                <a:gridCol w="281586">
                  <a:extLst>
                    <a:ext uri="{9D8B030D-6E8A-4147-A177-3AD203B41FA5}">
                      <a16:colId xmlns:a16="http://schemas.microsoft.com/office/drawing/2014/main" val="2944084197"/>
                    </a:ext>
                  </a:extLst>
                </a:gridCol>
                <a:gridCol w="3176294">
                  <a:extLst>
                    <a:ext uri="{9D8B030D-6E8A-4147-A177-3AD203B41FA5}">
                      <a16:colId xmlns:a16="http://schemas.microsoft.com/office/drawing/2014/main" val="3438429585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500152798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038779194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3177503925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532749787"/>
                    </a:ext>
                  </a:extLst>
                </a:gridCol>
                <a:gridCol w="687071">
                  <a:extLst>
                    <a:ext uri="{9D8B030D-6E8A-4147-A177-3AD203B41FA5}">
                      <a16:colId xmlns:a16="http://schemas.microsoft.com/office/drawing/2014/main" val="3885574269"/>
                    </a:ext>
                  </a:extLst>
                </a:gridCol>
                <a:gridCol w="675807">
                  <a:extLst>
                    <a:ext uri="{9D8B030D-6E8A-4147-A177-3AD203B41FA5}">
                      <a16:colId xmlns:a16="http://schemas.microsoft.com/office/drawing/2014/main" val="3369233290"/>
                    </a:ext>
                  </a:extLst>
                </a:gridCol>
              </a:tblGrid>
              <a:tr h="133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521182"/>
                  </a:ext>
                </a:extLst>
              </a:tr>
              <a:tr h="410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268577"/>
                  </a:ext>
                </a:extLst>
              </a:tr>
              <a:tr h="175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7.455.449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6.242.418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573337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52.804.526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48.155.498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307306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27.515.891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25.206.465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84488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8.675.882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-108.245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279014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17.520.053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16.680.954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169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0750" y="1590185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47F591-96A7-4C7A-8E8F-36630D2DF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622367"/>
              </p:ext>
            </p:extLst>
          </p:nvPr>
        </p:nvGraphicFramePr>
        <p:xfrm>
          <a:off x="539552" y="1928757"/>
          <a:ext cx="8112641" cy="2896010"/>
        </p:xfrm>
        <a:graphic>
          <a:graphicData uri="http://schemas.openxmlformats.org/drawingml/2006/table">
            <a:tbl>
              <a:tblPr/>
              <a:tblGrid>
                <a:gridCol w="271872">
                  <a:extLst>
                    <a:ext uri="{9D8B030D-6E8A-4147-A177-3AD203B41FA5}">
                      <a16:colId xmlns:a16="http://schemas.microsoft.com/office/drawing/2014/main" val="2143369844"/>
                    </a:ext>
                  </a:extLst>
                </a:gridCol>
                <a:gridCol w="271872">
                  <a:extLst>
                    <a:ext uri="{9D8B030D-6E8A-4147-A177-3AD203B41FA5}">
                      <a16:colId xmlns:a16="http://schemas.microsoft.com/office/drawing/2014/main" val="37768045"/>
                    </a:ext>
                  </a:extLst>
                </a:gridCol>
                <a:gridCol w="271872">
                  <a:extLst>
                    <a:ext uri="{9D8B030D-6E8A-4147-A177-3AD203B41FA5}">
                      <a16:colId xmlns:a16="http://schemas.microsoft.com/office/drawing/2014/main" val="3356909961"/>
                    </a:ext>
                  </a:extLst>
                </a:gridCol>
                <a:gridCol w="3066708">
                  <a:extLst>
                    <a:ext uri="{9D8B030D-6E8A-4147-A177-3AD203B41FA5}">
                      <a16:colId xmlns:a16="http://schemas.microsoft.com/office/drawing/2014/main" val="2339156147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3400596736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604397748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2672389569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2778607128"/>
                    </a:ext>
                  </a:extLst>
                </a:gridCol>
                <a:gridCol w="663366">
                  <a:extLst>
                    <a:ext uri="{9D8B030D-6E8A-4147-A177-3AD203B41FA5}">
                      <a16:colId xmlns:a16="http://schemas.microsoft.com/office/drawing/2014/main" val="2402649133"/>
                    </a:ext>
                  </a:extLst>
                </a:gridCol>
                <a:gridCol w="652491">
                  <a:extLst>
                    <a:ext uri="{9D8B030D-6E8A-4147-A177-3AD203B41FA5}">
                      <a16:colId xmlns:a16="http://schemas.microsoft.com/office/drawing/2014/main" val="2042593154"/>
                    </a:ext>
                  </a:extLst>
                </a:gridCol>
              </a:tblGrid>
              <a:tr h="13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056142"/>
                  </a:ext>
                </a:extLst>
              </a:tr>
              <a:tr h="389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923191"/>
                  </a:ext>
                </a:extLst>
              </a:tr>
              <a:tr h="1667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7.455.449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286390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5.170.092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4.541.110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345358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82246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076117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821827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319420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386008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345626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352388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472306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435074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93074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775473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87170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663492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514101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672808"/>
                  </a:ext>
                </a:extLst>
              </a:tr>
              <a:tr h="130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60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D7ABE7-9BF9-4E29-96BB-C1CAA776A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834040"/>
              </p:ext>
            </p:extLst>
          </p:nvPr>
        </p:nvGraphicFramePr>
        <p:xfrm>
          <a:off x="584100" y="1963715"/>
          <a:ext cx="8021011" cy="3671405"/>
        </p:xfrm>
        <a:graphic>
          <a:graphicData uri="http://schemas.openxmlformats.org/drawingml/2006/table">
            <a:tbl>
              <a:tblPr/>
              <a:tblGrid>
                <a:gridCol w="268801">
                  <a:extLst>
                    <a:ext uri="{9D8B030D-6E8A-4147-A177-3AD203B41FA5}">
                      <a16:colId xmlns:a16="http://schemas.microsoft.com/office/drawing/2014/main" val="2693680836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2116775218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2702455556"/>
                    </a:ext>
                  </a:extLst>
                </a:gridCol>
                <a:gridCol w="3032070">
                  <a:extLst>
                    <a:ext uri="{9D8B030D-6E8A-4147-A177-3AD203B41FA5}">
                      <a16:colId xmlns:a16="http://schemas.microsoft.com/office/drawing/2014/main" val="2905641811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1717833169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301868857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1502511739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1816387948"/>
                    </a:ext>
                  </a:extLst>
                </a:gridCol>
                <a:gridCol w="655873">
                  <a:extLst>
                    <a:ext uri="{9D8B030D-6E8A-4147-A177-3AD203B41FA5}">
                      <a16:colId xmlns:a16="http://schemas.microsoft.com/office/drawing/2014/main" val="3230431892"/>
                    </a:ext>
                  </a:extLst>
                </a:gridCol>
                <a:gridCol w="645121">
                  <a:extLst>
                    <a:ext uri="{9D8B030D-6E8A-4147-A177-3AD203B41FA5}">
                      <a16:colId xmlns:a16="http://schemas.microsoft.com/office/drawing/2014/main" val="215171775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51755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23424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2105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11.717.973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10.275.729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6460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7982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412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380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12.516.954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6180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12.516.954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385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2793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0441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4258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884.681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390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5019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967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5819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3005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838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906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624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8179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3264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7522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8047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6062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8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2375C47-7AF6-486C-A382-FAB52DE40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983680"/>
              </p:ext>
            </p:extLst>
          </p:nvPr>
        </p:nvGraphicFramePr>
        <p:xfrm>
          <a:off x="539552" y="1801065"/>
          <a:ext cx="8062591" cy="2100909"/>
        </p:xfrm>
        <a:graphic>
          <a:graphicData uri="http://schemas.openxmlformats.org/drawingml/2006/table">
            <a:tbl>
              <a:tblPr/>
              <a:tblGrid>
                <a:gridCol w="270194">
                  <a:extLst>
                    <a:ext uri="{9D8B030D-6E8A-4147-A177-3AD203B41FA5}">
                      <a16:colId xmlns:a16="http://schemas.microsoft.com/office/drawing/2014/main" val="590414919"/>
                    </a:ext>
                  </a:extLst>
                </a:gridCol>
                <a:gridCol w="270194">
                  <a:extLst>
                    <a:ext uri="{9D8B030D-6E8A-4147-A177-3AD203B41FA5}">
                      <a16:colId xmlns:a16="http://schemas.microsoft.com/office/drawing/2014/main" val="2735574582"/>
                    </a:ext>
                  </a:extLst>
                </a:gridCol>
                <a:gridCol w="270194">
                  <a:extLst>
                    <a:ext uri="{9D8B030D-6E8A-4147-A177-3AD203B41FA5}">
                      <a16:colId xmlns:a16="http://schemas.microsoft.com/office/drawing/2014/main" val="1278031578"/>
                    </a:ext>
                  </a:extLst>
                </a:gridCol>
                <a:gridCol w="3047789">
                  <a:extLst>
                    <a:ext uri="{9D8B030D-6E8A-4147-A177-3AD203B41FA5}">
                      <a16:colId xmlns:a16="http://schemas.microsoft.com/office/drawing/2014/main" val="3529010036"/>
                    </a:ext>
                  </a:extLst>
                </a:gridCol>
                <a:gridCol w="724120">
                  <a:extLst>
                    <a:ext uri="{9D8B030D-6E8A-4147-A177-3AD203B41FA5}">
                      <a16:colId xmlns:a16="http://schemas.microsoft.com/office/drawing/2014/main" val="1056046286"/>
                    </a:ext>
                  </a:extLst>
                </a:gridCol>
                <a:gridCol w="724120">
                  <a:extLst>
                    <a:ext uri="{9D8B030D-6E8A-4147-A177-3AD203B41FA5}">
                      <a16:colId xmlns:a16="http://schemas.microsoft.com/office/drawing/2014/main" val="4147242382"/>
                    </a:ext>
                  </a:extLst>
                </a:gridCol>
                <a:gridCol w="724120">
                  <a:extLst>
                    <a:ext uri="{9D8B030D-6E8A-4147-A177-3AD203B41FA5}">
                      <a16:colId xmlns:a16="http://schemas.microsoft.com/office/drawing/2014/main" val="2775435301"/>
                    </a:ext>
                  </a:extLst>
                </a:gridCol>
                <a:gridCol w="724120">
                  <a:extLst>
                    <a:ext uri="{9D8B030D-6E8A-4147-A177-3AD203B41FA5}">
                      <a16:colId xmlns:a16="http://schemas.microsoft.com/office/drawing/2014/main" val="2806289306"/>
                    </a:ext>
                  </a:extLst>
                </a:gridCol>
                <a:gridCol w="659274">
                  <a:extLst>
                    <a:ext uri="{9D8B030D-6E8A-4147-A177-3AD203B41FA5}">
                      <a16:colId xmlns:a16="http://schemas.microsoft.com/office/drawing/2014/main" val="454083674"/>
                    </a:ext>
                  </a:extLst>
                </a:gridCol>
                <a:gridCol w="648466">
                  <a:extLst>
                    <a:ext uri="{9D8B030D-6E8A-4147-A177-3AD203B41FA5}">
                      <a16:colId xmlns:a16="http://schemas.microsoft.com/office/drawing/2014/main" val="2586353964"/>
                    </a:ext>
                  </a:extLst>
                </a:gridCol>
              </a:tblGrid>
              <a:tr h="1269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88615"/>
                  </a:ext>
                </a:extLst>
              </a:tr>
              <a:tr h="3799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608361"/>
                  </a:ext>
                </a:extLst>
              </a:tr>
              <a:tr h="162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8.675.882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-108.245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853869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77185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413538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6.968.009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841080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3.065.431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977189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68336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767307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3.902.578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729394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3.902.578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080773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365956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195487"/>
                  </a:ext>
                </a:extLst>
              </a:tr>
              <a:tr h="12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94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3313</TotalTime>
  <Words>1724</Words>
  <Application>Microsoft Office PowerPoint</Application>
  <PresentationFormat>Presentación en pantalla (4:3)</PresentationFormat>
  <Paragraphs>949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NOVIEMBRE DE 2020 PARTIDA 27: MINISTERIO DE LA MUJER Y LA EQUIDAD DE GÉNERO</vt:lpstr>
      <vt:lpstr>EJECUCIÓN ACUMULADA DE GASTOS A NOVIEMBRE DE 2020  PARTIDA 27 MINISTERIO DE LA MUJER Y EQUIDAD DE GÉNERO</vt:lpstr>
      <vt:lpstr>Presentación de PowerPoint</vt:lpstr>
      <vt:lpstr>Presentación de PowerPoint</vt:lpstr>
      <vt:lpstr>EJECUCIÓN ACUMULADA DE GASTOS A NOVIEMBRE DE 2020  PARTIDA 27 MINISTERIO DE LA MUJER Y EQUIDAD DE GÉNERO</vt:lpstr>
      <vt:lpstr>EJECUCIÓN ACUMULADA DE GASTOS A NOVIEMBRE DE 2020  PARTIDA 27 RESUMEN POR CAPÍTULOS</vt:lpstr>
      <vt:lpstr>EJECUCIÓN ACUMULADA DE GASTOS A NOVIEMBRE DE 2020  PARTIDA 27. CAPÍTULO 01. PROGRAMA 01:  SUBSECRETARÍA DE LA MUJER Y LA EQUIDAD DE GÉNERO</vt:lpstr>
      <vt:lpstr>EJECUCIÓN ACUMULADA DE GASTOS A NOVIEMBRE DE 2020  PARTIDA 27. CAPÍTULO 02. PROGRAMA 01:  SERVICIO NACIONAL DE LA MUJER Y LA EQUIDAD DE GÉNERO</vt:lpstr>
      <vt:lpstr>EJECUCIÓN ACUMULADA DE GASTOS A NOVIEMBRE DE 2020  PARTIDA 27. CAPÍTULO 02. PROGRAMA 02:  MUJER Y TRABAJO </vt:lpstr>
      <vt:lpstr>EJECUCIÓN ACUMULADA DE GASTOS A NOVIEMBRE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240</cp:revision>
  <cp:lastPrinted>2019-10-06T20:09:36Z</cp:lastPrinted>
  <dcterms:created xsi:type="dcterms:W3CDTF">2016-06-23T13:38:47Z</dcterms:created>
  <dcterms:modified xsi:type="dcterms:W3CDTF">2021-01-06T20:52:40Z</dcterms:modified>
</cp:coreProperties>
</file>