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pradenaso\Desktop\2020\Ejecuci&#243;n%202020\27%20202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Subtítulos de Gasto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B98-473A-84F4-0B9C06F9D7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B98-473A-84F4-0B9C06F9D7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B98-473A-84F4-0B9C06F9D7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B98-473A-84F4-0B9C06F9D700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98-473A-84F4-0B9C06F9D7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NO FINANCIEROS                                           </c:v>
                </c:pt>
              </c:strCache>
            </c:strRef>
          </c:cat>
          <c:val>
            <c:numRef>
              <c:f>'Partida 27'!$D$61:$D$63</c:f>
              <c:numCache>
                <c:formatCode>#,##0</c:formatCode>
                <c:ptCount val="3"/>
                <c:pt idx="0">
                  <c:v>16967207</c:v>
                </c:pt>
                <c:pt idx="1">
                  <c:v>4514919</c:v>
                </c:pt>
                <c:pt idx="2">
                  <c:v>365294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98-473A-84F4-0B9C06F9D7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917873169079663E-2"/>
          <c:y val="0.82284113060428854"/>
          <c:w val="0.95478164422995515"/>
          <c:h val="0.12343607862248213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  <a:endParaRPr lang="es-CL" sz="900">
              <a:effectLst/>
            </a:endParaRPr>
          </a:p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3925438596491228E-2"/>
                  <c:y val="8.52692495126705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62694931773879"/>
                      <c:h val="6.29483430799220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D4F-480A-B6D7-D96777FB16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27'!$K$61:$K$62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27'!$L$61:$L$62</c:f>
              <c:numCache>
                <c:formatCode>#,##0</c:formatCode>
                <c:ptCount val="2"/>
                <c:pt idx="0">
                  <c:v>7289.4960000000001</c:v>
                </c:pt>
                <c:pt idx="1">
                  <c:v>52726.317999999999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F-480A-B6D7-D96777FB169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2018- 2019 - 2020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27'!$D$29:$O$29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0.15888913438594801</c:v>
                </c:pt>
                <c:pt idx="2">
                  <c:v>0.12404580556801138</c:v>
                </c:pt>
                <c:pt idx="3">
                  <c:v>3.4709504314649538E-2</c:v>
                </c:pt>
                <c:pt idx="4">
                  <c:v>2.7963796045611326E-2</c:v>
                </c:pt>
                <c:pt idx="5">
                  <c:v>3.8988517869914557E-2</c:v>
                </c:pt>
                <c:pt idx="6">
                  <c:v>0.20968324254398185</c:v>
                </c:pt>
                <c:pt idx="7">
                  <c:v>4.8419705658904799E-2</c:v>
                </c:pt>
                <c:pt idx="8">
                  <c:v>5.1558391495771377E-2</c:v>
                </c:pt>
                <c:pt idx="9">
                  <c:v>3.687268127749898E-2</c:v>
                </c:pt>
                <c:pt idx="10">
                  <c:v>2.9093170434927072E-2</c:v>
                </c:pt>
                <c:pt idx="11">
                  <c:v>7.3521249536150871E-2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80-46AD-BEF1-D4A05C5D236D}"/>
            </c:ext>
          </c:extLst>
        </c:ser>
        <c:ser>
          <c:idx val="0"/>
          <c:order val="1"/>
          <c:tx>
            <c:strRef>
              <c:f>'Partida 27'!$C$30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27'!$D$30:$O$30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80-46AD-BEF1-D4A05C5D236D}"/>
            </c:ext>
          </c:extLst>
        </c:ser>
        <c:ser>
          <c:idx val="1"/>
          <c:order val="2"/>
          <c:tx>
            <c:strRef>
              <c:f>'Partida 27'!$C$31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0-46AD-BEF1-D4A05C5D236D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0-46AD-BEF1-D4A05C5D236D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0-46AD-BEF1-D4A05C5D236D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0-46AD-BEF1-D4A05C5D236D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0-46AD-BEF1-D4A05C5D236D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0-46AD-BEF1-D4A05C5D236D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0-46AD-BEF1-D4A05C5D236D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0-46AD-BEF1-D4A05C5D23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27'!$D$31:$N$31</c:f>
              <c:numCache>
                <c:formatCode>0.0%</c:formatCode>
                <c:ptCount val="11"/>
                <c:pt idx="0">
                  <c:v>0.13935926954185776</c:v>
                </c:pt>
                <c:pt idx="1">
                  <c:v>7.5977208273805968E-2</c:v>
                </c:pt>
                <c:pt idx="2">
                  <c:v>0.13107225372299375</c:v>
                </c:pt>
                <c:pt idx="3">
                  <c:v>0.10496860396712053</c:v>
                </c:pt>
                <c:pt idx="4">
                  <c:v>7.2331944942251786E-2</c:v>
                </c:pt>
                <c:pt idx="5">
                  <c:v>6.6202971054020496E-2</c:v>
                </c:pt>
                <c:pt idx="6">
                  <c:v>0.10660461419854986</c:v>
                </c:pt>
                <c:pt idx="7">
                  <c:v>9.3139578518506391E-2</c:v>
                </c:pt>
                <c:pt idx="8">
                  <c:v>8.2850508351231478E-2</c:v>
                </c:pt>
                <c:pt idx="9">
                  <c:v>1.3153789061479033E-2</c:v>
                </c:pt>
                <c:pt idx="10">
                  <c:v>2.6379234309340485E-2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880-46AD-BEF1-D4A05C5D236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2018 - 2019 - 2020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27'!$D$23:$O$23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0.31249509888964683</c:v>
                </c:pt>
                <c:pt idx="2">
                  <c:v>0.43628123790157508</c:v>
                </c:pt>
                <c:pt idx="3">
                  <c:v>0.47099074221622461</c:v>
                </c:pt>
                <c:pt idx="4">
                  <c:v>0.49745571640040975</c:v>
                </c:pt>
                <c:pt idx="5">
                  <c:v>0.53565703216300098</c:v>
                </c:pt>
                <c:pt idx="6">
                  <c:v>0.74714112383594034</c:v>
                </c:pt>
                <c:pt idx="7">
                  <c:v>0.79556082949484508</c:v>
                </c:pt>
                <c:pt idx="8">
                  <c:v>0.8464844237633764</c:v>
                </c:pt>
                <c:pt idx="9">
                  <c:v>0.88335710504087539</c:v>
                </c:pt>
                <c:pt idx="10">
                  <c:v>0.91245027547580249</c:v>
                </c:pt>
                <c:pt idx="11">
                  <c:v>0.98211611162166168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BA-42FC-90B9-A69618D9C7B0}"/>
            </c:ext>
          </c:extLst>
        </c:ser>
        <c:ser>
          <c:idx val="0"/>
          <c:order val="1"/>
          <c:tx>
            <c:strRef>
              <c:f>'Partida 27'!$C$24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27'!$D$24:$O$24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BA-42FC-90B9-A69618D9C7B0}"/>
            </c:ext>
          </c:extLst>
        </c:ser>
        <c:ser>
          <c:idx val="1"/>
          <c:order val="2"/>
          <c:tx>
            <c:strRef>
              <c:f>'Partida 27'!$C$25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ABBA-42FC-90B9-A69618D9C7B0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BA-42FC-90B9-A69618D9C7B0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BA-42FC-90B9-A69618D9C7B0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BA-42FC-90B9-A69618D9C7B0}"/>
                </c:ext>
              </c:extLst>
            </c:dLbl>
            <c:dLbl>
              <c:idx val="3"/>
              <c:layout>
                <c:manualLayout>
                  <c:x val="-3.2362459546925564E-2"/>
                  <c:y val="4.5595340934950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BA-42FC-90B9-A69618D9C7B0}"/>
                </c:ext>
              </c:extLst>
            </c:dLbl>
            <c:dLbl>
              <c:idx val="4"/>
              <c:layout>
                <c:manualLayout>
                  <c:x val="-5.3937432578209279E-2"/>
                  <c:y val="-3.8580673098804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BA-42FC-90B9-A69618D9C7B0}"/>
                </c:ext>
              </c:extLst>
            </c:dLbl>
            <c:dLbl>
              <c:idx val="5"/>
              <c:layout>
                <c:manualLayout>
                  <c:x val="-5.3937432578209356E-2"/>
                  <c:y val="-3.5073339180730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BA-42FC-90B9-A69618D9C7B0}"/>
                </c:ext>
              </c:extLst>
            </c:dLbl>
            <c:dLbl>
              <c:idx val="6"/>
              <c:layout>
                <c:manualLayout>
                  <c:x val="-4.3149946062567418E-3"/>
                  <c:y val="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BA-42FC-90B9-A69618D9C7B0}"/>
                </c:ext>
              </c:extLst>
            </c:dLbl>
            <c:dLbl>
              <c:idx val="8"/>
              <c:layout>
                <c:manualLayout>
                  <c:x val="-2.1574973031283789E-2"/>
                  <c:y val="-2.1044003508438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BA-42FC-90B9-A69618D9C7B0}"/>
                </c:ext>
              </c:extLst>
            </c:dLbl>
            <c:dLbl>
              <c:idx val="9"/>
              <c:layout>
                <c:manualLayout>
                  <c:x val="-3.2362459546925564E-2"/>
                  <c:y val="-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BBA-42FC-90B9-A69618D9C7B0}"/>
                </c:ext>
              </c:extLst>
            </c:dLbl>
            <c:dLbl>
              <c:idx val="10"/>
              <c:layout>
                <c:manualLayout>
                  <c:x val="-1.2944983818770227E-2"/>
                  <c:y val="1.4029335672292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BBA-42FC-90B9-A69618D9C7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27'!$D$25:$N$25</c:f>
              <c:numCache>
                <c:formatCode>0.0%</c:formatCode>
                <c:ptCount val="11"/>
                <c:pt idx="0">
                  <c:v>0.13935926954185776</c:v>
                </c:pt>
                <c:pt idx="1">
                  <c:v>0.21533647781566373</c:v>
                </c:pt>
                <c:pt idx="2">
                  <c:v>0.34640873153865748</c:v>
                </c:pt>
                <c:pt idx="3">
                  <c:v>0.45401585030276698</c:v>
                </c:pt>
                <c:pt idx="4">
                  <c:v>0.53453912953707594</c:v>
                </c:pt>
                <c:pt idx="5">
                  <c:v>0.59421247554726875</c:v>
                </c:pt>
                <c:pt idx="6">
                  <c:v>0.70081708974581858</c:v>
                </c:pt>
                <c:pt idx="7">
                  <c:v>0.79293763248141014</c:v>
                </c:pt>
                <c:pt idx="8">
                  <c:v>0.86510596304029275</c:v>
                </c:pt>
                <c:pt idx="9">
                  <c:v>0.87634128623518348</c:v>
                </c:pt>
                <c:pt idx="10">
                  <c:v>0.90272052054452401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BBA-42FC-90B9-A69618D9C7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633" y="681243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905" y="1554167"/>
            <a:ext cx="807419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EC78947-C200-44F4-8C1A-9DF175062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165092"/>
              </p:ext>
            </p:extLst>
          </p:nvPr>
        </p:nvGraphicFramePr>
        <p:xfrm>
          <a:off x="541633" y="1919292"/>
          <a:ext cx="8060734" cy="2362384"/>
        </p:xfrm>
        <a:graphic>
          <a:graphicData uri="http://schemas.openxmlformats.org/drawingml/2006/table">
            <a:tbl>
              <a:tblPr/>
              <a:tblGrid>
                <a:gridCol w="259689">
                  <a:extLst>
                    <a:ext uri="{9D8B030D-6E8A-4147-A177-3AD203B41FA5}">
                      <a16:colId xmlns:a16="http://schemas.microsoft.com/office/drawing/2014/main" val="1401149824"/>
                    </a:ext>
                  </a:extLst>
                </a:gridCol>
                <a:gridCol w="259689">
                  <a:extLst>
                    <a:ext uri="{9D8B030D-6E8A-4147-A177-3AD203B41FA5}">
                      <a16:colId xmlns:a16="http://schemas.microsoft.com/office/drawing/2014/main" val="2232683637"/>
                    </a:ext>
                  </a:extLst>
                </a:gridCol>
                <a:gridCol w="259689">
                  <a:extLst>
                    <a:ext uri="{9D8B030D-6E8A-4147-A177-3AD203B41FA5}">
                      <a16:colId xmlns:a16="http://schemas.microsoft.com/office/drawing/2014/main" val="1602440808"/>
                    </a:ext>
                  </a:extLst>
                </a:gridCol>
                <a:gridCol w="3240914">
                  <a:extLst>
                    <a:ext uri="{9D8B030D-6E8A-4147-A177-3AD203B41FA5}">
                      <a16:colId xmlns:a16="http://schemas.microsoft.com/office/drawing/2014/main" val="1128658575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1380458986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559063735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1140699114"/>
                    </a:ext>
                  </a:extLst>
                </a:gridCol>
                <a:gridCol w="695965">
                  <a:extLst>
                    <a:ext uri="{9D8B030D-6E8A-4147-A177-3AD203B41FA5}">
                      <a16:colId xmlns:a16="http://schemas.microsoft.com/office/drawing/2014/main" val="3061587688"/>
                    </a:ext>
                  </a:extLst>
                </a:gridCol>
                <a:gridCol w="633641">
                  <a:extLst>
                    <a:ext uri="{9D8B030D-6E8A-4147-A177-3AD203B41FA5}">
                      <a16:colId xmlns:a16="http://schemas.microsoft.com/office/drawing/2014/main" val="3373889359"/>
                    </a:ext>
                  </a:extLst>
                </a:gridCol>
                <a:gridCol w="623252">
                  <a:extLst>
                    <a:ext uri="{9D8B030D-6E8A-4147-A177-3AD203B41FA5}">
                      <a16:colId xmlns:a16="http://schemas.microsoft.com/office/drawing/2014/main" val="3313373360"/>
                    </a:ext>
                  </a:extLst>
                </a:gridCol>
              </a:tblGrid>
              <a:tr h="1295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201461"/>
                  </a:ext>
                </a:extLst>
              </a:tr>
              <a:tr h="373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08810"/>
                  </a:ext>
                </a:extLst>
              </a:tr>
              <a:tr h="1600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17.520.053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31.219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16.680.954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314242"/>
                  </a:ext>
                </a:extLst>
              </a:tr>
              <a:tr h="12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20.693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973260"/>
                  </a:ext>
                </a:extLst>
              </a:tr>
              <a:tr h="12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96.969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-1.949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45.448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416954"/>
                  </a:ext>
                </a:extLst>
              </a:tr>
              <a:tr h="12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17.371.241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16.588.112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49136"/>
                  </a:ext>
                </a:extLst>
              </a:tr>
              <a:tr h="12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16.443.421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15.741.139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309812"/>
                  </a:ext>
                </a:extLst>
              </a:tr>
              <a:tr h="144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15.259.310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14.690.641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763252"/>
                  </a:ext>
                </a:extLst>
              </a:tr>
              <a:tr h="12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1.184.111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1.050.498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782587"/>
                  </a:ext>
                </a:extLst>
              </a:tr>
              <a:tr h="12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927.820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846.973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759238"/>
                  </a:ext>
                </a:extLst>
              </a:tr>
              <a:tr h="12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831.688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634794"/>
                  </a:ext>
                </a:extLst>
              </a:tr>
              <a:tr h="12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814563"/>
                  </a:ext>
                </a:extLst>
              </a:tr>
              <a:tr h="12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9.169.748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934585"/>
                  </a:ext>
                </a:extLst>
              </a:tr>
              <a:tr h="12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757056"/>
                  </a:ext>
                </a:extLst>
              </a:tr>
              <a:tr h="12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64257"/>
                  </a:ext>
                </a:extLst>
              </a:tr>
              <a:tr h="129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489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6488" y="7979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318316"/>
              </p:ext>
            </p:extLst>
          </p:nvPr>
        </p:nvGraphicFramePr>
        <p:xfrm>
          <a:off x="395993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461957"/>
              </p:ext>
            </p:extLst>
          </p:nvPr>
        </p:nvGraphicFramePr>
        <p:xfrm>
          <a:off x="4644009" y="1974712"/>
          <a:ext cx="4104000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1" y="789483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822748"/>
              </p:ext>
            </p:extLst>
          </p:nvPr>
        </p:nvGraphicFramePr>
        <p:xfrm>
          <a:off x="665566" y="2060848"/>
          <a:ext cx="7812868" cy="3678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4910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4187380"/>
              </p:ext>
            </p:extLst>
          </p:nvPr>
        </p:nvGraphicFramePr>
        <p:xfrm>
          <a:off x="563576" y="1988840"/>
          <a:ext cx="7776864" cy="3837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755123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8640" y="1439858"/>
            <a:ext cx="809086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F244310-1F11-4688-899E-7E9DC0B07E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772669"/>
              </p:ext>
            </p:extLst>
          </p:nvPr>
        </p:nvGraphicFramePr>
        <p:xfrm>
          <a:off x="549895" y="1772816"/>
          <a:ext cx="8044210" cy="1917852"/>
        </p:xfrm>
        <a:graphic>
          <a:graphicData uri="http://schemas.openxmlformats.org/drawingml/2006/table">
            <a:tbl>
              <a:tblPr/>
              <a:tblGrid>
                <a:gridCol w="288529">
                  <a:extLst>
                    <a:ext uri="{9D8B030D-6E8A-4147-A177-3AD203B41FA5}">
                      <a16:colId xmlns:a16="http://schemas.microsoft.com/office/drawing/2014/main" val="3250916717"/>
                    </a:ext>
                  </a:extLst>
                </a:gridCol>
                <a:gridCol w="3254615">
                  <a:extLst>
                    <a:ext uri="{9D8B030D-6E8A-4147-A177-3AD203B41FA5}">
                      <a16:colId xmlns:a16="http://schemas.microsoft.com/office/drawing/2014/main" val="794967974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1123240443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2446407226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2074316056"/>
                    </a:ext>
                  </a:extLst>
                </a:gridCol>
                <a:gridCol w="773260">
                  <a:extLst>
                    <a:ext uri="{9D8B030D-6E8A-4147-A177-3AD203B41FA5}">
                      <a16:colId xmlns:a16="http://schemas.microsoft.com/office/drawing/2014/main" val="3479134428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1986800411"/>
                    </a:ext>
                  </a:extLst>
                </a:gridCol>
                <a:gridCol w="704013">
                  <a:extLst>
                    <a:ext uri="{9D8B030D-6E8A-4147-A177-3AD203B41FA5}">
                      <a16:colId xmlns:a16="http://schemas.microsoft.com/office/drawing/2014/main" val="550016717"/>
                    </a:ext>
                  </a:extLst>
                </a:gridCol>
              </a:tblGrid>
              <a:tr h="1357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789866"/>
                  </a:ext>
                </a:extLst>
              </a:tr>
              <a:tr h="4158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370420"/>
                  </a:ext>
                </a:extLst>
              </a:tr>
              <a:tr h="144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60.015.814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60.259.975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244.161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54.397.916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194296"/>
                  </a:ext>
                </a:extLst>
              </a:tr>
              <a:tr h="13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16.967.207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17.089.340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14.938.643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391823"/>
                  </a:ext>
                </a:extLst>
              </a:tr>
              <a:tr h="13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4.117.293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-397.626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2.825.973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6351"/>
                  </a:ext>
                </a:extLst>
              </a:tr>
              <a:tr h="13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327373"/>
                  </a:ext>
                </a:extLst>
              </a:tr>
              <a:tr h="13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38.165.394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37.537.216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-628.178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35.323.980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303938"/>
                  </a:ext>
                </a:extLst>
              </a:tr>
              <a:tr h="13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13.002.462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2446"/>
                  </a:ext>
                </a:extLst>
              </a:tr>
              <a:tr h="13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083516"/>
                  </a:ext>
                </a:extLst>
              </a:tr>
              <a:tr h="13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-102.824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20599"/>
                  </a:ext>
                </a:extLst>
              </a:tr>
              <a:tr h="13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1.083.193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36106,4%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442241"/>
                  </a:ext>
                </a:extLst>
              </a:tr>
              <a:tr h="13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195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77919"/>
            <a:ext cx="81209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11524" y="1454291"/>
            <a:ext cx="8120952" cy="323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BC45300-C8EB-454B-89D6-E5D39275C7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291273"/>
              </p:ext>
            </p:extLst>
          </p:nvPr>
        </p:nvGraphicFramePr>
        <p:xfrm>
          <a:off x="539555" y="1793993"/>
          <a:ext cx="8120948" cy="1255452"/>
        </p:xfrm>
        <a:graphic>
          <a:graphicData uri="http://schemas.openxmlformats.org/drawingml/2006/table">
            <a:tbl>
              <a:tblPr/>
              <a:tblGrid>
                <a:gridCol w="281586">
                  <a:extLst>
                    <a:ext uri="{9D8B030D-6E8A-4147-A177-3AD203B41FA5}">
                      <a16:colId xmlns:a16="http://schemas.microsoft.com/office/drawing/2014/main" val="1870678390"/>
                    </a:ext>
                  </a:extLst>
                </a:gridCol>
                <a:gridCol w="281586">
                  <a:extLst>
                    <a:ext uri="{9D8B030D-6E8A-4147-A177-3AD203B41FA5}">
                      <a16:colId xmlns:a16="http://schemas.microsoft.com/office/drawing/2014/main" val="2944084197"/>
                    </a:ext>
                  </a:extLst>
                </a:gridCol>
                <a:gridCol w="3176294">
                  <a:extLst>
                    <a:ext uri="{9D8B030D-6E8A-4147-A177-3AD203B41FA5}">
                      <a16:colId xmlns:a16="http://schemas.microsoft.com/office/drawing/2014/main" val="3438429585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500152798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2038779194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3177503925"/>
                    </a:ext>
                  </a:extLst>
                </a:gridCol>
                <a:gridCol w="754651">
                  <a:extLst>
                    <a:ext uri="{9D8B030D-6E8A-4147-A177-3AD203B41FA5}">
                      <a16:colId xmlns:a16="http://schemas.microsoft.com/office/drawing/2014/main" val="532749787"/>
                    </a:ext>
                  </a:extLst>
                </a:gridCol>
                <a:gridCol w="687071">
                  <a:extLst>
                    <a:ext uri="{9D8B030D-6E8A-4147-A177-3AD203B41FA5}">
                      <a16:colId xmlns:a16="http://schemas.microsoft.com/office/drawing/2014/main" val="3885574269"/>
                    </a:ext>
                  </a:extLst>
                </a:gridCol>
                <a:gridCol w="675807">
                  <a:extLst>
                    <a:ext uri="{9D8B030D-6E8A-4147-A177-3AD203B41FA5}">
                      <a16:colId xmlns:a16="http://schemas.microsoft.com/office/drawing/2014/main" val="3369233290"/>
                    </a:ext>
                  </a:extLst>
                </a:gridCol>
              </a:tblGrid>
              <a:tr h="1339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521182"/>
                  </a:ext>
                </a:extLst>
              </a:tr>
              <a:tr h="4101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68577"/>
                  </a:ext>
                </a:extLst>
              </a:tr>
              <a:tr h="175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7.455.449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165.953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6.242.418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573337"/>
                  </a:ext>
                </a:extLst>
              </a:tr>
              <a:tr h="133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52.726.318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52.804.526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48.155.498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307306"/>
                  </a:ext>
                </a:extLst>
              </a:tr>
              <a:tr h="133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27.515.891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25.206.465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84488"/>
                  </a:ext>
                </a:extLst>
              </a:tr>
              <a:tr h="133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8.675.882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-108.245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7.099.767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279014"/>
                  </a:ext>
                </a:extLst>
              </a:tr>
              <a:tr h="133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17.488.834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17.520.053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16.680.954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169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90613"/>
            <a:ext cx="813690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0750" y="1590185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F47F591-96A7-4C7A-8E8F-36630D2DF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622367"/>
              </p:ext>
            </p:extLst>
          </p:nvPr>
        </p:nvGraphicFramePr>
        <p:xfrm>
          <a:off x="539552" y="1928757"/>
          <a:ext cx="8112641" cy="2896010"/>
        </p:xfrm>
        <a:graphic>
          <a:graphicData uri="http://schemas.openxmlformats.org/drawingml/2006/table">
            <a:tbl>
              <a:tblPr/>
              <a:tblGrid>
                <a:gridCol w="271872">
                  <a:extLst>
                    <a:ext uri="{9D8B030D-6E8A-4147-A177-3AD203B41FA5}">
                      <a16:colId xmlns:a16="http://schemas.microsoft.com/office/drawing/2014/main" val="2143369844"/>
                    </a:ext>
                  </a:extLst>
                </a:gridCol>
                <a:gridCol w="271872">
                  <a:extLst>
                    <a:ext uri="{9D8B030D-6E8A-4147-A177-3AD203B41FA5}">
                      <a16:colId xmlns:a16="http://schemas.microsoft.com/office/drawing/2014/main" val="37768045"/>
                    </a:ext>
                  </a:extLst>
                </a:gridCol>
                <a:gridCol w="271872">
                  <a:extLst>
                    <a:ext uri="{9D8B030D-6E8A-4147-A177-3AD203B41FA5}">
                      <a16:colId xmlns:a16="http://schemas.microsoft.com/office/drawing/2014/main" val="3356909961"/>
                    </a:ext>
                  </a:extLst>
                </a:gridCol>
                <a:gridCol w="3066708">
                  <a:extLst>
                    <a:ext uri="{9D8B030D-6E8A-4147-A177-3AD203B41FA5}">
                      <a16:colId xmlns:a16="http://schemas.microsoft.com/office/drawing/2014/main" val="2339156147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3400596736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604397748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2672389569"/>
                    </a:ext>
                  </a:extLst>
                </a:gridCol>
                <a:gridCol w="728615">
                  <a:extLst>
                    <a:ext uri="{9D8B030D-6E8A-4147-A177-3AD203B41FA5}">
                      <a16:colId xmlns:a16="http://schemas.microsoft.com/office/drawing/2014/main" val="2778607128"/>
                    </a:ext>
                  </a:extLst>
                </a:gridCol>
                <a:gridCol w="663366">
                  <a:extLst>
                    <a:ext uri="{9D8B030D-6E8A-4147-A177-3AD203B41FA5}">
                      <a16:colId xmlns:a16="http://schemas.microsoft.com/office/drawing/2014/main" val="2402649133"/>
                    </a:ext>
                  </a:extLst>
                </a:gridCol>
                <a:gridCol w="652491">
                  <a:extLst>
                    <a:ext uri="{9D8B030D-6E8A-4147-A177-3AD203B41FA5}">
                      <a16:colId xmlns:a16="http://schemas.microsoft.com/office/drawing/2014/main" val="2042593154"/>
                    </a:ext>
                  </a:extLst>
                </a:gridCol>
              </a:tblGrid>
              <a:tr h="130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056142"/>
                  </a:ext>
                </a:extLst>
              </a:tr>
              <a:tr h="389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923191"/>
                  </a:ext>
                </a:extLst>
              </a:tr>
              <a:tr h="1667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7.455.449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165.953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6.242.418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286390"/>
                  </a:ext>
                </a:extLst>
              </a:tr>
              <a:tr h="130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5.082.572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5.170.092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4.541.110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345358"/>
                  </a:ext>
                </a:extLst>
              </a:tr>
              <a:tr h="130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-238.129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1.190.991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82246"/>
                  </a:ext>
                </a:extLst>
              </a:tr>
              <a:tr h="130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076117"/>
                  </a:ext>
                </a:extLst>
              </a:tr>
              <a:tr h="130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821827"/>
                  </a:ext>
                </a:extLst>
              </a:tr>
              <a:tr h="130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319420"/>
                  </a:ext>
                </a:extLst>
              </a:tr>
              <a:tr h="130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86008"/>
                  </a:ext>
                </a:extLst>
              </a:tr>
              <a:tr h="130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ONU Mujeres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345626"/>
                  </a:ext>
                </a:extLst>
              </a:tr>
              <a:tr h="130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Internacional de Mujeres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352388"/>
                  </a:ext>
                </a:extLst>
              </a:tr>
              <a:tr h="130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784.364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472306"/>
                  </a:ext>
                </a:extLst>
              </a:tr>
              <a:tr h="130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784.364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435074"/>
                  </a:ext>
                </a:extLst>
              </a:tr>
              <a:tr h="130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93074"/>
                  </a:ext>
                </a:extLst>
              </a:tr>
              <a:tr h="130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775473"/>
                  </a:ext>
                </a:extLst>
              </a:tr>
              <a:tr h="130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87170"/>
                  </a:ext>
                </a:extLst>
              </a:tr>
              <a:tr h="130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663492"/>
                  </a:ext>
                </a:extLst>
              </a:tr>
              <a:tr h="130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95.880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514101"/>
                  </a:ext>
                </a:extLst>
              </a:tr>
              <a:tr h="130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672808"/>
                  </a:ext>
                </a:extLst>
              </a:tr>
              <a:tr h="130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601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4100" y="749922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100" y="162880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AD7ABE7-9BF9-4E29-96BB-C1CAA776A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834040"/>
              </p:ext>
            </p:extLst>
          </p:nvPr>
        </p:nvGraphicFramePr>
        <p:xfrm>
          <a:off x="584100" y="1963715"/>
          <a:ext cx="8021011" cy="3671405"/>
        </p:xfrm>
        <a:graphic>
          <a:graphicData uri="http://schemas.openxmlformats.org/drawingml/2006/table">
            <a:tbl>
              <a:tblPr/>
              <a:tblGrid>
                <a:gridCol w="268801">
                  <a:extLst>
                    <a:ext uri="{9D8B030D-6E8A-4147-A177-3AD203B41FA5}">
                      <a16:colId xmlns:a16="http://schemas.microsoft.com/office/drawing/2014/main" val="2693680836"/>
                    </a:ext>
                  </a:extLst>
                </a:gridCol>
                <a:gridCol w="268801">
                  <a:extLst>
                    <a:ext uri="{9D8B030D-6E8A-4147-A177-3AD203B41FA5}">
                      <a16:colId xmlns:a16="http://schemas.microsoft.com/office/drawing/2014/main" val="2116775218"/>
                    </a:ext>
                  </a:extLst>
                </a:gridCol>
                <a:gridCol w="268801">
                  <a:extLst>
                    <a:ext uri="{9D8B030D-6E8A-4147-A177-3AD203B41FA5}">
                      <a16:colId xmlns:a16="http://schemas.microsoft.com/office/drawing/2014/main" val="2702455556"/>
                    </a:ext>
                  </a:extLst>
                </a:gridCol>
                <a:gridCol w="3032070">
                  <a:extLst>
                    <a:ext uri="{9D8B030D-6E8A-4147-A177-3AD203B41FA5}">
                      <a16:colId xmlns:a16="http://schemas.microsoft.com/office/drawing/2014/main" val="2905641811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1717833169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301868857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1502511739"/>
                    </a:ext>
                  </a:extLst>
                </a:gridCol>
                <a:gridCol w="720386">
                  <a:extLst>
                    <a:ext uri="{9D8B030D-6E8A-4147-A177-3AD203B41FA5}">
                      <a16:colId xmlns:a16="http://schemas.microsoft.com/office/drawing/2014/main" val="1816387948"/>
                    </a:ext>
                  </a:extLst>
                </a:gridCol>
                <a:gridCol w="655873">
                  <a:extLst>
                    <a:ext uri="{9D8B030D-6E8A-4147-A177-3AD203B41FA5}">
                      <a16:colId xmlns:a16="http://schemas.microsoft.com/office/drawing/2014/main" val="3230431892"/>
                    </a:ext>
                  </a:extLst>
                </a:gridCol>
                <a:gridCol w="645121">
                  <a:extLst>
                    <a:ext uri="{9D8B030D-6E8A-4147-A177-3AD203B41FA5}">
                      <a16:colId xmlns:a16="http://schemas.microsoft.com/office/drawing/2014/main" val="215171775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51755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23424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27.360.657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27.515.891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2105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11.679.192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11.717.973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10.275.729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6460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-99.673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1.569.839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7982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9412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3380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12.516.954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6180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-564.887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12.516.954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2385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9.845.086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2793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1.767.088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0441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4258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941.308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-42.584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884.681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3903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-368.643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019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9678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5819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3005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8388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0906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3624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8179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3264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7522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8047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6062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6057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5940"/>
            <a:ext cx="812444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2375C47-7AF6-486C-A382-FAB52DE40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983680"/>
              </p:ext>
            </p:extLst>
          </p:nvPr>
        </p:nvGraphicFramePr>
        <p:xfrm>
          <a:off x="539552" y="1801065"/>
          <a:ext cx="8062591" cy="2100909"/>
        </p:xfrm>
        <a:graphic>
          <a:graphicData uri="http://schemas.openxmlformats.org/drawingml/2006/table">
            <a:tbl>
              <a:tblPr/>
              <a:tblGrid>
                <a:gridCol w="270194">
                  <a:extLst>
                    <a:ext uri="{9D8B030D-6E8A-4147-A177-3AD203B41FA5}">
                      <a16:colId xmlns:a16="http://schemas.microsoft.com/office/drawing/2014/main" val="590414919"/>
                    </a:ext>
                  </a:extLst>
                </a:gridCol>
                <a:gridCol w="270194">
                  <a:extLst>
                    <a:ext uri="{9D8B030D-6E8A-4147-A177-3AD203B41FA5}">
                      <a16:colId xmlns:a16="http://schemas.microsoft.com/office/drawing/2014/main" val="2735574582"/>
                    </a:ext>
                  </a:extLst>
                </a:gridCol>
                <a:gridCol w="270194">
                  <a:extLst>
                    <a:ext uri="{9D8B030D-6E8A-4147-A177-3AD203B41FA5}">
                      <a16:colId xmlns:a16="http://schemas.microsoft.com/office/drawing/2014/main" val="1278031578"/>
                    </a:ext>
                  </a:extLst>
                </a:gridCol>
                <a:gridCol w="3047789">
                  <a:extLst>
                    <a:ext uri="{9D8B030D-6E8A-4147-A177-3AD203B41FA5}">
                      <a16:colId xmlns:a16="http://schemas.microsoft.com/office/drawing/2014/main" val="3529010036"/>
                    </a:ext>
                  </a:extLst>
                </a:gridCol>
                <a:gridCol w="724120">
                  <a:extLst>
                    <a:ext uri="{9D8B030D-6E8A-4147-A177-3AD203B41FA5}">
                      <a16:colId xmlns:a16="http://schemas.microsoft.com/office/drawing/2014/main" val="1056046286"/>
                    </a:ext>
                  </a:extLst>
                </a:gridCol>
                <a:gridCol w="724120">
                  <a:extLst>
                    <a:ext uri="{9D8B030D-6E8A-4147-A177-3AD203B41FA5}">
                      <a16:colId xmlns:a16="http://schemas.microsoft.com/office/drawing/2014/main" val="4147242382"/>
                    </a:ext>
                  </a:extLst>
                </a:gridCol>
                <a:gridCol w="724120">
                  <a:extLst>
                    <a:ext uri="{9D8B030D-6E8A-4147-A177-3AD203B41FA5}">
                      <a16:colId xmlns:a16="http://schemas.microsoft.com/office/drawing/2014/main" val="2775435301"/>
                    </a:ext>
                  </a:extLst>
                </a:gridCol>
                <a:gridCol w="724120">
                  <a:extLst>
                    <a:ext uri="{9D8B030D-6E8A-4147-A177-3AD203B41FA5}">
                      <a16:colId xmlns:a16="http://schemas.microsoft.com/office/drawing/2014/main" val="2806289306"/>
                    </a:ext>
                  </a:extLst>
                </a:gridCol>
                <a:gridCol w="659274">
                  <a:extLst>
                    <a:ext uri="{9D8B030D-6E8A-4147-A177-3AD203B41FA5}">
                      <a16:colId xmlns:a16="http://schemas.microsoft.com/office/drawing/2014/main" val="454083674"/>
                    </a:ext>
                  </a:extLst>
                </a:gridCol>
                <a:gridCol w="648466">
                  <a:extLst>
                    <a:ext uri="{9D8B030D-6E8A-4147-A177-3AD203B41FA5}">
                      <a16:colId xmlns:a16="http://schemas.microsoft.com/office/drawing/2014/main" val="2586353964"/>
                    </a:ext>
                  </a:extLst>
                </a:gridCol>
              </a:tblGrid>
              <a:tr h="1269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88615"/>
                  </a:ext>
                </a:extLst>
              </a:tr>
              <a:tr h="3799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608361"/>
                  </a:ext>
                </a:extLst>
              </a:tr>
              <a:tr h="1628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8.784.127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8.675.882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-108.245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7.099.767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853869"/>
                  </a:ext>
                </a:extLst>
              </a:tr>
              <a:tr h="12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185.319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977185"/>
                  </a:ext>
                </a:extLst>
              </a:tr>
              <a:tr h="12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280.389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413538"/>
                  </a:ext>
                </a:extLst>
              </a:tr>
              <a:tr h="12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6.968.009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841080"/>
                  </a:ext>
                </a:extLst>
              </a:tr>
              <a:tr h="12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4.384.644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4.324.644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3.065.431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977189"/>
                  </a:ext>
                </a:extLst>
              </a:tr>
              <a:tr h="12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4 a 7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4.048.096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2.972.040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68336"/>
                  </a:ext>
                </a:extLst>
              </a:tr>
              <a:tr h="12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276.548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767307"/>
                  </a:ext>
                </a:extLst>
              </a:tr>
              <a:tr h="12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3.902.578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729394"/>
                  </a:ext>
                </a:extLst>
              </a:tr>
              <a:tr h="12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3.902.578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080773"/>
                  </a:ext>
                </a:extLst>
              </a:tr>
              <a:tr h="12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1.602.182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365956"/>
                  </a:ext>
                </a:extLst>
              </a:tr>
              <a:tr h="12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195487"/>
                  </a:ext>
                </a:extLst>
              </a:tr>
              <a:tr h="12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94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3313</TotalTime>
  <Words>1724</Words>
  <Application>Microsoft Office PowerPoint</Application>
  <PresentationFormat>Presentación en pantalla (4:3)</PresentationFormat>
  <Paragraphs>949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2_Tema de Office</vt:lpstr>
      <vt:lpstr>EJECUCIÓN ACUMULADA DE GASTOS PRESUPUESTARIOS AL MES DE NOVIEMBRE DE 2020 PARTIDA 27: MINISTERIO DE LA MUJER Y LA EQUIDAD DE GÉNERO</vt:lpstr>
      <vt:lpstr>EJECUCIÓN ACUMULADA DE GASTOS A NOVIEMBRE DE 2020  PARTIDA 27 MINISTERIO DE LA MUJER Y EQUIDAD DE GÉNERO</vt:lpstr>
      <vt:lpstr>Presentación de PowerPoint</vt:lpstr>
      <vt:lpstr>Presentación de PowerPoint</vt:lpstr>
      <vt:lpstr>EJECUCIÓN ACUMULADA DE GASTOS A NOVIEMBRE DE 2020  PARTIDA 27 MINISTERIO DE LA MUJER Y EQUIDAD DE GÉNERO</vt:lpstr>
      <vt:lpstr>EJECUCIÓN ACUMULADA DE GASTOS A NOVIEMBRE DE 2020  PARTIDA 27 RESUMEN POR CAPÍTULOS</vt:lpstr>
      <vt:lpstr>EJECUCIÓN ACUMULADA DE GASTOS A NOVIEMBRE DE 2020  PARTIDA 27. CAPÍTULO 01. PROGRAMA 01:  SUBSECRETARÍA DE LA MUJER Y LA EQUIDAD DE GÉNERO</vt:lpstr>
      <vt:lpstr>EJECUCIÓN ACUMULADA DE GASTOS A NOVIEMBRE DE 2020  PARTIDA 27. CAPÍTULO 02. PROGRAMA 01:  SERVICIO NACIONAL DE LA MUJER Y LA EQUIDAD DE GÉNERO</vt:lpstr>
      <vt:lpstr>EJECUCIÓN ACUMULADA DE GASTOS A NOVIEMBRE DE 2020  PARTIDA 27. CAPÍTULO 02. PROGRAMA 02:  MUJER Y TRABAJO </vt:lpstr>
      <vt:lpstr>EJECUCIÓN ACUMULADA DE GASTOS A NOVIEMBRE DE 2020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240</cp:revision>
  <cp:lastPrinted>2019-10-06T20:09:36Z</cp:lastPrinted>
  <dcterms:created xsi:type="dcterms:W3CDTF">2016-06-23T13:38:47Z</dcterms:created>
  <dcterms:modified xsi:type="dcterms:W3CDTF">2021-01-06T20:52:40Z</dcterms:modified>
</cp:coreProperties>
</file>