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</a:t>
            </a:r>
            <a:r>
              <a:rPr lang="es-CL" sz="1100" b="1" baseline="0"/>
              <a:t> de Presupuesto Inicial por Subtítulo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5F2-4409-B984-85D830F8A1B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7B87-4A16-93F4-24FFD2F30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7B87-4A16-93F4-24FFD2F30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7B87-4A16-93F4-24FFD2F30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B59-4FBF-8A49-93020848967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E69-4CB5-91B0-85C012FCC9A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0576-4DBC-A836-77FED932FF2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'[22.xlsx]Partida 22'!$C$7:$C$13</c:f>
              <c:strCache>
                <c:ptCount val="7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INTEGROS AL FISCO                                                               </c:v>
                </c:pt>
                <c:pt idx="4">
                  <c:v>OTROS GASTOS CORRIENTES                                                         </c:v>
                </c:pt>
                <c:pt idx="5">
                  <c:v>ADQUISICIÓN DE ACTIVOS NO FINANCIEROS                                           </c:v>
                </c:pt>
                <c:pt idx="6">
                  <c:v>SERVICIO DE LA DEUDA                                                            </c:v>
                </c:pt>
              </c:strCache>
            </c:strRef>
          </c:cat>
          <c:val>
            <c:numRef>
              <c:f>'[22.xlsx]Partida 22'!$D$7:$D$13</c:f>
              <c:numCache>
                <c:formatCode>#,##0</c:formatCode>
                <c:ptCount val="7"/>
                <c:pt idx="0">
                  <c:v>10558953</c:v>
                </c:pt>
                <c:pt idx="1">
                  <c:v>2176126</c:v>
                </c:pt>
                <c:pt idx="2">
                  <c:v>234500</c:v>
                </c:pt>
                <c:pt idx="5">
                  <c:v>338046</c:v>
                </c:pt>
                <c:pt idx="6">
                  <c:v>1040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F2-4409-B984-85D830F8A1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Presupuesto Inicial por Programas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5806451612903226E-2"/>
                  <c:y val="-2.7655081373201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BEE-4507-818C-EB95DC6B4A5F}"/>
                </c:ext>
              </c:extLst>
            </c:dLbl>
            <c:dLbl>
              <c:idx val="1"/>
              <c:layout>
                <c:manualLayout>
                  <c:x val="3.7275985663082441E-2"/>
                  <c:y val="-3.68734418309357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BEE-4507-818C-EB95DC6B4A5F}"/>
                </c:ext>
              </c:extLst>
            </c:dLbl>
            <c:dLbl>
              <c:idx val="2"/>
              <c:layout>
                <c:manualLayout>
                  <c:x val="3.440860215053753E-2"/>
                  <c:y val="-3.0727868192446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BEE-4507-818C-EB95DC6B4A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'[22.xlsx]Resumen Capítulos '!$AI$7:$AI$9</c:f>
              <c:strCache>
                <c:ptCount val="3"/>
                <c:pt idx="0">
                  <c:v>Secretaría General de la Presidencia de la República</c:v>
                </c:pt>
                <c:pt idx="1">
                  <c:v>Gobierno Digital</c:v>
                </c:pt>
                <c:pt idx="2">
                  <c:v>Consejo de Auditoría Interna General de Gobierno</c:v>
                </c:pt>
              </c:strCache>
            </c:strRef>
          </c:cat>
          <c:val>
            <c:numRef>
              <c:f>'[22.xlsx]Resumen Capítulos '!$AJ$7:$AJ$9</c:f>
              <c:numCache>
                <c:formatCode>#,##0_ ;[Red]\-#,##0\ </c:formatCode>
                <c:ptCount val="3"/>
                <c:pt idx="0">
                  <c:v>9349884</c:v>
                </c:pt>
                <c:pt idx="1">
                  <c:v>2579853</c:v>
                </c:pt>
                <c:pt idx="2">
                  <c:v>1378928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C3-4083-9752-07625D223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04695520"/>
        <c:axId val="304695912"/>
        <c:axId val="0"/>
      </c:bar3DChart>
      <c:catAx>
        <c:axId val="304695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695912"/>
        <c:crosses val="autoZero"/>
        <c:auto val="1"/>
        <c:lblAlgn val="ctr"/>
        <c:lblOffset val="100"/>
        <c:noMultiLvlLbl val="0"/>
      </c:catAx>
      <c:valAx>
        <c:axId val="3046959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4695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Mensual 2018 - 2019 - 2020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3.326935380678183E-2"/>
          <c:y val="0.14252099737532806"/>
          <c:w val="0.9436980166346769"/>
          <c:h val="0.63158366141732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22'!$C$35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rgbClr val="9BBB59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22'!$D$35:$O$35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7.0999999999999994E-2</c:v>
                </c:pt>
                <c:pt idx="2">
                  <c:v>0.09</c:v>
                </c:pt>
                <c:pt idx="3">
                  <c:v>6.2E-2</c:v>
                </c:pt>
                <c:pt idx="4">
                  <c:v>5.6000000000000001E-2</c:v>
                </c:pt>
                <c:pt idx="5">
                  <c:v>7.9000000000000001E-2</c:v>
                </c:pt>
                <c:pt idx="6">
                  <c:v>5.8000000000000003E-2</c:v>
                </c:pt>
                <c:pt idx="7">
                  <c:v>6.4000000000000001E-2</c:v>
                </c:pt>
                <c:pt idx="8">
                  <c:v>7.3999999999999996E-2</c:v>
                </c:pt>
                <c:pt idx="9">
                  <c:v>7.1999999999999995E-2</c:v>
                </c:pt>
                <c:pt idx="10">
                  <c:v>7.8E-2</c:v>
                </c:pt>
                <c:pt idx="11">
                  <c:v>0.13900000000000001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EB-44FB-9179-973987AFC213}"/>
            </c:ext>
          </c:extLst>
        </c:ser>
        <c:ser>
          <c:idx val="1"/>
          <c:order val="1"/>
          <c:tx>
            <c:strRef>
              <c:f>'Partida 22'!$C$36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rgbClr val="4F81BD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22'!$D$36:$O$36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4.8525247205986388E-2</c:v>
                </c:pt>
                <c:pt idx="2">
                  <c:v>7.2051120895765514E-2</c:v>
                </c:pt>
                <c:pt idx="3">
                  <c:v>8.8094419060687712E-2</c:v>
                </c:pt>
                <c:pt idx="4">
                  <c:v>6.8652831931847069E-2</c:v>
                </c:pt>
                <c:pt idx="5">
                  <c:v>7.4608773416349833E-2</c:v>
                </c:pt>
                <c:pt idx="6">
                  <c:v>6.4312162034176543E-2</c:v>
                </c:pt>
                <c:pt idx="7">
                  <c:v>5.9825949276114246E-2</c:v>
                </c:pt>
                <c:pt idx="8">
                  <c:v>8.1073657315751307E-2</c:v>
                </c:pt>
                <c:pt idx="9">
                  <c:v>5.7529608281146775E-2</c:v>
                </c:pt>
                <c:pt idx="10">
                  <c:v>8.4867353093451753E-2</c:v>
                </c:pt>
                <c:pt idx="11">
                  <c:v>9.5903175427645468E-2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EB-44FB-9179-973987AFC213}"/>
            </c:ext>
          </c:extLst>
        </c:ser>
        <c:ser>
          <c:idx val="2"/>
          <c:order val="2"/>
          <c:tx>
            <c:strRef>
              <c:f>'Partida 22'!$C$37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 b="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22'!$D$34:$O$34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22'!$D$37:$N$37</c:f>
              <c:numCache>
                <c:formatCode>0.0%</c:formatCode>
                <c:ptCount val="11"/>
                <c:pt idx="0">
                  <c:v>5.1245710971010237E-2</c:v>
                </c:pt>
                <c:pt idx="1">
                  <c:v>7.6302225169117582E-2</c:v>
                </c:pt>
                <c:pt idx="2">
                  <c:v>7.9870314693903724E-2</c:v>
                </c:pt>
                <c:pt idx="3">
                  <c:v>6.5930604734010037E-2</c:v>
                </c:pt>
                <c:pt idx="4">
                  <c:v>7.7902313588928365E-2</c:v>
                </c:pt>
                <c:pt idx="5">
                  <c:v>8.8935436504528148E-2</c:v>
                </c:pt>
                <c:pt idx="6">
                  <c:v>6.4070539505987942E-2</c:v>
                </c:pt>
                <c:pt idx="7">
                  <c:v>6.6803969072185318E-2</c:v>
                </c:pt>
                <c:pt idx="8">
                  <c:v>8.9206155898756564E-2</c:v>
                </c:pt>
                <c:pt idx="9">
                  <c:v>7.9708494612812889E-2</c:v>
                </c:pt>
                <c:pt idx="10">
                  <c:v>7.3449273563610695E-2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8EB-44FB-9179-973987AFC2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49"/>
        <c:axId val="441134496"/>
        <c:axId val="441138024"/>
      </c:barChart>
      <c:catAx>
        <c:axId val="441134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-2160000" vert="horz" anchor="ctr" anchorCtr="0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1138024"/>
        <c:crosses val="autoZero"/>
        <c:auto val="0"/>
        <c:lblAlgn val="ctr"/>
        <c:lblOffset val="100"/>
        <c:noMultiLvlLbl val="0"/>
      </c:catAx>
      <c:valAx>
        <c:axId val="441138024"/>
        <c:scaling>
          <c:orientation val="minMax"/>
        </c:scaling>
        <c:delete val="0"/>
        <c:axPos val="l"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44113449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s-CL" sz="1000"/>
              <a:t>% de Ejecución Acumulada 2018 - 2019 -2020</a:t>
            </a: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9.8391326815142274E-2"/>
          <c:y val="0.12704157542437372"/>
          <c:w val="0.87301867968258351"/>
          <c:h val="0.62601748745903807"/>
        </c:manualLayout>
      </c:layout>
      <c:lineChart>
        <c:grouping val="standard"/>
        <c:varyColors val="0"/>
        <c:ser>
          <c:idx val="0"/>
          <c:order val="0"/>
          <c:tx>
            <c:strRef>
              <c:f>'Partida 22'!$C$31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>
              <a:solidFill>
                <a:srgbClr val="9BBB59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22'!$D$31:$O$31</c:f>
              <c:numCache>
                <c:formatCode>0.0%</c:formatCode>
                <c:ptCount val="12"/>
                <c:pt idx="0">
                  <c:v>6.4000000000000001E-2</c:v>
                </c:pt>
                <c:pt idx="1">
                  <c:v>0.13500000000000001</c:v>
                </c:pt>
                <c:pt idx="2">
                  <c:v>0.22500000000000001</c:v>
                </c:pt>
                <c:pt idx="3">
                  <c:v>0.28699999999999998</c:v>
                </c:pt>
                <c:pt idx="4">
                  <c:v>0.34300000000000003</c:v>
                </c:pt>
                <c:pt idx="5">
                  <c:v>0.42199999999999999</c:v>
                </c:pt>
                <c:pt idx="6">
                  <c:v>0.499</c:v>
                </c:pt>
                <c:pt idx="7">
                  <c:v>0.55100000000000005</c:v>
                </c:pt>
                <c:pt idx="8">
                  <c:v>0.63400000000000001</c:v>
                </c:pt>
                <c:pt idx="9">
                  <c:v>0.70599999999999996</c:v>
                </c:pt>
                <c:pt idx="10">
                  <c:v>0.78400000000000003</c:v>
                </c:pt>
                <c:pt idx="11">
                  <c:v>0.91200000000000003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449-48D5-ACC2-45BF1C5B3699}"/>
            </c:ext>
          </c:extLst>
        </c:ser>
        <c:ser>
          <c:idx val="1"/>
          <c:order val="1"/>
          <c:tx>
            <c:strRef>
              <c:f>'Partida 22'!$C$32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rgbClr val="4F81BD"/>
              </a:solidFill>
            </a:ln>
          </c:spPr>
          <c:marker>
            <c:symbol val="none"/>
          </c:marker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22'!$D$32:$O$32</c:f>
              <c:numCache>
                <c:formatCode>0.0%</c:formatCode>
                <c:ptCount val="12"/>
                <c:pt idx="0">
                  <c:v>4.8788274364109742E-2</c:v>
                </c:pt>
                <c:pt idx="1">
                  <c:v>9.5017883832777872E-2</c:v>
                </c:pt>
                <c:pt idx="2">
                  <c:v>0.16697491048839322</c:v>
                </c:pt>
                <c:pt idx="3">
                  <c:v>0.25227534328439871</c:v>
                </c:pt>
                <c:pt idx="4">
                  <c:v>0.32092817521624584</c:v>
                </c:pt>
                <c:pt idx="5">
                  <c:v>0.39553694863259564</c:v>
                </c:pt>
                <c:pt idx="6">
                  <c:v>0.45159121966379406</c:v>
                </c:pt>
                <c:pt idx="7">
                  <c:v>0.51217391328155604</c:v>
                </c:pt>
                <c:pt idx="8">
                  <c:v>0.59324757059730737</c:v>
                </c:pt>
                <c:pt idx="9">
                  <c:v>0.65077717887845421</c:v>
                </c:pt>
                <c:pt idx="10">
                  <c:v>0.73564453197190594</c:v>
                </c:pt>
                <c:pt idx="11">
                  <c:v>0.84674093125431615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449-48D5-ACC2-45BF1C5B3699}"/>
            </c:ext>
          </c:extLst>
        </c:ser>
        <c:ser>
          <c:idx val="2"/>
          <c:order val="2"/>
          <c:tx>
            <c:strRef>
              <c:f>'Partida 22'!$C$33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5.0253308979652411E-2"/>
                  <c:y val="-2.9495410706797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449-48D5-ACC2-45BF1C5B3699}"/>
                </c:ext>
              </c:extLst>
            </c:dLbl>
            <c:dLbl>
              <c:idx val="1"/>
              <c:layout>
                <c:manualLayout>
                  <c:x val="-6.770855397461284E-2"/>
                  <c:y val="-2.5887651617512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449-48D5-ACC2-45BF1C5B3699}"/>
                </c:ext>
              </c:extLst>
            </c:dLbl>
            <c:dLbl>
              <c:idx val="2"/>
              <c:layout>
                <c:manualLayout>
                  <c:x val="-6.9867026855561232E-2"/>
                  <c:y val="-1.7776017642765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449-48D5-ACC2-45BF1C5B3699}"/>
                </c:ext>
              </c:extLst>
            </c:dLbl>
            <c:dLbl>
              <c:idx val="3"/>
              <c:layout>
                <c:manualLayout>
                  <c:x val="-6.995523220416161E-2"/>
                  <c:y val="-1.40533320908851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449-48D5-ACC2-45BF1C5B3699}"/>
                </c:ext>
              </c:extLst>
            </c:dLbl>
            <c:dLbl>
              <c:idx val="4"/>
              <c:layout>
                <c:manualLayout>
                  <c:x val="-6.9602820115321845E-2"/>
                  <c:y val="-5.498144092935201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449-48D5-ACC2-45BF1C5B3699}"/>
                </c:ext>
              </c:extLst>
            </c:dLbl>
            <c:dLbl>
              <c:idx val="5"/>
              <c:layout>
                <c:manualLayout>
                  <c:x val="-8.3170890188434043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449-48D5-ACC2-45BF1C5B3699}"/>
                </c:ext>
              </c:extLst>
            </c:dLbl>
            <c:dLbl>
              <c:idx val="6"/>
              <c:layout>
                <c:manualLayout>
                  <c:x val="-8.8369070825211268E-2"/>
                  <c:y val="-1.9723865877712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449-48D5-ACC2-45BF1C5B3699}"/>
                </c:ext>
              </c:extLst>
            </c:dLbl>
            <c:dLbl>
              <c:idx val="7"/>
              <c:layout>
                <c:manualLayout>
                  <c:x val="-6.4977257959714096E-2"/>
                  <c:y val="-1.5779092702169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449-48D5-ACC2-45BF1C5B3699}"/>
                </c:ext>
              </c:extLst>
            </c:dLbl>
            <c:dLbl>
              <c:idx val="8"/>
              <c:layout>
                <c:manualLayout>
                  <c:x val="-6.757634827810266E-2"/>
                  <c:y val="-1.97238658777120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449-48D5-ACC2-45BF1C5B3699}"/>
                </c:ext>
              </c:extLst>
            </c:dLbl>
            <c:dLbl>
              <c:idx val="9"/>
              <c:layout>
                <c:manualLayout>
                  <c:x val="-8.057179987004548E-2"/>
                  <c:y val="-7.889546351084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449-48D5-ACC2-45BF1C5B3699}"/>
                </c:ext>
              </c:extLst>
            </c:dLbl>
            <c:dLbl>
              <c:idx val="10"/>
              <c:layout>
                <c:manualLayout>
                  <c:x val="-5.1981806367771277E-2"/>
                  <c:y val="-1.1834319526627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449-48D5-ACC2-45BF1C5B36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22'!$D$30:$O$30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'Partida 22'!$D$33:$N$33</c:f>
              <c:numCache>
                <c:formatCode>0.0%</c:formatCode>
                <c:ptCount val="11"/>
                <c:pt idx="0">
                  <c:v>5.1245710971010237E-2</c:v>
                </c:pt>
                <c:pt idx="1">
                  <c:v>0.12708940516152498</c:v>
                </c:pt>
                <c:pt idx="2">
                  <c:v>0.2068343897424193</c:v>
                </c:pt>
                <c:pt idx="3">
                  <c:v>0.27796543315930206</c:v>
                </c:pt>
                <c:pt idx="4">
                  <c:v>0.36590023767308416</c:v>
                </c:pt>
                <c:pt idx="5">
                  <c:v>0.45483567417761234</c:v>
                </c:pt>
                <c:pt idx="6">
                  <c:v>0.51898831414800917</c:v>
                </c:pt>
                <c:pt idx="7">
                  <c:v>0.5857922832201945</c:v>
                </c:pt>
                <c:pt idx="8">
                  <c:v>0.66416725490043982</c:v>
                </c:pt>
                <c:pt idx="9">
                  <c:v>0.74387574951325275</c:v>
                </c:pt>
                <c:pt idx="10">
                  <c:v>0.81732502307686339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6449-48D5-ACC2-45BF1C5B36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41137240"/>
        <c:axId val="441132144"/>
      </c:lineChart>
      <c:catAx>
        <c:axId val="441137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txPr>
          <a:bodyPr rot="-1620000" vert="horz"/>
          <a:lstStyle/>
          <a:p>
            <a:pPr>
              <a:defRPr sz="800" b="0" i="0" u="none" strike="noStrike" baseline="0">
                <a:ln>
                  <a:noFill/>
                  <a:headEnd type="none"/>
                </a:ln>
                <a:solidFill>
                  <a:srgbClr val="000000">
                    <a:alpha val="90000"/>
                  </a:srgbClr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1132144"/>
        <c:crosses val="autoZero"/>
        <c:auto val="1"/>
        <c:lblAlgn val="ctr"/>
        <c:lblOffset val="100"/>
        <c:tickLblSkip val="1"/>
        <c:noMultiLvlLbl val="0"/>
      </c:catAx>
      <c:valAx>
        <c:axId val="441132144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1137240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A5450F-4677-43BE-9C7E-B4400C2E49DE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0EA340-DFCA-43BB-B9A6-C85ED8D89B4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5220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85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101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3334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706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89350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464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74591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0913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34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08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1423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147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829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1213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0A40-DE7D-4E11-90D7-C0210F1DAF2D}" type="datetimeFigureOut">
              <a:rPr lang="es-CL" smtClean="0"/>
              <a:t>07-01-2021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02F4A-BC8B-4F14-89C3-B542C9AC7868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1EBBF33B-57D4-403B-9F13-05DB1A99114C}"/>
              </a:ext>
            </a:extLst>
          </p:cNvPr>
          <p:cNvPicPr>
            <a:picLocks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8306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5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SECRETARÍA DE LA PRESIDENCIA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55005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18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85BDD69-CFCD-4AD8-8AC8-777786FF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C23BC3B4-D605-44B1-A8BB-F6F5BFC88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1" y="69756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2F366E96-78ED-4890-9B92-28711AB155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848023"/>
              </p:ext>
            </p:extLst>
          </p:nvPr>
        </p:nvGraphicFramePr>
        <p:xfrm>
          <a:off x="457200" y="1600200"/>
          <a:ext cx="3754760" cy="427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CDC9624D-E01D-4D08-BF65-69FE2A8C3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062687"/>
              </p:ext>
            </p:extLst>
          </p:nvPr>
        </p:nvGraphicFramePr>
        <p:xfrm>
          <a:off x="4232506" y="1600200"/>
          <a:ext cx="4429125" cy="4133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3732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752078"/>
            <a:ext cx="807523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graphicFrame>
        <p:nvGraphicFramePr>
          <p:cNvPr id="8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9797213"/>
              </p:ext>
            </p:extLst>
          </p:nvPr>
        </p:nvGraphicFramePr>
        <p:xfrm>
          <a:off x="611560" y="1772816"/>
          <a:ext cx="7920879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A6A36E4D-8C92-4551-90D0-F5E1FF5D414A}"/>
              </a:ext>
            </a:extLst>
          </p:cNvPr>
          <p:cNvSpPr txBox="1">
            <a:spLocks/>
          </p:cNvSpPr>
          <p:nvPr/>
        </p:nvSpPr>
        <p:spPr>
          <a:xfrm>
            <a:off x="611560" y="5854285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59475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539552" y="756414"/>
            <a:ext cx="79870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E160EC69-4D75-4889-9CCA-05EA290C91BE}"/>
              </a:ext>
            </a:extLst>
          </p:cNvPr>
          <p:cNvSpPr txBox="1">
            <a:spLocks/>
          </p:cNvSpPr>
          <p:nvPr/>
        </p:nvSpPr>
        <p:spPr>
          <a:xfrm>
            <a:off x="539552" y="6086557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9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5239725"/>
              </p:ext>
            </p:extLst>
          </p:nvPr>
        </p:nvGraphicFramePr>
        <p:xfrm>
          <a:off x="539552" y="1844824"/>
          <a:ext cx="7848871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26929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80010" y="836712"/>
            <a:ext cx="77643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 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0010" y="6015410"/>
            <a:ext cx="7848872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80010" y="1620868"/>
            <a:ext cx="7848872" cy="3186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0011" y="4653137"/>
            <a:ext cx="7764398" cy="39326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C38ABCA-559B-4AD8-A146-63AC5106D8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926825"/>
              </p:ext>
            </p:extLst>
          </p:nvPr>
        </p:nvGraphicFramePr>
        <p:xfrm>
          <a:off x="499320" y="2387144"/>
          <a:ext cx="7745089" cy="2265992"/>
        </p:xfrm>
        <a:graphic>
          <a:graphicData uri="http://schemas.openxmlformats.org/drawingml/2006/table">
            <a:tbl>
              <a:tblPr/>
              <a:tblGrid>
                <a:gridCol w="828995">
                  <a:extLst>
                    <a:ext uri="{9D8B030D-6E8A-4147-A177-3AD203B41FA5}">
                      <a16:colId xmlns:a16="http://schemas.microsoft.com/office/drawing/2014/main" val="3404718437"/>
                    </a:ext>
                  </a:extLst>
                </a:gridCol>
                <a:gridCol w="2517070">
                  <a:extLst>
                    <a:ext uri="{9D8B030D-6E8A-4147-A177-3AD203B41FA5}">
                      <a16:colId xmlns:a16="http://schemas.microsoft.com/office/drawing/2014/main" val="2972229242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899785875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1560120225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1487299801"/>
                    </a:ext>
                  </a:extLst>
                </a:gridCol>
                <a:gridCol w="895850">
                  <a:extLst>
                    <a:ext uri="{9D8B030D-6E8A-4147-A177-3AD203B41FA5}">
                      <a16:colId xmlns:a16="http://schemas.microsoft.com/office/drawing/2014/main" val="3451859706"/>
                    </a:ext>
                  </a:extLst>
                </a:gridCol>
                <a:gridCol w="815624">
                  <a:extLst>
                    <a:ext uri="{9D8B030D-6E8A-4147-A177-3AD203B41FA5}">
                      <a16:colId xmlns:a16="http://schemas.microsoft.com/office/drawing/2014/main" val="2610927865"/>
                    </a:ext>
                  </a:extLst>
                </a:gridCol>
              </a:tblGrid>
              <a:tr h="17264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1444926"/>
                  </a:ext>
                </a:extLst>
              </a:tr>
              <a:tr h="5287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714107"/>
                  </a:ext>
                </a:extLst>
              </a:tr>
              <a:tr h="1834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74045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10.558.953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10.159.416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-399.537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8.728.580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38115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2.176.126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2.175.759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1.374.768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64573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82678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234.500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270158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434166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729939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-181.360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3297494"/>
                  </a:ext>
                </a:extLst>
              </a:tr>
              <a:tr h="17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7248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831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87323"/>
            <a:ext cx="75608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45392" y="5970677"/>
            <a:ext cx="7555000" cy="258168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771871"/>
            <a:ext cx="7488833" cy="33341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CCF835-4D95-4C1B-969B-65F34E9D8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918924"/>
              </p:ext>
            </p:extLst>
          </p:nvPr>
        </p:nvGraphicFramePr>
        <p:xfrm>
          <a:off x="539552" y="2232795"/>
          <a:ext cx="7554999" cy="1513161"/>
        </p:xfrm>
        <a:graphic>
          <a:graphicData uri="http://schemas.openxmlformats.org/drawingml/2006/table">
            <a:tbl>
              <a:tblPr/>
              <a:tblGrid>
                <a:gridCol w="799976">
                  <a:extLst>
                    <a:ext uri="{9D8B030D-6E8A-4147-A177-3AD203B41FA5}">
                      <a16:colId xmlns:a16="http://schemas.microsoft.com/office/drawing/2014/main" val="2772586665"/>
                    </a:ext>
                  </a:extLst>
                </a:gridCol>
                <a:gridCol w="295513">
                  <a:extLst>
                    <a:ext uri="{9D8B030D-6E8A-4147-A177-3AD203B41FA5}">
                      <a16:colId xmlns:a16="http://schemas.microsoft.com/office/drawing/2014/main" val="3059078650"/>
                    </a:ext>
                  </a:extLst>
                </a:gridCol>
                <a:gridCol w="2543209">
                  <a:extLst>
                    <a:ext uri="{9D8B030D-6E8A-4147-A177-3AD203B41FA5}">
                      <a16:colId xmlns:a16="http://schemas.microsoft.com/office/drawing/2014/main" val="322370728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914672220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1021352866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327525473"/>
                    </a:ext>
                  </a:extLst>
                </a:gridCol>
                <a:gridCol w="799976">
                  <a:extLst>
                    <a:ext uri="{9D8B030D-6E8A-4147-A177-3AD203B41FA5}">
                      <a16:colId xmlns:a16="http://schemas.microsoft.com/office/drawing/2014/main" val="505317513"/>
                    </a:ext>
                  </a:extLst>
                </a:gridCol>
                <a:gridCol w="716397">
                  <a:extLst>
                    <a:ext uri="{9D8B030D-6E8A-4147-A177-3AD203B41FA5}">
                      <a16:colId xmlns:a16="http://schemas.microsoft.com/office/drawing/2014/main" val="842708509"/>
                    </a:ext>
                  </a:extLst>
                </a:gridCol>
              </a:tblGrid>
              <a:tr h="152268">
                <a:tc rowSpan="2"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176888"/>
                  </a:ext>
                </a:extLst>
              </a:tr>
              <a:tr h="466320">
                <a:tc gridSpan="3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370152"/>
                  </a:ext>
                </a:extLst>
              </a:tr>
              <a:tr h="1998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13.308.665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12.891.700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-416.965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10.536.709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708076"/>
                  </a:ext>
                </a:extLst>
              </a:tr>
              <a:tr h="2569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la Presidencia de la República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7.270.803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947550"/>
                  </a:ext>
                </a:extLst>
              </a:tr>
              <a:tr h="21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671393"/>
                  </a:ext>
                </a:extLst>
              </a:tr>
              <a:tr h="218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Auditoría Interna General de Gobierno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999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1561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173787"/>
            <a:ext cx="7833675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06382" y="764704"/>
            <a:ext cx="794283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01: SECRETARÍA GENERAL DE LA PRESIDENCIA DE LA REPÚBLICA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606381" y="1711776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1685"/>
              </p:ext>
            </p:extLst>
          </p:nvPr>
        </p:nvGraphicFramePr>
        <p:xfrm>
          <a:off x="606378" y="2044669"/>
          <a:ext cx="7942833" cy="4129122"/>
        </p:xfrm>
        <a:graphic>
          <a:graphicData uri="http://schemas.openxmlformats.org/drawingml/2006/table">
            <a:tbl>
              <a:tblPr/>
              <a:tblGrid>
                <a:gridCol w="728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9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850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238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72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58" marR="8958" marT="895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34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9.349.884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8.771.132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-578.752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7.270.803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7.969.134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7.531.304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-437.830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6.464.096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1.237.659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1.097.292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-140.367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720.806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30.076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45.216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Latinoamericano de Administración para el Desarrollo (CLAD)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las Naciones Unidas para las democracias (UNDEF)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5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Mecanismo de Seguimiento de la Implementación de la Convención Interamericana contra la Corrupción (MESICIC)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Internacional Contra la Corrupción (IACA)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6.669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96.845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55.485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30.536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1.481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20.664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8.906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-11.758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2.457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28.215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21.360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-6.855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7.584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47.966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-24.247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19.014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80,2%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627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1.030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8.193 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9.222 </a:t>
                      </a:r>
                    </a:p>
                  </a:txBody>
                  <a:tcPr marL="8958" marR="8958" marT="895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958" marR="8958" marT="895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686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5911" y="5901320"/>
            <a:ext cx="7964776" cy="365125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348" y="774117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04: GOBIERNO DIGITAL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911" y="1612874"/>
            <a:ext cx="7806951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5911" y="4880190"/>
            <a:ext cx="7910043" cy="376799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5075A5C5-B3BE-4D45-B86D-20E4EF958D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075933"/>
              </p:ext>
            </p:extLst>
          </p:nvPr>
        </p:nvGraphicFramePr>
        <p:xfrm>
          <a:off x="535911" y="2057261"/>
          <a:ext cx="7848876" cy="2796197"/>
        </p:xfrm>
        <a:graphic>
          <a:graphicData uri="http://schemas.openxmlformats.org/drawingml/2006/table">
            <a:tbl>
              <a:tblPr/>
              <a:tblGrid>
                <a:gridCol w="821038">
                  <a:extLst>
                    <a:ext uri="{9D8B030D-6E8A-4147-A177-3AD203B41FA5}">
                      <a16:colId xmlns:a16="http://schemas.microsoft.com/office/drawing/2014/main" val="3663629661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1398416404"/>
                    </a:ext>
                  </a:extLst>
                </a:gridCol>
                <a:gridCol w="303294">
                  <a:extLst>
                    <a:ext uri="{9D8B030D-6E8A-4147-A177-3AD203B41FA5}">
                      <a16:colId xmlns:a16="http://schemas.microsoft.com/office/drawing/2014/main" val="553532677"/>
                    </a:ext>
                  </a:extLst>
                </a:gridCol>
                <a:gridCol w="2401840">
                  <a:extLst>
                    <a:ext uri="{9D8B030D-6E8A-4147-A177-3AD203B41FA5}">
                      <a16:colId xmlns:a16="http://schemas.microsoft.com/office/drawing/2014/main" val="3360326584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1544103303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2237643869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1414691"/>
                    </a:ext>
                  </a:extLst>
                </a:gridCol>
                <a:gridCol w="821038">
                  <a:extLst>
                    <a:ext uri="{9D8B030D-6E8A-4147-A177-3AD203B41FA5}">
                      <a16:colId xmlns:a16="http://schemas.microsoft.com/office/drawing/2014/main" val="700395885"/>
                    </a:ext>
                  </a:extLst>
                </a:gridCol>
                <a:gridCol w="735258">
                  <a:extLst>
                    <a:ext uri="{9D8B030D-6E8A-4147-A177-3AD203B41FA5}">
                      <a16:colId xmlns:a16="http://schemas.microsoft.com/office/drawing/2014/main" val="3813248632"/>
                    </a:ext>
                  </a:extLst>
                </a:gridCol>
              </a:tblGrid>
              <a:tr h="1521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175366"/>
                  </a:ext>
                </a:extLst>
              </a:tr>
              <a:tr h="46603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574945"/>
                  </a:ext>
                </a:extLst>
              </a:tr>
              <a:tr h="1997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2.579.853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2.725.593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145.740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2.120.449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68570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1.339.676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1.363.457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1.192.867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2088402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809.692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581.666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80148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5588103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331651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189.284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505237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9017769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483451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7044447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571038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425241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816266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213.499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91.499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-122.000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146810"/>
                  </a:ext>
                </a:extLst>
              </a:tr>
              <a:tr h="1521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110.429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933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61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9611" y="5919217"/>
            <a:ext cx="7742591" cy="437133"/>
          </a:xfrm>
        </p:spPr>
        <p:txBody>
          <a:bodyPr/>
          <a:lstStyle/>
          <a:p>
            <a:pPr algn="l"/>
            <a:r>
              <a:rPr lang="es-CL" sz="1050" b="1" dirty="0">
                <a:solidFill>
                  <a:schemeClr val="tx1"/>
                </a:solidFill>
              </a:rPr>
              <a:t>Fuente</a:t>
            </a:r>
            <a:r>
              <a:rPr lang="es-CL" sz="1050" dirty="0">
                <a:solidFill>
                  <a:schemeClr val="tx1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4225" y="820101"/>
            <a:ext cx="786024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22. CAPÍTULO 01. PROGRAMA 05: CONSEJO DE AUDITORÍA INTERNA GENERAL DE GOBIERNO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609" y="1889312"/>
            <a:ext cx="7860248" cy="29967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146423"/>
              </p:ext>
            </p:extLst>
          </p:nvPr>
        </p:nvGraphicFramePr>
        <p:xfrm>
          <a:off x="593131" y="2420887"/>
          <a:ext cx="7856726" cy="1674657"/>
        </p:xfrm>
        <a:graphic>
          <a:graphicData uri="http://schemas.openxmlformats.org/drawingml/2006/table">
            <a:tbl>
              <a:tblPr/>
              <a:tblGrid>
                <a:gridCol w="8429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13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45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2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29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29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29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5485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863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0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4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1.378.928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1.394.975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1.145.457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8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1.264.655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1.071.617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8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8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86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69940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1228</Words>
  <Application>Microsoft Office PowerPoint</Application>
  <PresentationFormat>Presentación en pantalla (4:3)</PresentationFormat>
  <Paragraphs>536</Paragraphs>
  <Slides>9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Arial</vt:lpstr>
      <vt:lpstr>Calibri</vt:lpstr>
      <vt:lpstr>Tema de Office</vt:lpstr>
      <vt:lpstr>EJECUCIÓN ACUMULADA DE GASTOS PRESUPUESTARIOS AL MES DE NOVIEMBRE DE 2020 PARTIDA 22: MINISTERIO SECRETARÍA DE LA PRESIDENCIA</vt:lpstr>
      <vt:lpstr>EJECUCIÓN ACUMULADA DE GASTOS A NOVIEMBRE DE 2020  PARTIDA 22 MINISTERIO SECRETARÍA GENERAL DE LA PRESIDENCIA</vt:lpstr>
      <vt:lpstr>EJECUCIÓN ACUMULADA DE GASTOS A NOVIEMBRE DE 2020  PARTIDA 22 MINISTERIO SECRETARÍA GENERAL DE LA PRESIDENCIA</vt:lpstr>
      <vt:lpstr>COMPORTAMIENTO DE LA EJECUCIÓN ACUMULADA DE GASTOS A NOVIEMBRE DE 2020  PARTIDA 22 MINISTERIO SECRETARÍA GENERAL DE LA PRESIDENCIA</vt:lpstr>
      <vt:lpstr>EJECUCIÓN ACUMULADA DE GASTOS A NOVIEMBRE DE 2020  PARTIDA 22 MINISTERIO SECRETARÍA GENERAL DE LA PRESIDENCIA</vt:lpstr>
      <vt:lpstr>EJECUCIÓN ACUMULADA DE GASTOS A NOVIEMBRE DE 2020  PARTIDA 22, RESUMEN POR CAPÍTULOS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EJECUCIÓN ACUMULADA DE GASTOS PRESUPUESTARIOS AL MES DE JULIO 2019 PARTIDA 22: MINISTERIO SECRETARÍA DE LA PRESIDENCIA</dc:title>
  <dc:creator>Claudia Soto</dc:creator>
  <cp:lastModifiedBy>Presupuesto</cp:lastModifiedBy>
  <cp:revision>15</cp:revision>
  <dcterms:created xsi:type="dcterms:W3CDTF">2019-11-13T19:07:15Z</dcterms:created>
  <dcterms:modified xsi:type="dcterms:W3CDTF">2021-01-07T19:36:50Z</dcterms:modified>
</cp:coreProperties>
</file>