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7" r:id="rId2"/>
    <p:sldId id="258" r:id="rId3"/>
    <p:sldId id="259" r:id="rId4"/>
    <p:sldId id="260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84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/>
              <a:t>Distribución</a:t>
            </a:r>
            <a:r>
              <a:rPr lang="es-CL" sz="1200" b="1" baseline="0"/>
              <a:t> Presupuesto Inicial Por Subtítulos de Gastos</a:t>
            </a:r>
            <a:endParaRPr lang="es-CL" sz="1200" b="1"/>
          </a:p>
        </c:rich>
      </c:tx>
      <c:layout>
        <c:manualLayout>
          <c:xMode val="edge"/>
          <c:yMode val="edge"/>
          <c:x val="0.14176565289933554"/>
          <c:y val="2.6086965452572903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2BD6-4796-BF03-F15ED160220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89C-4C3D-8D23-AD7B1846966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89C-4C3D-8D23-AD7B1846966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89C-4C3D-8D23-AD7B1846966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'[20.xlsx]Partida 20'!$C$58:$C$61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OTROS</c:v>
                </c:pt>
              </c:strCache>
            </c:strRef>
          </c:cat>
          <c:val>
            <c:numRef>
              <c:f>'[20.xlsx]Partida 20'!$D$58:$D$61</c:f>
              <c:numCache>
                <c:formatCode>#,##0</c:formatCode>
                <c:ptCount val="4"/>
                <c:pt idx="0">
                  <c:v>13173501</c:v>
                </c:pt>
                <c:pt idx="1">
                  <c:v>4100478</c:v>
                </c:pt>
                <c:pt idx="2">
                  <c:v>11327509</c:v>
                </c:pt>
                <c:pt idx="3">
                  <c:v>3402280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BD6-4796-BF03-F15ED16022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</c:legendEntry>
      <c:layout>
        <c:manualLayout>
          <c:xMode val="edge"/>
          <c:yMode val="edge"/>
          <c:x val="7.8333163469910913E-2"/>
          <c:y val="0.81390863046229522"/>
          <c:w val="0.77860352326279558"/>
          <c:h val="0.1604504578016123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dirty="0"/>
              <a:t>Distribución presupuesto Inicial por Capítulos</a:t>
            </a:r>
          </a:p>
        </c:rich>
      </c:tx>
      <c:layout>
        <c:manualLayout>
          <c:xMode val="edge"/>
          <c:yMode val="edge"/>
          <c:x val="0.11439884918231374"/>
          <c:y val="3.2407407407407406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5.0925337632079971E-17"/>
                  <c:y val="6.9444444444444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648-4278-9C0F-1BB10C98E4A9}"/>
                </c:ext>
              </c:extLst>
            </c:dLbl>
            <c:dLbl>
              <c:idx val="1"/>
              <c:layout>
                <c:manualLayout>
                  <c:x val="0"/>
                  <c:y val="6.48148148148146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648-4278-9C0F-1BB10C98E4A9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 </c:separator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'[20.xlsx]Resumen Capítulos '!$AI$6:$AI$7</c:f>
              <c:strCache>
                <c:ptCount val="2"/>
                <c:pt idx="0">
                  <c:v>Secretaría General de Gobierno</c:v>
                </c:pt>
                <c:pt idx="1">
                  <c:v>Consejo Nacional de Televisión</c:v>
                </c:pt>
              </c:strCache>
            </c:strRef>
          </c:cat>
          <c:val>
            <c:numRef>
              <c:f>'[20.xlsx]Resumen Capítulos '!$AJ$6:$AJ$7</c:f>
              <c:numCache>
                <c:formatCode>#,##0_ ;[Red]\-#,##0\ </c:formatCode>
                <c:ptCount val="2"/>
                <c:pt idx="0">
                  <c:v>22319249</c:v>
                </c:pt>
                <c:pt idx="1">
                  <c:v>9684519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648-4278-9C0F-1BB10C98E4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97468312"/>
        <c:axId val="297469880"/>
        <c:axId val="0"/>
      </c:bar3DChart>
      <c:catAx>
        <c:axId val="297468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97469880"/>
        <c:crosses val="autoZero"/>
        <c:auto val="1"/>
        <c:lblAlgn val="ctr"/>
        <c:lblOffset val="100"/>
        <c:noMultiLvlLbl val="0"/>
      </c:catAx>
      <c:valAx>
        <c:axId val="2974698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 ;[Red]\-#,##0\ 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974683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 2018 - 2019 - 2020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20'!$C$35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20'!$D$34:$O$34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20'!$D$35:$O$35</c:f>
              <c:numCache>
                <c:formatCode>0.0%</c:formatCode>
                <c:ptCount val="12"/>
                <c:pt idx="0">
                  <c:v>4.5999999999999999E-2</c:v>
                </c:pt>
                <c:pt idx="1">
                  <c:v>4.8000000000000001E-2</c:v>
                </c:pt>
                <c:pt idx="2">
                  <c:v>6.8000000000000005E-2</c:v>
                </c:pt>
                <c:pt idx="3">
                  <c:v>5.0999999999999997E-2</c:v>
                </c:pt>
                <c:pt idx="4">
                  <c:v>0.21199999999999999</c:v>
                </c:pt>
                <c:pt idx="5">
                  <c:v>0.06</c:v>
                </c:pt>
                <c:pt idx="6">
                  <c:v>4.8000000000000001E-2</c:v>
                </c:pt>
                <c:pt idx="7">
                  <c:v>5.7000000000000002E-2</c:v>
                </c:pt>
                <c:pt idx="8">
                  <c:v>8.7999999999999995E-2</c:v>
                </c:pt>
                <c:pt idx="9">
                  <c:v>0.185</c:v>
                </c:pt>
                <c:pt idx="10">
                  <c:v>7.5999999999999998E-2</c:v>
                </c:pt>
                <c:pt idx="11">
                  <c:v>0.122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C4B-4034-B2C0-51AE8550FC14}"/>
            </c:ext>
          </c:extLst>
        </c:ser>
        <c:ser>
          <c:idx val="1"/>
          <c:order val="1"/>
          <c:tx>
            <c:strRef>
              <c:f>'Partida 20'!$C$36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4F81BD"/>
            </a:solidFill>
          </c:spPr>
          <c:invertIfNegative val="0"/>
          <c:dLbls>
            <c:dLbl>
              <c:idx val="1"/>
              <c:layout>
                <c:manualLayout>
                  <c:x val="2.517834994972237E-3"/>
                  <c:y val="-3.85714329101724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C4B-4034-B2C0-51AE8550FC14}"/>
                </c:ext>
              </c:extLst>
            </c:dLbl>
            <c:dLbl>
              <c:idx val="2"/>
              <c:layout>
                <c:manualLayout>
                  <c:x val="3.0214019939667124E-2"/>
                  <c:y val="-8.571429535593873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C4B-4034-B2C0-51AE8550FC14}"/>
                </c:ext>
              </c:extLst>
            </c:dLbl>
            <c:dLbl>
              <c:idx val="3"/>
              <c:layout>
                <c:manualLayout>
                  <c:x val="-4.6159774999498344E-17"/>
                  <c:y val="-4.71428624457663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C4B-4034-B2C0-51AE8550FC1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20'!$D$34:$O$34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20'!$D$36:$O$36</c:f>
              <c:numCache>
                <c:formatCode>0.0%</c:formatCode>
                <c:ptCount val="12"/>
                <c:pt idx="0">
                  <c:v>3.6745554313655567E-2</c:v>
                </c:pt>
                <c:pt idx="1">
                  <c:v>5.2487914290192554E-2</c:v>
                </c:pt>
                <c:pt idx="2">
                  <c:v>7.5224212248828276E-2</c:v>
                </c:pt>
                <c:pt idx="3">
                  <c:v>5.910263449710107E-2</c:v>
                </c:pt>
                <c:pt idx="4">
                  <c:v>8.2879945979542569E-2</c:v>
                </c:pt>
                <c:pt idx="5">
                  <c:v>0.31485936511961859</c:v>
                </c:pt>
                <c:pt idx="6">
                  <c:v>8.2755516139093988E-2</c:v>
                </c:pt>
                <c:pt idx="7">
                  <c:v>7.829510924459053E-2</c:v>
                </c:pt>
                <c:pt idx="8">
                  <c:v>0.14339630734302375</c:v>
                </c:pt>
                <c:pt idx="9">
                  <c:v>4.4074599416616109E-2</c:v>
                </c:pt>
                <c:pt idx="10">
                  <c:v>3.447439735021425E-2</c:v>
                </c:pt>
                <c:pt idx="11">
                  <c:v>8.9756582088606568E-2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C4B-4034-B2C0-51AE8550FC14}"/>
            </c:ext>
          </c:extLst>
        </c:ser>
        <c:ser>
          <c:idx val="2"/>
          <c:order val="2"/>
          <c:tx>
            <c:strRef>
              <c:f>'Partida 20'!$C$37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dLbl>
              <c:idx val="0"/>
              <c:layout>
                <c:manualLayout>
                  <c:x val="1.2589174974861301E-2"/>
                  <c:y val="7.857052975614607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C4B-4034-B2C0-51AE8550FC14}"/>
                </c:ext>
              </c:extLst>
            </c:dLbl>
            <c:dLbl>
              <c:idx val="4"/>
              <c:layout>
                <c:manualLayout>
                  <c:x val="1.007133997988904E-2"/>
                  <c:y val="-7.857052975614607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C4B-4034-B2C0-51AE8550FC14}"/>
                </c:ext>
              </c:extLst>
            </c:dLbl>
            <c:dLbl>
              <c:idx val="5"/>
              <c:layout>
                <c:manualLayout>
                  <c:x val="1.5107009969833562E-2"/>
                  <c:y val="-7.857052975614607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C4B-4034-B2C0-51AE8550FC1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 b="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20'!$D$34:$O$34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20'!$D$37:$N$37</c:f>
              <c:numCache>
                <c:formatCode>0.0%</c:formatCode>
                <c:ptCount val="11"/>
                <c:pt idx="0">
                  <c:v>4.0267289776628801E-2</c:v>
                </c:pt>
                <c:pt idx="1">
                  <c:v>4.9794917543396246E-2</c:v>
                </c:pt>
                <c:pt idx="2">
                  <c:v>0.26182884196762657</c:v>
                </c:pt>
                <c:pt idx="3">
                  <c:v>5.2585448706780079E-2</c:v>
                </c:pt>
                <c:pt idx="4">
                  <c:v>4.6755765697582351E-2</c:v>
                </c:pt>
                <c:pt idx="5">
                  <c:v>7.0786328263164097E-2</c:v>
                </c:pt>
                <c:pt idx="6">
                  <c:v>8.9100436770642957E-2</c:v>
                </c:pt>
                <c:pt idx="7">
                  <c:v>0.1755696784395451</c:v>
                </c:pt>
                <c:pt idx="8">
                  <c:v>9.8939087831427935E-2</c:v>
                </c:pt>
                <c:pt idx="9">
                  <c:v>4.3907232532277775E-2</c:v>
                </c:pt>
                <c:pt idx="10">
                  <c:v>5.6124257171440546E-2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C4B-4034-B2C0-51AE8550FC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6"/>
        <c:axId val="428047312"/>
        <c:axId val="428044568"/>
      </c:barChart>
      <c:catAx>
        <c:axId val="428047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28044568"/>
        <c:crosses val="autoZero"/>
        <c:auto val="0"/>
        <c:lblAlgn val="ctr"/>
        <c:lblOffset val="100"/>
        <c:noMultiLvlLbl val="0"/>
      </c:catAx>
      <c:valAx>
        <c:axId val="428044568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428047312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2018 - 2019 - 2020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0996088394042229"/>
          <c:y val="0.13373589805803127"/>
          <c:w val="0.87750255025336699"/>
          <c:h val="0.59369466745721788"/>
        </c:manualLayout>
      </c:layout>
      <c:lineChart>
        <c:grouping val="standard"/>
        <c:varyColors val="0"/>
        <c:ser>
          <c:idx val="0"/>
          <c:order val="0"/>
          <c:tx>
            <c:strRef>
              <c:f>'Partida 20'!$C$31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'Partida 20'!$D$30:$O$30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20'!$D$31:$O$31</c:f>
              <c:numCache>
                <c:formatCode>0.0%</c:formatCode>
                <c:ptCount val="12"/>
                <c:pt idx="0">
                  <c:v>4.5999999999999999E-2</c:v>
                </c:pt>
                <c:pt idx="1">
                  <c:v>9.4E-2</c:v>
                </c:pt>
                <c:pt idx="2">
                  <c:v>0.16200000000000001</c:v>
                </c:pt>
                <c:pt idx="3">
                  <c:v>0.214</c:v>
                </c:pt>
                <c:pt idx="4">
                  <c:v>0.38700000000000001</c:v>
                </c:pt>
                <c:pt idx="5">
                  <c:v>0.44700000000000001</c:v>
                </c:pt>
                <c:pt idx="6">
                  <c:v>0.505</c:v>
                </c:pt>
                <c:pt idx="7">
                  <c:v>0.56100000000000005</c:v>
                </c:pt>
                <c:pt idx="8">
                  <c:v>0.64900000000000002</c:v>
                </c:pt>
                <c:pt idx="9">
                  <c:v>0.83399999999999996</c:v>
                </c:pt>
                <c:pt idx="10">
                  <c:v>0.91</c:v>
                </c:pt>
                <c:pt idx="11">
                  <c:v>0.98699999999999999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1CA-416A-9D51-07724D81A390}"/>
            </c:ext>
          </c:extLst>
        </c:ser>
        <c:ser>
          <c:idx val="1"/>
          <c:order val="1"/>
          <c:tx>
            <c:strRef>
              <c:f>'Partida 20'!$C$32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4F81BD"/>
              </a:solidFill>
            </a:ln>
          </c:spPr>
          <c:marker>
            <c:symbol val="none"/>
          </c:marker>
          <c:cat>
            <c:strRef>
              <c:f>'Partida 20'!$D$30:$O$30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20'!$D$32:$O$32</c:f>
              <c:numCache>
                <c:formatCode>0.0%</c:formatCode>
                <c:ptCount val="12"/>
                <c:pt idx="0">
                  <c:v>3.6745554313655567E-2</c:v>
                </c:pt>
                <c:pt idx="1">
                  <c:v>8.9233468603848121E-2</c:v>
                </c:pt>
                <c:pt idx="2">
                  <c:v>0.1635945593043063</c:v>
                </c:pt>
                <c:pt idx="3">
                  <c:v>0.22269719380140737</c:v>
                </c:pt>
                <c:pt idx="4">
                  <c:v>0.30557713978094997</c:v>
                </c:pt>
                <c:pt idx="5">
                  <c:v>0.55458593538728584</c:v>
                </c:pt>
                <c:pt idx="6">
                  <c:v>0.62642012055713481</c:v>
                </c:pt>
                <c:pt idx="7">
                  <c:v>0.68324743603803995</c:v>
                </c:pt>
                <c:pt idx="8">
                  <c:v>0.82664374338106361</c:v>
                </c:pt>
                <c:pt idx="9">
                  <c:v>0.87071834279767979</c:v>
                </c:pt>
                <c:pt idx="10">
                  <c:v>0.89998952377933206</c:v>
                </c:pt>
                <c:pt idx="11">
                  <c:v>0.98771469280440993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1CA-416A-9D51-07724D81A390}"/>
            </c:ext>
          </c:extLst>
        </c:ser>
        <c:ser>
          <c:idx val="2"/>
          <c:order val="2"/>
          <c:tx>
            <c:strRef>
              <c:f>'Partida 20'!$C$33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2.9962546816479401E-2"/>
                  <c:y val="-3.857126418124464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800" b="1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9937479725146715E-2"/>
                      <c:h val="6.327874727544963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31CA-416A-9D51-07724D81A390}"/>
                </c:ext>
              </c:extLst>
            </c:dLbl>
            <c:dLbl>
              <c:idx val="1"/>
              <c:layout>
                <c:manualLayout>
                  <c:x val="-4.9937578027465693E-2"/>
                  <c:y val="-6.00000067491571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1CA-416A-9D51-07724D81A390}"/>
                </c:ext>
              </c:extLst>
            </c:dLbl>
            <c:dLbl>
              <c:idx val="2"/>
              <c:layout>
                <c:manualLayout>
                  <c:x val="-3.4956304619226011E-2"/>
                  <c:y val="-3.85714329101724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1CA-416A-9D51-07724D81A390}"/>
                </c:ext>
              </c:extLst>
            </c:dLbl>
            <c:dLbl>
              <c:idx val="3"/>
              <c:layout>
                <c:manualLayout>
                  <c:x val="-2.9962546816479446E-2"/>
                  <c:y val="-3.85714329101724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1CA-416A-9D51-07724D81A390}"/>
                </c:ext>
              </c:extLst>
            </c:dLbl>
            <c:dLbl>
              <c:idx val="4"/>
              <c:layout>
                <c:manualLayout>
                  <c:x val="-3.2459425717852687E-2"/>
                  <c:y val="-4.71428624457663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1CA-416A-9D51-07724D81A390}"/>
                </c:ext>
              </c:extLst>
            </c:dLbl>
            <c:dLbl>
              <c:idx val="5"/>
              <c:layout>
                <c:manualLayout>
                  <c:x val="-4.7440699126092382E-2"/>
                  <c:y val="-6.42857215169540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1CA-416A-9D51-07724D81A390}"/>
                </c:ext>
              </c:extLst>
            </c:dLbl>
            <c:dLbl>
              <c:idx val="6"/>
              <c:layout>
                <c:manualLayout>
                  <c:x val="-3.7453183520599342E-2"/>
                  <c:y val="-8.57142953559387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1CA-416A-9D51-07724D81A390}"/>
                </c:ext>
              </c:extLst>
            </c:dLbl>
            <c:dLbl>
              <c:idx val="7"/>
              <c:layout>
                <c:manualLayout>
                  <c:x val="-3.7453183520599342E-2"/>
                  <c:y val="1.71428590711877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1CA-416A-9D51-07724D81A390}"/>
                </c:ext>
              </c:extLst>
            </c:dLbl>
            <c:dLbl>
              <c:idx val="8"/>
              <c:layout>
                <c:manualLayout>
                  <c:x val="-5.2434456928838954E-2"/>
                  <c:y val="-2.57142886067816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1CA-416A-9D51-07724D81A390}"/>
                </c:ext>
              </c:extLst>
            </c:dLbl>
            <c:dLbl>
              <c:idx val="9"/>
              <c:layout>
                <c:manualLayout>
                  <c:x val="-2.9962546816479401E-2"/>
                  <c:y val="-2.14285738389846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1CA-416A-9D51-07724D81A3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20'!$D$30:$O$30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20'!$D$33:$N$33</c:f>
              <c:numCache>
                <c:formatCode>0.0%</c:formatCode>
                <c:ptCount val="11"/>
                <c:pt idx="0">
                  <c:v>4.0267289776628801E-2</c:v>
                </c:pt>
                <c:pt idx="1">
                  <c:v>8.9936288630507691E-2</c:v>
                </c:pt>
                <c:pt idx="2">
                  <c:v>0.33617250688012512</c:v>
                </c:pt>
                <c:pt idx="3">
                  <c:v>0.39312130216098295</c:v>
                </c:pt>
                <c:pt idx="4">
                  <c:v>0.4388104815844569</c:v>
                </c:pt>
                <c:pt idx="5">
                  <c:v>0.50916931980723434</c:v>
                </c:pt>
                <c:pt idx="6">
                  <c:v>0.59826975657787729</c:v>
                </c:pt>
                <c:pt idx="7">
                  <c:v>0.77383943501742236</c:v>
                </c:pt>
                <c:pt idx="8">
                  <c:v>0.84511012091706572</c:v>
                </c:pt>
                <c:pt idx="9">
                  <c:v>0.87829466966635439</c:v>
                </c:pt>
                <c:pt idx="10">
                  <c:v>0.90317664711876644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31CA-416A-9D51-07724D81A3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27554840"/>
        <c:axId val="327555232"/>
      </c:lineChart>
      <c:catAx>
        <c:axId val="327554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327555232"/>
        <c:crosses val="autoZero"/>
        <c:auto val="1"/>
        <c:lblAlgn val="ctr"/>
        <c:lblOffset val="100"/>
        <c:tickLblSkip val="1"/>
        <c:noMultiLvlLbl val="0"/>
      </c:catAx>
      <c:valAx>
        <c:axId val="327555232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327554840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4A876726-7309-442F-8D58-0038E5A2D4F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AC2081F-354F-43EE-8A09-26A649E3F7A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7AD6F6-CD35-40A5-82E1-BD37E93812B4}" type="datetimeFigureOut">
              <a:rPr lang="es-CL" smtClean="0"/>
              <a:t>07-01-2021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4D1142D-5E80-4C5F-82E8-C2C5B1E84C5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0BCD9B0-0B8B-4CDC-801C-1BD73CA76FD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F5F9BC-8A4C-4158-9A92-C0652BD14B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148324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A34CEC-7D52-426B-A33E-66B9A7093067}" type="datetimeFigureOut">
              <a:rPr lang="es-CL" smtClean="0"/>
              <a:t>07-01-2021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C4757C-832C-441B-BCA3-CC0556F8593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091390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07-01-2021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34724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07-01-2021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85676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07-01-2021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1080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07-01-2021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236474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07-01-2021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65977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07-01-2021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42953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07-01-2021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23110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07-01-2021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37482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07-01-2021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38866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07-01-2021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89260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07-01-2021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9798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07-01-2021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45524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10400" y="798513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B9CA6B-0E66-4B70-A242-52FE60DE0E7B}" type="datetimeFigureOut">
              <a:rPr lang="es-CL" smtClean="0"/>
              <a:t>07-01-2021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84074805-A23C-4212-BB26-13F69B42391C}"/>
              </a:ext>
            </a:extLst>
          </p:cNvPr>
          <p:cNvPicPr>
            <a:picLocks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030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NOVIEMBRE DE 2020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20: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SECRETARÍA GENERAL DE GOBIERNO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diciembre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62902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81CCFED-4AF6-44AD-8D3E-C708AA7CF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93377330-9F5D-4CBF-973C-94B03C3A1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8" y="68518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graphicFrame>
        <p:nvGraphicFramePr>
          <p:cNvPr id="10" name="Marcador de contenido 9">
            <a:extLst>
              <a:ext uri="{FF2B5EF4-FFF2-40B4-BE49-F238E27FC236}">
                <a16:creationId xmlns:a16="http://schemas.microsoft.com/office/drawing/2014/main" id="{2C27E0A1-8C39-4FD7-95F0-CEC75A4C58F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5019190"/>
              </p:ext>
            </p:extLst>
          </p:nvPr>
        </p:nvGraphicFramePr>
        <p:xfrm>
          <a:off x="457200" y="1600201"/>
          <a:ext cx="3682752" cy="42770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BDE0E48B-34D6-4772-BB6D-1BEF5A65318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29399812"/>
              </p:ext>
            </p:extLst>
          </p:nvPr>
        </p:nvGraphicFramePr>
        <p:xfrm>
          <a:off x="4139952" y="1600200"/>
          <a:ext cx="4485184" cy="42770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3455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23DE630-FEF5-4C25-8D4F-11C7EE9EF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8F0FA7B0-E071-4286-AF5F-AF9DD16C5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782035"/>
            <a:ext cx="799288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pic>
        <p:nvPicPr>
          <p:cNvPr id="7" name="Imagen 2">
            <a:extLst>
              <a:ext uri="{FF2B5EF4-FFF2-40B4-BE49-F238E27FC236}">
                <a16:creationId xmlns:a16="http://schemas.microsoft.com/office/drawing/2014/main" id="{59536425-DE23-4B60-B749-ED0B6754B4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5991225"/>
            <a:ext cx="7992888" cy="365125"/>
          </a:xfrm>
          <a:prstGeom prst="rect">
            <a:avLst/>
          </a:prstGeom>
        </p:spPr>
      </p:pic>
      <p:graphicFrame>
        <p:nvGraphicFramePr>
          <p:cNvPr id="9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0881172"/>
              </p:ext>
            </p:extLst>
          </p:nvPr>
        </p:nvGraphicFramePr>
        <p:xfrm>
          <a:off x="467544" y="1988840"/>
          <a:ext cx="7992888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38833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75556" y="764704"/>
            <a:ext cx="788487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NOVIEMBRE 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59536425-DE23-4B60-B749-ED0B6754B4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5556" y="5991225"/>
            <a:ext cx="7992888" cy="365125"/>
          </a:xfrm>
          <a:prstGeom prst="rect">
            <a:avLst/>
          </a:prstGeom>
        </p:spPr>
      </p:pic>
      <p:graphicFrame>
        <p:nvGraphicFramePr>
          <p:cNvPr id="8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48651694"/>
              </p:ext>
            </p:extLst>
          </p:nvPr>
        </p:nvGraphicFramePr>
        <p:xfrm>
          <a:off x="611560" y="1916832"/>
          <a:ext cx="7704856" cy="3456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94763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870174"/>
            <a:ext cx="773510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NOVIEMBRE 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31162" y="5589240"/>
            <a:ext cx="543608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1592" y="1689655"/>
            <a:ext cx="7405323" cy="2234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27CD9AF-941F-44A7-8C9E-D0723A9D24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4745780"/>
              </p:ext>
            </p:extLst>
          </p:nvPr>
        </p:nvGraphicFramePr>
        <p:xfrm>
          <a:off x="539553" y="2276872"/>
          <a:ext cx="7688829" cy="2808310"/>
        </p:xfrm>
        <a:graphic>
          <a:graphicData uri="http://schemas.openxmlformats.org/drawingml/2006/table">
            <a:tbl>
              <a:tblPr/>
              <a:tblGrid>
                <a:gridCol w="826557">
                  <a:extLst>
                    <a:ext uri="{9D8B030D-6E8A-4147-A177-3AD203B41FA5}">
                      <a16:colId xmlns:a16="http://schemas.microsoft.com/office/drawing/2014/main" val="1336346540"/>
                    </a:ext>
                  </a:extLst>
                </a:gridCol>
                <a:gridCol w="2803508">
                  <a:extLst>
                    <a:ext uri="{9D8B030D-6E8A-4147-A177-3AD203B41FA5}">
                      <a16:colId xmlns:a16="http://schemas.microsoft.com/office/drawing/2014/main" val="3631913943"/>
                    </a:ext>
                  </a:extLst>
                </a:gridCol>
                <a:gridCol w="826557">
                  <a:extLst>
                    <a:ext uri="{9D8B030D-6E8A-4147-A177-3AD203B41FA5}">
                      <a16:colId xmlns:a16="http://schemas.microsoft.com/office/drawing/2014/main" val="3500015899"/>
                    </a:ext>
                  </a:extLst>
                </a:gridCol>
                <a:gridCol w="826557">
                  <a:extLst>
                    <a:ext uri="{9D8B030D-6E8A-4147-A177-3AD203B41FA5}">
                      <a16:colId xmlns:a16="http://schemas.microsoft.com/office/drawing/2014/main" val="834111866"/>
                    </a:ext>
                  </a:extLst>
                </a:gridCol>
                <a:gridCol w="826557">
                  <a:extLst>
                    <a:ext uri="{9D8B030D-6E8A-4147-A177-3AD203B41FA5}">
                      <a16:colId xmlns:a16="http://schemas.microsoft.com/office/drawing/2014/main" val="2295369699"/>
                    </a:ext>
                  </a:extLst>
                </a:gridCol>
                <a:gridCol w="826557">
                  <a:extLst>
                    <a:ext uri="{9D8B030D-6E8A-4147-A177-3AD203B41FA5}">
                      <a16:colId xmlns:a16="http://schemas.microsoft.com/office/drawing/2014/main" val="1338997270"/>
                    </a:ext>
                  </a:extLst>
                </a:gridCol>
                <a:gridCol w="752536">
                  <a:extLst>
                    <a:ext uri="{9D8B030D-6E8A-4147-A177-3AD203B41FA5}">
                      <a16:colId xmlns:a16="http://schemas.microsoft.com/office/drawing/2014/main" val="1773997514"/>
                    </a:ext>
                  </a:extLst>
                </a:gridCol>
              </a:tblGrid>
              <a:tr h="169558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8664971"/>
                  </a:ext>
                </a:extLst>
              </a:tr>
              <a:tr h="519272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5688858"/>
                  </a:ext>
                </a:extLst>
              </a:tr>
              <a:tr h="222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32.003.768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41.912.430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9.908.662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37.854.328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3151863"/>
                  </a:ext>
                </a:extLst>
              </a:tr>
              <a:tr h="21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13.671.484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15.583.674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1.912.190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13.690.806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0931763"/>
                  </a:ext>
                </a:extLst>
              </a:tr>
              <a:tr h="21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4.455.478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5.934.428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1.478.950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4.616.376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7130353"/>
                  </a:ext>
                </a:extLst>
              </a:tr>
              <a:tr h="21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272.391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272.391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272.390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1597938"/>
                  </a:ext>
                </a:extLst>
              </a:tr>
              <a:tr h="21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13.019.209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12.473.479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-545.730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11.691.435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6839290"/>
                  </a:ext>
                </a:extLst>
              </a:tr>
              <a:tr h="21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783.227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2546911"/>
                  </a:ext>
                </a:extLst>
              </a:tr>
              <a:tr h="21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5251259"/>
                  </a:ext>
                </a:extLst>
              </a:tr>
              <a:tr h="21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574.186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446.350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-127.836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384.215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8089381"/>
                  </a:ext>
                </a:extLst>
              </a:tr>
              <a:tr h="21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280.411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7.184.108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6.903.697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7.184.106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4385257"/>
                  </a:ext>
                </a:extLst>
              </a:tr>
              <a:tr h="2013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9346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74564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58608" y="980728"/>
            <a:ext cx="755780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PARTRIDA 20,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735664" y="5877272"/>
            <a:ext cx="7542039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58608" y="1933175"/>
            <a:ext cx="7413792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0671339-5451-4170-958C-7087938CFC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2568742"/>
              </p:ext>
            </p:extLst>
          </p:nvPr>
        </p:nvGraphicFramePr>
        <p:xfrm>
          <a:off x="758609" y="2553107"/>
          <a:ext cx="7557807" cy="1134470"/>
        </p:xfrm>
        <a:graphic>
          <a:graphicData uri="http://schemas.openxmlformats.org/drawingml/2006/table">
            <a:tbl>
              <a:tblPr/>
              <a:tblGrid>
                <a:gridCol w="849619">
                  <a:extLst>
                    <a:ext uri="{9D8B030D-6E8A-4147-A177-3AD203B41FA5}">
                      <a16:colId xmlns:a16="http://schemas.microsoft.com/office/drawing/2014/main" val="3789918777"/>
                    </a:ext>
                  </a:extLst>
                </a:gridCol>
                <a:gridCol w="313852">
                  <a:extLst>
                    <a:ext uri="{9D8B030D-6E8A-4147-A177-3AD203B41FA5}">
                      <a16:colId xmlns:a16="http://schemas.microsoft.com/office/drawing/2014/main" val="3333258502"/>
                    </a:ext>
                  </a:extLst>
                </a:gridCol>
                <a:gridCol w="2235007">
                  <a:extLst>
                    <a:ext uri="{9D8B030D-6E8A-4147-A177-3AD203B41FA5}">
                      <a16:colId xmlns:a16="http://schemas.microsoft.com/office/drawing/2014/main" val="13476400"/>
                    </a:ext>
                  </a:extLst>
                </a:gridCol>
                <a:gridCol w="849619">
                  <a:extLst>
                    <a:ext uri="{9D8B030D-6E8A-4147-A177-3AD203B41FA5}">
                      <a16:colId xmlns:a16="http://schemas.microsoft.com/office/drawing/2014/main" val="3748181025"/>
                    </a:ext>
                  </a:extLst>
                </a:gridCol>
                <a:gridCol w="849619">
                  <a:extLst>
                    <a:ext uri="{9D8B030D-6E8A-4147-A177-3AD203B41FA5}">
                      <a16:colId xmlns:a16="http://schemas.microsoft.com/office/drawing/2014/main" val="4125363373"/>
                    </a:ext>
                  </a:extLst>
                </a:gridCol>
                <a:gridCol w="849619">
                  <a:extLst>
                    <a:ext uri="{9D8B030D-6E8A-4147-A177-3AD203B41FA5}">
                      <a16:colId xmlns:a16="http://schemas.microsoft.com/office/drawing/2014/main" val="3460978859"/>
                    </a:ext>
                  </a:extLst>
                </a:gridCol>
                <a:gridCol w="849619">
                  <a:extLst>
                    <a:ext uri="{9D8B030D-6E8A-4147-A177-3AD203B41FA5}">
                      <a16:colId xmlns:a16="http://schemas.microsoft.com/office/drawing/2014/main" val="4046112891"/>
                    </a:ext>
                  </a:extLst>
                </a:gridCol>
                <a:gridCol w="760853">
                  <a:extLst>
                    <a:ext uri="{9D8B030D-6E8A-4147-A177-3AD203B41FA5}">
                      <a16:colId xmlns:a16="http://schemas.microsoft.com/office/drawing/2014/main" val="2048040968"/>
                    </a:ext>
                  </a:extLst>
                </a:gridCol>
              </a:tblGrid>
              <a:tr h="171241"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5460438"/>
                  </a:ext>
                </a:extLst>
              </a:tr>
              <a:tr h="524425">
                <a:tc gridSpan="3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7641112"/>
                  </a:ext>
                </a:extLst>
              </a:tr>
              <a:tr h="224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General de Gobierno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22.319.249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25.557.163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3.237.914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22.441.024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2533474"/>
                  </a:ext>
                </a:extLst>
              </a:tr>
              <a:tr h="2140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Nacional de Televisión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9.684.519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16.355.267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6.670.748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15.413.304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70973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84615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73264" y="6313586"/>
            <a:ext cx="7100148" cy="365125"/>
          </a:xfrm>
        </p:spPr>
        <p:txBody>
          <a:bodyPr/>
          <a:lstStyle/>
          <a:p>
            <a:pPr algn="l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07274" y="731841"/>
            <a:ext cx="7923435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NOVIEMBRE 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20. CAPÍTULO 01. PROGRAMA 01: SECRETARÍA GENERAL DE GOBIERNO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728971" y="1335826"/>
            <a:ext cx="7686056" cy="32511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E8B961D-1460-4490-AB89-33DE9B2AEFF5}"/>
              </a:ext>
            </a:extLst>
          </p:cNvPr>
          <p:cNvGraphicFramePr>
            <a:graphicFrameLocks noGrp="1"/>
          </p:cNvGraphicFramePr>
          <p:nvPr/>
        </p:nvGraphicFramePr>
        <p:xfrm>
          <a:off x="610282" y="1600204"/>
          <a:ext cx="7923435" cy="4525955"/>
        </p:xfrm>
        <a:graphic>
          <a:graphicData uri="http://schemas.openxmlformats.org/drawingml/2006/table">
            <a:tbl>
              <a:tblPr/>
              <a:tblGrid>
                <a:gridCol w="722518">
                  <a:extLst>
                    <a:ext uri="{9D8B030D-6E8A-4147-A177-3AD203B41FA5}">
                      <a16:colId xmlns:a16="http://schemas.microsoft.com/office/drawing/2014/main" val="194564003"/>
                    </a:ext>
                  </a:extLst>
                </a:gridCol>
                <a:gridCol w="266900">
                  <a:extLst>
                    <a:ext uri="{9D8B030D-6E8A-4147-A177-3AD203B41FA5}">
                      <a16:colId xmlns:a16="http://schemas.microsoft.com/office/drawing/2014/main" val="1015216805"/>
                    </a:ext>
                  </a:extLst>
                </a:gridCol>
                <a:gridCol w="266900">
                  <a:extLst>
                    <a:ext uri="{9D8B030D-6E8A-4147-A177-3AD203B41FA5}">
                      <a16:colId xmlns:a16="http://schemas.microsoft.com/office/drawing/2014/main" val="3862136044"/>
                    </a:ext>
                  </a:extLst>
                </a:gridCol>
                <a:gridCol w="3130013">
                  <a:extLst>
                    <a:ext uri="{9D8B030D-6E8A-4147-A177-3AD203B41FA5}">
                      <a16:colId xmlns:a16="http://schemas.microsoft.com/office/drawing/2014/main" val="2168006197"/>
                    </a:ext>
                  </a:extLst>
                </a:gridCol>
                <a:gridCol w="722518">
                  <a:extLst>
                    <a:ext uri="{9D8B030D-6E8A-4147-A177-3AD203B41FA5}">
                      <a16:colId xmlns:a16="http://schemas.microsoft.com/office/drawing/2014/main" val="1561516450"/>
                    </a:ext>
                  </a:extLst>
                </a:gridCol>
                <a:gridCol w="722518">
                  <a:extLst>
                    <a:ext uri="{9D8B030D-6E8A-4147-A177-3AD203B41FA5}">
                      <a16:colId xmlns:a16="http://schemas.microsoft.com/office/drawing/2014/main" val="2443458955"/>
                    </a:ext>
                  </a:extLst>
                </a:gridCol>
                <a:gridCol w="722518">
                  <a:extLst>
                    <a:ext uri="{9D8B030D-6E8A-4147-A177-3AD203B41FA5}">
                      <a16:colId xmlns:a16="http://schemas.microsoft.com/office/drawing/2014/main" val="2970452512"/>
                    </a:ext>
                  </a:extLst>
                </a:gridCol>
                <a:gridCol w="722518">
                  <a:extLst>
                    <a:ext uri="{9D8B030D-6E8A-4147-A177-3AD203B41FA5}">
                      <a16:colId xmlns:a16="http://schemas.microsoft.com/office/drawing/2014/main" val="1026384168"/>
                    </a:ext>
                  </a:extLst>
                </a:gridCol>
                <a:gridCol w="647032">
                  <a:extLst>
                    <a:ext uri="{9D8B030D-6E8A-4147-A177-3AD203B41FA5}">
                      <a16:colId xmlns:a16="http://schemas.microsoft.com/office/drawing/2014/main" val="4093482790"/>
                    </a:ext>
                  </a:extLst>
                </a:gridCol>
              </a:tblGrid>
              <a:tr h="13720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575" marR="8575" marT="8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75" marR="8575" marT="8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7045569"/>
                  </a:ext>
                </a:extLst>
              </a:tr>
              <a:tr h="42018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0768394"/>
                  </a:ext>
                </a:extLst>
              </a:tr>
              <a:tr h="1800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22.319.249 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25.557.163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3.237.914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22.441.024 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87,8%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8779228"/>
                  </a:ext>
                </a:extLst>
              </a:tr>
              <a:tr h="1372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10.194.773 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12.124.923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1.930.150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10.734.826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88,5%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7694680"/>
                  </a:ext>
                </a:extLst>
              </a:tr>
              <a:tr h="1372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3.847.885 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5.396.651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1.548.766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4.239.700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78,6%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7320934"/>
                  </a:ext>
                </a:extLst>
              </a:tr>
              <a:tr h="1372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196.940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196.940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196.939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6935089"/>
                  </a:ext>
                </a:extLst>
              </a:tr>
              <a:tr h="1372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196.940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196.940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196.939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422906"/>
                  </a:ext>
                </a:extLst>
              </a:tr>
              <a:tr h="1372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7.631.215 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7.124.951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-506.264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6.561.904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8119206"/>
                  </a:ext>
                </a:extLst>
              </a:tr>
              <a:tr h="1372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7.631.215 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7.124.951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-506.264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6.561.904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2981963"/>
                  </a:ext>
                </a:extLst>
              </a:tr>
              <a:tr h="1372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División de Organizaciones Sociales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1.344.277 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1.193.877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-150.400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1.010.609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84,6%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354379"/>
                  </a:ext>
                </a:extLst>
              </a:tr>
              <a:tr h="1372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de Comunicaciones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1.075.600 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1.075.600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934.496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86,9%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0254019"/>
                  </a:ext>
                </a:extLst>
              </a:tr>
              <a:tr h="1372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Seguimiento de Políticas Públicas y Gestión Institucional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949.495 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949.495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845.200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89,0%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7527563"/>
                  </a:ext>
                </a:extLst>
              </a:tr>
              <a:tr h="274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Fomento de Medios de Comunicación Regionales, Provinciales y Comunales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2.146.052 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2.146.052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2.096.459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97,7%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9190633"/>
                  </a:ext>
                </a:extLst>
              </a:tr>
              <a:tr h="255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Fortalecimiento de Organizaciones y Asociaciones de Interés Público (Ley N° 20.500)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1.676.602 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1.369.636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-306.966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1.352.612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1684482"/>
                  </a:ext>
                </a:extLst>
              </a:tr>
              <a:tr h="1372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Observatorio de Participación Ciudadana y No Discriminación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253.535 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204.637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-48.898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164.413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80,3%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9705739"/>
                  </a:ext>
                </a:extLst>
              </a:tr>
              <a:tr h="231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Portal Único de Fondos Concursables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185.654 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185.654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158.115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85,2%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3315369"/>
                  </a:ext>
                </a:extLst>
              </a:tr>
              <a:tr h="231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783.227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281149"/>
                  </a:ext>
                </a:extLst>
              </a:tr>
              <a:tr h="1886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362.965 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253.023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-109.942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248.982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994080"/>
                  </a:ext>
                </a:extLst>
              </a:tr>
              <a:tr h="1372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54.399 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50.897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-3.502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50.897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6943084"/>
                  </a:ext>
                </a:extLst>
              </a:tr>
              <a:tr h="1372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9.542 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2.523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-7.019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2.388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94,6%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0300801"/>
                  </a:ext>
                </a:extLst>
              </a:tr>
              <a:tr h="1372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2.334 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1.723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-611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784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45,5%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4947699"/>
                  </a:ext>
                </a:extLst>
              </a:tr>
              <a:tr h="1372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296.690 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197.880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-98.810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194.913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1020549"/>
                  </a:ext>
                </a:extLst>
              </a:tr>
              <a:tr h="1372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280.411 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458.675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178.264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458.673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4167155"/>
                  </a:ext>
                </a:extLst>
              </a:tr>
              <a:tr h="1372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214.255 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279.668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65.413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279.667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9047432"/>
                  </a:ext>
                </a:extLst>
              </a:tr>
              <a:tr h="1372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66.156 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78.615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12.459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78.614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209425"/>
                  </a:ext>
                </a:extLst>
              </a:tr>
              <a:tr h="1372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100.392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100.392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100.392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3898342"/>
                  </a:ext>
                </a:extLst>
              </a:tr>
              <a:tr h="1372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7459194"/>
                  </a:ext>
                </a:extLst>
              </a:tr>
            </a:tbl>
          </a:graphicData>
        </a:graphic>
      </p:graphicFrame>
      <p:sp>
        <p:nvSpPr>
          <p:cNvPr id="8" name="1 Título">
            <a:extLst>
              <a:ext uri="{FF2B5EF4-FFF2-40B4-BE49-F238E27FC236}">
                <a16:creationId xmlns:a16="http://schemas.microsoft.com/office/drawing/2014/main" id="{9AC722BF-0575-49F5-9195-7EF5702F362C}"/>
              </a:ext>
            </a:extLst>
          </p:cNvPr>
          <p:cNvSpPr txBox="1">
            <a:spLocks/>
          </p:cNvSpPr>
          <p:nvPr/>
        </p:nvSpPr>
        <p:spPr>
          <a:xfrm>
            <a:off x="585186" y="6088453"/>
            <a:ext cx="7910043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21647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1559" y="5959660"/>
            <a:ext cx="7848872" cy="365125"/>
          </a:xfrm>
        </p:spPr>
        <p:txBody>
          <a:bodyPr/>
          <a:lstStyle/>
          <a:p>
            <a:pPr algn="l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59" y="764704"/>
            <a:ext cx="792088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NOVIEMBRE 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20. CAPÍTULO 02. PROGRAMA 01: CONSEJO NACIONAL DE TELEVISIÓN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41615" y="1485862"/>
            <a:ext cx="7776864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3129649"/>
              </p:ext>
            </p:extLst>
          </p:nvPr>
        </p:nvGraphicFramePr>
        <p:xfrm>
          <a:off x="611560" y="1797180"/>
          <a:ext cx="7920879" cy="4162475"/>
        </p:xfrm>
        <a:graphic>
          <a:graphicData uri="http://schemas.openxmlformats.org/drawingml/2006/table">
            <a:tbl>
              <a:tblPr/>
              <a:tblGrid>
                <a:gridCol w="7466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58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8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671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667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4667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667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4667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6866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881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226" marR="9226" marT="92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26" marR="9226" marT="92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823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061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9.684.519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16.355.267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6.670.748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15.413.304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94,2%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88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3.476.711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3.458.751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-17.960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2.955.980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85,5%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88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607.593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537.777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-69.816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376.676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88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75.451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75.451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75.451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88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5.387.994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5.348.528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-39.466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5.129.531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95,9%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88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5.387.994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5.348.528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-39.466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5.129.531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95,9%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88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560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Apoyo a Programas Culturales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4.734.167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4.695.465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-38.702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4.667.768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26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563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Televisión Cultural y Educativa CNTV Infantil (ex Novasur)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653.827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653.063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-764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461.763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70,7%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88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15.000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88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211.221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193.327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-17.894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135.233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88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3.558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28.160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24.602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17.251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61,3%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88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9.542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9.961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5.738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88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69.871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26.956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-42.915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22.248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82,5%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88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128.250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128.250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89.996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70,2%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88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6.725.433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6.725.433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6.725.433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88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6.725.433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6.725.433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6.725.433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88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36118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1107</Words>
  <Application>Microsoft Office PowerPoint</Application>
  <PresentationFormat>Presentación en pantalla (4:3)</PresentationFormat>
  <Paragraphs>542</Paragraphs>
  <Slides>8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1" baseType="lpstr">
      <vt:lpstr>Arial</vt:lpstr>
      <vt:lpstr>Calibri</vt:lpstr>
      <vt:lpstr>Tema de Office</vt:lpstr>
      <vt:lpstr>EJECUCIÓN ACUMULADA DE GASTOS PRESUPUESTARIOS AL MES DE NOVIEMBRE DE 2020 PARTIDA 20: MINISTERIO SECRETARÍA GENERAL DE GOBIERNO</vt:lpstr>
      <vt:lpstr>EJECUCIÓN ACUMULADA DE GASTOS A NOVIEMBRE DE 2020  PARTIDA 20 MINISTERIO SECRETARÍA GENERAL DE GOBIERNO</vt:lpstr>
      <vt:lpstr>EJECUCIÓN ACUMULADA DE GASTOS A NOVIEMBRE DE 2020  PARTIDA 20 MINISTERIO SECRETARÍA GENERAL DE GOBIERNO</vt:lpstr>
      <vt:lpstr>COMPORTAMIENTO DE LA EJECUCIÓN MENSUAL DE GASTOS A NOVIEMBRE DE 2020  PARTIDA 20 MINISTERIO SECRETARÍA GENERAL DE GOBIERNO</vt:lpstr>
      <vt:lpstr>EJECUCIÓN ACUMULADA  DE GASTOS A NOVIEMBRE DE 2020  PARTIDA 20 MINISTERIO SECRETARÍA GENERAL DE GOBIERNO</vt:lpstr>
      <vt:lpstr>EJECUCIÓN ACUMULADA DE GASTOS A NOVIEMBRE DE 2020  PARTRIDA 20, RESUMEN POR CAPÍTULOS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EJECUCIÓN ACUMULADA DE GASTOS PRESUPUESTARIOS AL MES DE JULIO 2019 PARTIDA 20: MINISTERIO SECRETARÍA GENERAL DE GOBIERNO</dc:title>
  <dc:creator>Claudia Soto</dc:creator>
  <cp:lastModifiedBy>Presupuesto</cp:lastModifiedBy>
  <cp:revision>16</cp:revision>
  <dcterms:created xsi:type="dcterms:W3CDTF">2019-11-13T19:00:32Z</dcterms:created>
  <dcterms:modified xsi:type="dcterms:W3CDTF">2021-01-07T19:29:34Z</dcterms:modified>
</cp:coreProperties>
</file>