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5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9"/>
  </p:notesMasterIdLst>
  <p:handoutMasterIdLst>
    <p:handoutMasterId r:id="rId20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  <p:sldId id="322" r:id="rId16"/>
    <p:sldId id="323" r:id="rId17"/>
    <p:sldId id="324" r:id="rId1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layout>
        <c:manualLayout>
          <c:xMode val="edge"/>
          <c:yMode val="edge"/>
          <c:x val="0.18158303096125525"/>
          <c:y val="5.22875745235174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0424337611032539E-2"/>
          <c:y val="0.20715551562232029"/>
          <c:w val="0.93207458061052373"/>
          <c:h val="0.44363166767878009"/>
        </c:manualLayout>
      </c:layout>
      <c:pie3DChart>
        <c:varyColors val="1"/>
        <c:ser>
          <c:idx val="0"/>
          <c:order val="0"/>
          <c:tx>
            <c:strRef>
              <c:f>'[19.xlsx]Partida 19'!$D$61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5E2-4957-BB7B-B195013DF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5E2-4957-BB7B-B195013DF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5E2-4957-BB7B-B195013DF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5E2-4957-BB7B-B195013DFAC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3815-4256-BD0B-909E0FAC564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AEDB-4CF6-A49D-552E4B51F1DD}"/>
              </c:ext>
            </c:extLst>
          </c:dPt>
          <c:dLbls>
            <c:dLbl>
              <c:idx val="0"/>
              <c:layout>
                <c:manualLayout>
                  <c:x val="-1.3215511070520573E-3"/>
                  <c:y val="1.0181392595146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E2-4957-BB7B-B195013DFACA}"/>
                </c:ext>
              </c:extLst>
            </c:dLbl>
            <c:dLbl>
              <c:idx val="1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55E2-4957-BB7B-B195013DFACA}"/>
                </c:ext>
              </c:extLst>
            </c:dLbl>
            <c:dLbl>
              <c:idx val="4"/>
              <c:layout>
                <c:manualLayout>
                  <c:x val="7.8864829396325456E-3"/>
                  <c:y val="5.496135899679207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815-4256-BD0B-909E0FAC564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'[19.xlsx]Partida 19'!$C$62:$C$67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PRÉSTAMOS                                                                       </c:v>
                </c:pt>
                <c:pt idx="4">
                  <c:v>TRANSFERENCIAS DE CAPITAL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'[19.xlsx]Partida 19'!$D$62:$D$67</c:f>
              <c:numCache>
                <c:formatCode>#,##0</c:formatCode>
                <c:ptCount val="6"/>
                <c:pt idx="0">
                  <c:v>44024807</c:v>
                </c:pt>
                <c:pt idx="1">
                  <c:v>799348553</c:v>
                </c:pt>
                <c:pt idx="2">
                  <c:v>69825831</c:v>
                </c:pt>
                <c:pt idx="3">
                  <c:v>17691318</c:v>
                </c:pt>
                <c:pt idx="4">
                  <c:v>169745807</c:v>
                </c:pt>
                <c:pt idx="5">
                  <c:v>74831675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C6-4925-A867-A91C505DC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30446819539407105"/>
          <c:y val="0.66863444514795012"/>
          <c:w val="0.38497878390201218"/>
          <c:h val="0.313492675571106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Capítulo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0362613576139912"/>
          <c:y val="5.29707370248190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'[19.xlsx]Partida 19'!$L$61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3.831373364169026E-17"/>
                  <c:y val="1.11431166670955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9E3-4281-8072-0AC7E04C0901}"/>
                </c:ext>
              </c:extLst>
            </c:dLbl>
            <c:dLbl>
              <c:idx val="1"/>
              <c:layout>
                <c:manualLayout>
                  <c:x val="0"/>
                  <c:y val="1.8096614194223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9E3-4281-8072-0AC7E04C09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'[19.xlsx]Partida 19'!$K$62:$K$64</c:f>
              <c:strCache>
                <c:ptCount val="3"/>
                <c:pt idx="0">
                  <c:v>SEC. Y ADM. GRAL. DE TRAN</c:v>
                </c:pt>
                <c:pt idx="1">
                  <c:v>SUB. DE TELEC</c:v>
                </c:pt>
                <c:pt idx="2">
                  <c:v>JUNTA DE AERONÁUTICA CIVIL</c:v>
                </c:pt>
              </c:strCache>
            </c:strRef>
          </c:cat>
          <c:val>
            <c:numRef>
              <c:f>'[19.xlsx]Partida 19'!$L$62:$L$64</c:f>
              <c:numCache>
                <c:formatCode>#,##0</c:formatCode>
                <c:ptCount val="3"/>
                <c:pt idx="0">
                  <c:v>16322177</c:v>
                </c:pt>
                <c:pt idx="1">
                  <c:v>65964847</c:v>
                </c:pt>
                <c:pt idx="2">
                  <c:v>1206138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398433344"/>
        <c:axId val="398434128"/>
      </c:barChart>
      <c:catAx>
        <c:axId val="398433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398434128"/>
        <c:crosses val="autoZero"/>
        <c:auto val="1"/>
        <c:lblAlgn val="ctr"/>
        <c:lblOffset val="100"/>
        <c:noMultiLvlLbl val="0"/>
      </c:catAx>
      <c:valAx>
        <c:axId val="39843412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398433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9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900" b="1"/>
              <a:t>% Ejecución Mensual  2018 - 2019 - 2020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9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19'!$C$29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19'!$D$28:$O$28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19'!$D$29:$O$29</c:f>
              <c:numCache>
                <c:formatCode>0.0%</c:formatCode>
                <c:ptCount val="12"/>
                <c:pt idx="0">
                  <c:v>5.2407244770723343E-3</c:v>
                </c:pt>
                <c:pt idx="1">
                  <c:v>7.3526678671776369E-2</c:v>
                </c:pt>
                <c:pt idx="2">
                  <c:v>8.9129304540418466E-2</c:v>
                </c:pt>
                <c:pt idx="3">
                  <c:v>9.0435502202660209E-2</c:v>
                </c:pt>
                <c:pt idx="4">
                  <c:v>6.7398394467530362E-2</c:v>
                </c:pt>
                <c:pt idx="5">
                  <c:v>8.0597572168019993E-2</c:v>
                </c:pt>
                <c:pt idx="6">
                  <c:v>6.9898710879534795E-2</c:v>
                </c:pt>
                <c:pt idx="7">
                  <c:v>6.7226411271847697E-2</c:v>
                </c:pt>
                <c:pt idx="8">
                  <c:v>0.12209019736443479</c:v>
                </c:pt>
                <c:pt idx="9">
                  <c:v>6.7952295897146159E-2</c:v>
                </c:pt>
                <c:pt idx="10">
                  <c:v>7.0517792721152578E-2</c:v>
                </c:pt>
                <c:pt idx="11">
                  <c:v>0.17440913071448971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A6-4174-B0A2-98A4FCE98EB0}"/>
            </c:ext>
          </c:extLst>
        </c:ser>
        <c:ser>
          <c:idx val="2"/>
          <c:order val="1"/>
          <c:tx>
            <c:strRef>
              <c:f>'Partida 19'!$C$30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19'!$D$28:$O$28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19'!$D$30:$O$30</c:f>
              <c:numCache>
                <c:formatCode>0.0%</c:formatCode>
                <c:ptCount val="12"/>
                <c:pt idx="0">
                  <c:v>5.8254143514526048E-2</c:v>
                </c:pt>
                <c:pt idx="1">
                  <c:v>6.0591102186217556E-2</c:v>
                </c:pt>
                <c:pt idx="2">
                  <c:v>5.2666627071718153E-2</c:v>
                </c:pt>
                <c:pt idx="3">
                  <c:v>9.2144472697434324E-2</c:v>
                </c:pt>
                <c:pt idx="4">
                  <c:v>6.7095666783963684E-2</c:v>
                </c:pt>
                <c:pt idx="5">
                  <c:v>7.108816207969372E-2</c:v>
                </c:pt>
                <c:pt idx="6">
                  <c:v>7.5721523717805064E-2</c:v>
                </c:pt>
                <c:pt idx="7">
                  <c:v>7.1902092763366759E-2</c:v>
                </c:pt>
                <c:pt idx="8">
                  <c:v>0.10979937727321905</c:v>
                </c:pt>
                <c:pt idx="9">
                  <c:v>7.5197312820908691E-2</c:v>
                </c:pt>
                <c:pt idx="10">
                  <c:v>8.3465250183976825E-2</c:v>
                </c:pt>
                <c:pt idx="11">
                  <c:v>0.18781852822619885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A6-4174-B0A2-98A4FCE98EB0}"/>
            </c:ext>
          </c:extLst>
        </c:ser>
        <c:ser>
          <c:idx val="1"/>
          <c:order val="2"/>
          <c:tx>
            <c:strRef>
              <c:f>'Partida 19'!$C$31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19'!$D$28:$O$28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19'!$D$31:$N$31</c:f>
              <c:numCache>
                <c:formatCode>0.0%</c:formatCode>
                <c:ptCount val="11"/>
                <c:pt idx="0">
                  <c:v>9.4812575272963703E-2</c:v>
                </c:pt>
                <c:pt idx="1">
                  <c:v>6.1895570005217442E-2</c:v>
                </c:pt>
                <c:pt idx="2">
                  <c:v>7.3873503311175245E-2</c:v>
                </c:pt>
                <c:pt idx="3">
                  <c:v>6.8598757659651358E-2</c:v>
                </c:pt>
                <c:pt idx="4">
                  <c:v>5.5291306418133651E-2</c:v>
                </c:pt>
                <c:pt idx="5">
                  <c:v>7.8756493497298991E-2</c:v>
                </c:pt>
                <c:pt idx="6">
                  <c:v>6.609617437318635E-2</c:v>
                </c:pt>
                <c:pt idx="7">
                  <c:v>7.1070941731502718E-2</c:v>
                </c:pt>
                <c:pt idx="8">
                  <c:v>8.6233512288964559E-2</c:v>
                </c:pt>
                <c:pt idx="9">
                  <c:v>7.273600455307401E-2</c:v>
                </c:pt>
                <c:pt idx="10">
                  <c:v>7.6651167313311327E-2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A6-4174-B0A2-98A4FCE98EB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28599944"/>
        <c:axId val="428601120"/>
      </c:barChart>
      <c:catAx>
        <c:axId val="428599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8601120"/>
        <c:crosses val="autoZero"/>
        <c:auto val="1"/>
        <c:lblAlgn val="ctr"/>
        <c:lblOffset val="100"/>
        <c:noMultiLvlLbl val="0"/>
      </c:catAx>
      <c:valAx>
        <c:axId val="42860112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859994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900"/>
              <a:t>% Ejecución Acumulada  2018 - 2019 -2020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19'!$C$22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19'!$D$21:$O$21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19'!$D$22:$O$22</c:f>
              <c:numCache>
                <c:formatCode>0.0%</c:formatCode>
                <c:ptCount val="12"/>
                <c:pt idx="0">
                  <c:v>5.2407244770723343E-3</c:v>
                </c:pt>
                <c:pt idx="1">
                  <c:v>7.8766578492643485E-2</c:v>
                </c:pt>
                <c:pt idx="2">
                  <c:v>0.16664578429208379</c:v>
                </c:pt>
                <c:pt idx="3">
                  <c:v>0.2553096266554668</c:v>
                </c:pt>
                <c:pt idx="4">
                  <c:v>0.32270802112299718</c:v>
                </c:pt>
                <c:pt idx="5">
                  <c:v>0.4032925677354911</c:v>
                </c:pt>
                <c:pt idx="6">
                  <c:v>0.47633264064743197</c:v>
                </c:pt>
                <c:pt idx="7">
                  <c:v>0.54354023013170716</c:v>
                </c:pt>
                <c:pt idx="8">
                  <c:v>0.66563042749614199</c:v>
                </c:pt>
                <c:pt idx="9">
                  <c:v>0.73356882516130451</c:v>
                </c:pt>
                <c:pt idx="10">
                  <c:v>0.8039101248323075</c:v>
                </c:pt>
                <c:pt idx="11">
                  <c:v>0.98995159049860704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B1E-4DFF-AA0F-2DE63FC81B24}"/>
            </c:ext>
          </c:extLst>
        </c:ser>
        <c:ser>
          <c:idx val="0"/>
          <c:order val="1"/>
          <c:tx>
            <c:strRef>
              <c:f>'Partida 19'!$C$23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19'!$D$21:$O$21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19'!$D$23:$O$23</c:f>
              <c:numCache>
                <c:formatCode>0.0%</c:formatCode>
                <c:ptCount val="12"/>
                <c:pt idx="0">
                  <c:v>5.8254143514526048E-2</c:v>
                </c:pt>
                <c:pt idx="1">
                  <c:v>0.1188452457007436</c:v>
                </c:pt>
                <c:pt idx="2">
                  <c:v>0.17149624961177792</c:v>
                </c:pt>
                <c:pt idx="3">
                  <c:v>0.25632959553173268</c:v>
                </c:pt>
                <c:pt idx="4">
                  <c:v>0.32342526231569635</c:v>
                </c:pt>
                <c:pt idx="5">
                  <c:v>0.39451342439539006</c:v>
                </c:pt>
                <c:pt idx="6">
                  <c:v>0.46972993291169934</c:v>
                </c:pt>
                <c:pt idx="7">
                  <c:v>0.54119900836142287</c:v>
                </c:pt>
                <c:pt idx="8">
                  <c:v>0.64097002736080655</c:v>
                </c:pt>
                <c:pt idx="9">
                  <c:v>0.71616734018171524</c:v>
                </c:pt>
                <c:pt idx="10">
                  <c:v>0.79752757953428799</c:v>
                </c:pt>
                <c:pt idx="11">
                  <c:v>0.96938186863210096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B1E-4DFF-AA0F-2DE63FC81B24}"/>
            </c:ext>
          </c:extLst>
        </c:ser>
        <c:ser>
          <c:idx val="1"/>
          <c:order val="2"/>
          <c:tx>
            <c:strRef>
              <c:f>'Partida 19'!$C$24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3.5306334371754955E-2"/>
                  <c:y val="-5.599298544568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B1E-4DFF-AA0F-2DE63FC81B24}"/>
                </c:ext>
              </c:extLst>
            </c:dLbl>
            <c:dLbl>
              <c:idx val="1"/>
              <c:layout>
                <c:manualLayout>
                  <c:x val="-4.984423676012463E-2"/>
                  <c:y val="-5.599298544568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B1E-4DFF-AA0F-2DE63FC81B24}"/>
                </c:ext>
              </c:extLst>
            </c:dLbl>
            <c:dLbl>
              <c:idx val="2"/>
              <c:layout>
                <c:manualLayout>
                  <c:x val="-4.9844236760124609E-2"/>
                  <c:y val="-5.2493423855326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B1E-4DFF-AA0F-2DE63FC81B24}"/>
                </c:ext>
              </c:extLst>
            </c:dLbl>
            <c:dLbl>
              <c:idx val="3"/>
              <c:layout>
                <c:manualLayout>
                  <c:x val="-4.9844236760124651E-2"/>
                  <c:y val="-5.2493423855326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B1E-4DFF-AA0F-2DE63FC81B24}"/>
                </c:ext>
              </c:extLst>
            </c:dLbl>
            <c:dLbl>
              <c:idx val="4"/>
              <c:layout>
                <c:manualLayout>
                  <c:x val="-5.5843181153244374E-2"/>
                  <c:y val="-5.38800396572938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B1E-4DFF-AA0F-2DE63FC81B24}"/>
                </c:ext>
              </c:extLst>
            </c:dLbl>
            <c:dLbl>
              <c:idx val="5"/>
              <c:layout>
                <c:manualLayout>
                  <c:x val="-5.3850296176628974E-2"/>
                  <c:y val="-3.77358365982151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B1E-4DFF-AA0F-2DE63FC81B24}"/>
                </c:ext>
              </c:extLst>
            </c:dLbl>
            <c:dLbl>
              <c:idx val="6"/>
              <c:layout>
                <c:manualLayout>
                  <c:x val="-6.2466343564889608E-2"/>
                  <c:y val="-2.51572243988100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B1E-4DFF-AA0F-2DE63FC81B24}"/>
                </c:ext>
              </c:extLst>
            </c:dLbl>
            <c:dLbl>
              <c:idx val="7"/>
              <c:layout>
                <c:manualLayout>
                  <c:x val="-6.0312331717824449E-2"/>
                  <c:y val="-2.5157224398810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B1E-4DFF-AA0F-2DE63FC81B24}"/>
                </c:ext>
              </c:extLst>
            </c:dLbl>
            <c:dLbl>
              <c:idx val="8"/>
              <c:layout>
                <c:manualLayout>
                  <c:x val="-5.6004308023694209E-2"/>
                  <c:y val="-8.38574146627000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B1E-4DFF-AA0F-2DE63FC81B24}"/>
                </c:ext>
              </c:extLst>
            </c:dLbl>
            <c:dLbl>
              <c:idx val="9"/>
              <c:layout>
                <c:manualLayout>
                  <c:x val="-5.3850296176628974E-2"/>
                  <c:y val="-8.38574146627000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B1E-4DFF-AA0F-2DE63FC81B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19'!$D$21:$O$21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19'!$D$24:$N$24</c:f>
              <c:numCache>
                <c:formatCode>0.0%</c:formatCode>
                <c:ptCount val="11"/>
                <c:pt idx="0">
                  <c:v>9.4812575272963703E-2</c:v>
                </c:pt>
                <c:pt idx="1">
                  <c:v>0.15670814527818114</c:v>
                </c:pt>
                <c:pt idx="2">
                  <c:v>0.2305816485893564</c:v>
                </c:pt>
                <c:pt idx="3">
                  <c:v>0.28840251901706021</c:v>
                </c:pt>
                <c:pt idx="4">
                  <c:v>0.34776823875517016</c:v>
                </c:pt>
                <c:pt idx="5">
                  <c:v>0.42658194103928476</c:v>
                </c:pt>
                <c:pt idx="6">
                  <c:v>0.49267811541247108</c:v>
                </c:pt>
                <c:pt idx="7">
                  <c:v>0.56374905714397383</c:v>
                </c:pt>
                <c:pt idx="8">
                  <c:v>0.64931788005747837</c:v>
                </c:pt>
                <c:pt idx="9">
                  <c:v>0.72601670239088378</c:v>
                </c:pt>
                <c:pt idx="10">
                  <c:v>0.80266786970419512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CB1E-4DFF-AA0F-2DE63FC81B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8600728"/>
        <c:axId val="428603080"/>
      </c:lineChart>
      <c:catAx>
        <c:axId val="428600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8603080"/>
        <c:crosses val="autoZero"/>
        <c:auto val="1"/>
        <c:lblAlgn val="ctr"/>
        <c:lblOffset val="100"/>
        <c:noMultiLvlLbl val="0"/>
      </c:catAx>
      <c:valAx>
        <c:axId val="42860308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860072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07-01-2021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07-01-2021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07-01-2021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NOVIEMBRE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19: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TRANSPORTES Y TELECOMUNICACIONES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diciembre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5069" y="55172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5069" y="755224"/>
            <a:ext cx="82117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04: UNIDAD OPERATIVA DE CONTROL DE TRÁNSITO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210585"/>
              </p:ext>
            </p:extLst>
          </p:nvPr>
        </p:nvGraphicFramePr>
        <p:xfrm>
          <a:off x="475067" y="2114941"/>
          <a:ext cx="8211734" cy="3258274"/>
        </p:xfrm>
        <a:graphic>
          <a:graphicData uri="http://schemas.openxmlformats.org/drawingml/2006/table">
            <a:tbl>
              <a:tblPr/>
              <a:tblGrid>
                <a:gridCol w="822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9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6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7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7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7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7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7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672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20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9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14.979.665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11.458.256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-3.521.409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7.221.741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2.978.900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2.917.053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-61.847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2.604.320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783.730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669.399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-114.331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429.542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6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-37.231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6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6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-17.422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6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-16.731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6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11.141.609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7.833.609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-3.308.000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4.161.208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6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11.141.609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7.833.609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-3.308.000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4.161.208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6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6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7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0870" y="616392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8014" y="764705"/>
            <a:ext cx="8027970" cy="605446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05: FISCALIZACIÓN Y CONTROL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78359" y="5072656"/>
            <a:ext cx="8175561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7F4E79C-DF83-4AC8-AEFA-0EB4F99DE0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897510"/>
              </p:ext>
            </p:extLst>
          </p:nvPr>
        </p:nvGraphicFramePr>
        <p:xfrm>
          <a:off x="546297" y="1785344"/>
          <a:ext cx="8039687" cy="3287312"/>
        </p:xfrm>
        <a:graphic>
          <a:graphicData uri="http://schemas.openxmlformats.org/drawingml/2006/table">
            <a:tbl>
              <a:tblPr/>
              <a:tblGrid>
                <a:gridCol w="805471">
                  <a:extLst>
                    <a:ext uri="{9D8B030D-6E8A-4147-A177-3AD203B41FA5}">
                      <a16:colId xmlns:a16="http://schemas.microsoft.com/office/drawing/2014/main" val="1035386167"/>
                    </a:ext>
                  </a:extLst>
                </a:gridCol>
                <a:gridCol w="297544">
                  <a:extLst>
                    <a:ext uri="{9D8B030D-6E8A-4147-A177-3AD203B41FA5}">
                      <a16:colId xmlns:a16="http://schemas.microsoft.com/office/drawing/2014/main" val="3341871191"/>
                    </a:ext>
                  </a:extLst>
                </a:gridCol>
                <a:gridCol w="297544">
                  <a:extLst>
                    <a:ext uri="{9D8B030D-6E8A-4147-A177-3AD203B41FA5}">
                      <a16:colId xmlns:a16="http://schemas.microsoft.com/office/drawing/2014/main" val="639938776"/>
                    </a:ext>
                  </a:extLst>
                </a:gridCol>
                <a:gridCol w="2695926">
                  <a:extLst>
                    <a:ext uri="{9D8B030D-6E8A-4147-A177-3AD203B41FA5}">
                      <a16:colId xmlns:a16="http://schemas.microsoft.com/office/drawing/2014/main" val="1851020751"/>
                    </a:ext>
                  </a:extLst>
                </a:gridCol>
                <a:gridCol w="805471">
                  <a:extLst>
                    <a:ext uri="{9D8B030D-6E8A-4147-A177-3AD203B41FA5}">
                      <a16:colId xmlns:a16="http://schemas.microsoft.com/office/drawing/2014/main" val="2229985072"/>
                    </a:ext>
                  </a:extLst>
                </a:gridCol>
                <a:gridCol w="805471">
                  <a:extLst>
                    <a:ext uri="{9D8B030D-6E8A-4147-A177-3AD203B41FA5}">
                      <a16:colId xmlns:a16="http://schemas.microsoft.com/office/drawing/2014/main" val="1643692933"/>
                    </a:ext>
                  </a:extLst>
                </a:gridCol>
                <a:gridCol w="805471">
                  <a:extLst>
                    <a:ext uri="{9D8B030D-6E8A-4147-A177-3AD203B41FA5}">
                      <a16:colId xmlns:a16="http://schemas.microsoft.com/office/drawing/2014/main" val="3604236687"/>
                    </a:ext>
                  </a:extLst>
                </a:gridCol>
                <a:gridCol w="805471">
                  <a:extLst>
                    <a:ext uri="{9D8B030D-6E8A-4147-A177-3AD203B41FA5}">
                      <a16:colId xmlns:a16="http://schemas.microsoft.com/office/drawing/2014/main" val="1434639599"/>
                    </a:ext>
                  </a:extLst>
                </a:gridCol>
                <a:gridCol w="721318">
                  <a:extLst>
                    <a:ext uri="{9D8B030D-6E8A-4147-A177-3AD203B41FA5}">
                      <a16:colId xmlns:a16="http://schemas.microsoft.com/office/drawing/2014/main" val="2622657442"/>
                    </a:ext>
                  </a:extLst>
                </a:gridCol>
              </a:tblGrid>
              <a:tr h="15334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538138"/>
                  </a:ext>
                </a:extLst>
              </a:tr>
              <a:tr h="46961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68221"/>
                  </a:ext>
                </a:extLst>
              </a:tr>
              <a:tr h="2012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11.751.343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10.898.915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-852.428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9.086.285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58951"/>
                  </a:ext>
                </a:extLst>
              </a:tr>
              <a:tr h="153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8.207.658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8.228.575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7.395.305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11717"/>
                  </a:ext>
                </a:extLst>
              </a:tr>
              <a:tr h="153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2.669.150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2.448.596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-220.554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1.595.186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932135"/>
                  </a:ext>
                </a:extLst>
              </a:tr>
              <a:tr h="153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311849"/>
                  </a:ext>
                </a:extLst>
              </a:tr>
              <a:tr h="153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949813"/>
                  </a:ext>
                </a:extLst>
              </a:tr>
              <a:tr h="153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Seguridad Vial (SEGIB)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2311597"/>
                  </a:ext>
                </a:extLst>
              </a:tr>
              <a:tr h="153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132.661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132.661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262.393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062181"/>
                  </a:ext>
                </a:extLst>
              </a:tr>
              <a:tr h="153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132.661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132.661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33.393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054681"/>
                  </a:ext>
                </a:extLst>
              </a:tr>
              <a:tr h="153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589780"/>
                  </a:ext>
                </a:extLst>
              </a:tr>
              <a:tr h="153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737.642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-652.991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60.016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178816"/>
                  </a:ext>
                </a:extLst>
              </a:tr>
              <a:tr h="153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45.144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137299"/>
                  </a:ext>
                </a:extLst>
              </a:tr>
              <a:tr h="153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465.752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355487"/>
                  </a:ext>
                </a:extLst>
              </a:tr>
              <a:tr h="153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24.796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093188"/>
                  </a:ext>
                </a:extLst>
              </a:tr>
              <a:tr h="153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124.146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-81.991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75712"/>
                  </a:ext>
                </a:extLst>
              </a:tr>
              <a:tr h="153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83730"/>
                  </a:ext>
                </a:extLst>
              </a:tr>
              <a:tr h="153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2529"/>
                  </a:ext>
                </a:extLst>
              </a:tr>
              <a:tr h="162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514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2384" y="644199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2" y="140586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770988"/>
            <a:ext cx="805125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06: SUBSIDIO NACIONAL AL TRANSPORTE PÚBLICO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82384" y="6075365"/>
            <a:ext cx="8051257" cy="36804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67A28EC-5B6D-4929-A550-B16A2694D2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298190"/>
              </p:ext>
            </p:extLst>
          </p:nvPr>
        </p:nvGraphicFramePr>
        <p:xfrm>
          <a:off x="518862" y="1714351"/>
          <a:ext cx="8051256" cy="4344388"/>
        </p:xfrm>
        <a:graphic>
          <a:graphicData uri="http://schemas.openxmlformats.org/drawingml/2006/table">
            <a:tbl>
              <a:tblPr/>
              <a:tblGrid>
                <a:gridCol w="806630">
                  <a:extLst>
                    <a:ext uri="{9D8B030D-6E8A-4147-A177-3AD203B41FA5}">
                      <a16:colId xmlns:a16="http://schemas.microsoft.com/office/drawing/2014/main" val="2196197337"/>
                    </a:ext>
                  </a:extLst>
                </a:gridCol>
                <a:gridCol w="297972">
                  <a:extLst>
                    <a:ext uri="{9D8B030D-6E8A-4147-A177-3AD203B41FA5}">
                      <a16:colId xmlns:a16="http://schemas.microsoft.com/office/drawing/2014/main" val="932802220"/>
                    </a:ext>
                  </a:extLst>
                </a:gridCol>
                <a:gridCol w="297972">
                  <a:extLst>
                    <a:ext uri="{9D8B030D-6E8A-4147-A177-3AD203B41FA5}">
                      <a16:colId xmlns:a16="http://schemas.microsoft.com/office/drawing/2014/main" val="941267261"/>
                    </a:ext>
                  </a:extLst>
                </a:gridCol>
                <a:gridCol w="2699806">
                  <a:extLst>
                    <a:ext uri="{9D8B030D-6E8A-4147-A177-3AD203B41FA5}">
                      <a16:colId xmlns:a16="http://schemas.microsoft.com/office/drawing/2014/main" val="2521686784"/>
                    </a:ext>
                  </a:extLst>
                </a:gridCol>
                <a:gridCol w="806630">
                  <a:extLst>
                    <a:ext uri="{9D8B030D-6E8A-4147-A177-3AD203B41FA5}">
                      <a16:colId xmlns:a16="http://schemas.microsoft.com/office/drawing/2014/main" val="2208677899"/>
                    </a:ext>
                  </a:extLst>
                </a:gridCol>
                <a:gridCol w="806630">
                  <a:extLst>
                    <a:ext uri="{9D8B030D-6E8A-4147-A177-3AD203B41FA5}">
                      <a16:colId xmlns:a16="http://schemas.microsoft.com/office/drawing/2014/main" val="1711276208"/>
                    </a:ext>
                  </a:extLst>
                </a:gridCol>
                <a:gridCol w="806630">
                  <a:extLst>
                    <a:ext uri="{9D8B030D-6E8A-4147-A177-3AD203B41FA5}">
                      <a16:colId xmlns:a16="http://schemas.microsoft.com/office/drawing/2014/main" val="1196905724"/>
                    </a:ext>
                  </a:extLst>
                </a:gridCol>
                <a:gridCol w="806630">
                  <a:extLst>
                    <a:ext uri="{9D8B030D-6E8A-4147-A177-3AD203B41FA5}">
                      <a16:colId xmlns:a16="http://schemas.microsoft.com/office/drawing/2014/main" val="2498393846"/>
                    </a:ext>
                  </a:extLst>
                </a:gridCol>
                <a:gridCol w="722356">
                  <a:extLst>
                    <a:ext uri="{9D8B030D-6E8A-4147-A177-3AD203B41FA5}">
                      <a16:colId xmlns:a16="http://schemas.microsoft.com/office/drawing/2014/main" val="2081221564"/>
                    </a:ext>
                  </a:extLst>
                </a:gridCol>
              </a:tblGrid>
              <a:tr h="12642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14" marR="7914" marT="79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14" marR="7914" marT="79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5146016"/>
                  </a:ext>
                </a:extLst>
              </a:tr>
              <a:tr h="38718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274245"/>
                  </a:ext>
                </a:extLst>
              </a:tr>
              <a:tr h="1659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862.718.053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955.417.463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92.699.410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810.331.620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419243"/>
                  </a:ext>
                </a:extLst>
              </a:tr>
              <a:tr h="126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3.643.387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3.469.773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-173.614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3.086.255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62131"/>
                  </a:ext>
                </a:extLst>
              </a:tr>
              <a:tr h="126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184.033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184.033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140.763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507155"/>
                  </a:ext>
                </a:extLst>
              </a:tr>
              <a:tr h="126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798.895.979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791.405.979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-7.490.000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655.689.548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078392"/>
                  </a:ext>
                </a:extLst>
              </a:tr>
              <a:tr h="126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798.895.979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791.405.979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-7.490.000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655.689.548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524104"/>
                  </a:ext>
                </a:extLst>
              </a:tr>
              <a:tr h="126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al Transporte Regional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16.473.374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15.583.374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-890.000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12.089.110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272536"/>
                  </a:ext>
                </a:extLst>
              </a:tr>
              <a:tr h="126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177.164.312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170.564.312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-6.600.000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132.436.290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446510"/>
                  </a:ext>
                </a:extLst>
              </a:tr>
              <a:tr h="126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Transitorio - Transantiago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221.367.306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221.367.306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221.367.306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363718"/>
                  </a:ext>
                </a:extLst>
              </a:tr>
              <a:tr h="126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Transporte Público - Transantiago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233.665.490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233.665.490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233.665.490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563650"/>
                  </a:ext>
                </a:extLst>
              </a:tr>
              <a:tr h="126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Especial Adicional - Transantiago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150.225.497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150.225.497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56.131.352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866371"/>
                  </a:ext>
                </a:extLst>
              </a:tr>
              <a:tr h="126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7.000.000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419482"/>
                  </a:ext>
                </a:extLst>
              </a:tr>
              <a:tr h="126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7.000.000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070480"/>
                  </a:ext>
                </a:extLst>
              </a:tr>
              <a:tr h="126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59.009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59.009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23679"/>
                  </a:ext>
                </a:extLst>
              </a:tr>
              <a:tr h="2354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59.009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59.009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60150"/>
                  </a:ext>
                </a:extLst>
              </a:tr>
              <a:tr h="126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156.978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118.133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-38.845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97.372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3727083"/>
                  </a:ext>
                </a:extLst>
              </a:tr>
              <a:tr h="126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43.092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26.500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-16.592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24.019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551264"/>
                  </a:ext>
                </a:extLst>
              </a:tr>
              <a:tr h="126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113.886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91.633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-22.253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73.353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192335"/>
                  </a:ext>
                </a:extLst>
              </a:tr>
              <a:tr h="126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6.668.999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3.668.999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-3.000.000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1.719.846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232007"/>
                  </a:ext>
                </a:extLst>
              </a:tr>
              <a:tr h="126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6.668.999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3.668.999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-3.000.000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1.719.846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878934"/>
                  </a:ext>
                </a:extLst>
              </a:tr>
              <a:tr h="134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53.166.677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62.766.677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9.600.000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55.853.976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083594"/>
                  </a:ext>
                </a:extLst>
              </a:tr>
              <a:tr h="126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6.912.701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6.912.701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736354"/>
                  </a:ext>
                </a:extLst>
              </a:tr>
              <a:tr h="126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Metro Regional de Valparaíso S.A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2.006.978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2.006.978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2976132"/>
                  </a:ext>
                </a:extLst>
              </a:tr>
              <a:tr h="126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Trenes Metropolitanos S.A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1.077.504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1.077.504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8717460"/>
                  </a:ext>
                </a:extLst>
              </a:tr>
              <a:tr h="126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FESUB Concepción S.A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3.828.219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3.828.219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994443"/>
                  </a:ext>
                </a:extLst>
              </a:tr>
              <a:tr h="126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46.253.976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55.853.976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9.600.000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55.853.976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376659"/>
                  </a:ext>
                </a:extLst>
              </a:tr>
              <a:tr h="126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46.253.976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55.853.976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9.600.000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55.853.976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020547"/>
                  </a:ext>
                </a:extLst>
              </a:tr>
              <a:tr h="126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93.743.860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93.742.860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93.743.860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147855"/>
                  </a:ext>
                </a:extLst>
              </a:tr>
              <a:tr h="126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93.743.860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93.742.860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93.743.860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623009"/>
                  </a:ext>
                </a:extLst>
              </a:tr>
              <a:tr h="134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779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3479" y="5969630"/>
            <a:ext cx="8101656" cy="184567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708646"/>
            <a:ext cx="810627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07: PROGRAMA DESARROLLO LOGÍSTICO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18863" y="4602725"/>
            <a:ext cx="810627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A1B55CB-58FC-48EF-BDFA-5717F32F44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309940"/>
              </p:ext>
            </p:extLst>
          </p:nvPr>
        </p:nvGraphicFramePr>
        <p:xfrm>
          <a:off x="518863" y="1746148"/>
          <a:ext cx="8106272" cy="2834982"/>
        </p:xfrm>
        <a:graphic>
          <a:graphicData uri="http://schemas.openxmlformats.org/drawingml/2006/table">
            <a:tbl>
              <a:tblPr/>
              <a:tblGrid>
                <a:gridCol w="812142">
                  <a:extLst>
                    <a:ext uri="{9D8B030D-6E8A-4147-A177-3AD203B41FA5}">
                      <a16:colId xmlns:a16="http://schemas.microsoft.com/office/drawing/2014/main" val="2163876533"/>
                    </a:ext>
                  </a:extLst>
                </a:gridCol>
                <a:gridCol w="300008">
                  <a:extLst>
                    <a:ext uri="{9D8B030D-6E8A-4147-A177-3AD203B41FA5}">
                      <a16:colId xmlns:a16="http://schemas.microsoft.com/office/drawing/2014/main" val="149257769"/>
                    </a:ext>
                  </a:extLst>
                </a:gridCol>
                <a:gridCol w="300008">
                  <a:extLst>
                    <a:ext uri="{9D8B030D-6E8A-4147-A177-3AD203B41FA5}">
                      <a16:colId xmlns:a16="http://schemas.microsoft.com/office/drawing/2014/main" val="1264956699"/>
                    </a:ext>
                  </a:extLst>
                </a:gridCol>
                <a:gridCol w="2718254">
                  <a:extLst>
                    <a:ext uri="{9D8B030D-6E8A-4147-A177-3AD203B41FA5}">
                      <a16:colId xmlns:a16="http://schemas.microsoft.com/office/drawing/2014/main" val="854490413"/>
                    </a:ext>
                  </a:extLst>
                </a:gridCol>
                <a:gridCol w="812142">
                  <a:extLst>
                    <a:ext uri="{9D8B030D-6E8A-4147-A177-3AD203B41FA5}">
                      <a16:colId xmlns:a16="http://schemas.microsoft.com/office/drawing/2014/main" val="2540212995"/>
                    </a:ext>
                  </a:extLst>
                </a:gridCol>
                <a:gridCol w="812142">
                  <a:extLst>
                    <a:ext uri="{9D8B030D-6E8A-4147-A177-3AD203B41FA5}">
                      <a16:colId xmlns:a16="http://schemas.microsoft.com/office/drawing/2014/main" val="3996426994"/>
                    </a:ext>
                  </a:extLst>
                </a:gridCol>
                <a:gridCol w="812142">
                  <a:extLst>
                    <a:ext uri="{9D8B030D-6E8A-4147-A177-3AD203B41FA5}">
                      <a16:colId xmlns:a16="http://schemas.microsoft.com/office/drawing/2014/main" val="3892832413"/>
                    </a:ext>
                  </a:extLst>
                </a:gridCol>
                <a:gridCol w="812142">
                  <a:extLst>
                    <a:ext uri="{9D8B030D-6E8A-4147-A177-3AD203B41FA5}">
                      <a16:colId xmlns:a16="http://schemas.microsoft.com/office/drawing/2014/main" val="3274167585"/>
                    </a:ext>
                  </a:extLst>
                </a:gridCol>
                <a:gridCol w="727292">
                  <a:extLst>
                    <a:ext uri="{9D8B030D-6E8A-4147-A177-3AD203B41FA5}">
                      <a16:colId xmlns:a16="http://schemas.microsoft.com/office/drawing/2014/main" val="4109431827"/>
                    </a:ext>
                  </a:extLst>
                </a:gridCol>
              </a:tblGrid>
              <a:tr h="15378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0697636"/>
                  </a:ext>
                </a:extLst>
              </a:tr>
              <a:tr h="47071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324860"/>
                  </a:ext>
                </a:extLst>
              </a:tr>
              <a:tr h="2017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1.144.778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1.055.131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-89.647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801.309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868874"/>
                  </a:ext>
                </a:extLst>
              </a:tr>
              <a:tr h="153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887.762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844.594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-43.168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755.164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234035"/>
                  </a:ext>
                </a:extLst>
              </a:tr>
              <a:tr h="153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230.376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184.747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-45.629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933594"/>
                  </a:ext>
                </a:extLst>
              </a:tr>
              <a:tr h="153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831969"/>
                  </a:ext>
                </a:extLst>
              </a:tr>
              <a:tr h="153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540324"/>
                  </a:ext>
                </a:extLst>
              </a:tr>
              <a:tr h="153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Interamericana de Puertos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578137"/>
                  </a:ext>
                </a:extLst>
              </a:tr>
              <a:tr h="153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923287"/>
                  </a:ext>
                </a:extLst>
              </a:tr>
              <a:tr h="153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135436"/>
                  </a:ext>
                </a:extLst>
              </a:tr>
              <a:tr h="153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218597"/>
                  </a:ext>
                </a:extLst>
              </a:tr>
              <a:tr h="153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405334"/>
                  </a:ext>
                </a:extLst>
              </a:tr>
              <a:tr h="153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170263"/>
                  </a:ext>
                </a:extLst>
              </a:tr>
              <a:tr h="153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90232"/>
                  </a:ext>
                </a:extLst>
              </a:tr>
              <a:tr h="153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498989"/>
                  </a:ext>
                </a:extLst>
              </a:tr>
              <a:tr h="163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9289" y="602711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2953" y="165524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1543" y="720970"/>
            <a:ext cx="81318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08: PROGRAMA DE VIALIDAD Y TRANSPORTE URBANO: SECTRA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821313"/>
              </p:ext>
            </p:extLst>
          </p:nvPr>
        </p:nvGraphicFramePr>
        <p:xfrm>
          <a:off x="518958" y="2100596"/>
          <a:ext cx="8011852" cy="3271679"/>
        </p:xfrm>
        <a:graphic>
          <a:graphicData uri="http://schemas.openxmlformats.org/drawingml/2006/table">
            <a:tbl>
              <a:tblPr/>
              <a:tblGrid>
                <a:gridCol w="795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19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5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58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58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58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26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432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48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9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6.594.515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5.756.627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-837.888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3.064.362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2.237.789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2.200.075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-37.714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1.979.099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811.237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776.651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-34.586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461.886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55.404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41.404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22.036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4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6.156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4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40.014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26.014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20.982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4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3.488.085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2.736.497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-751.588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600.830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4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1.999.427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1.491.739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-507.688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337.980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4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1.488.658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1.244.758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-243.900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262.850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1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4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5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8855" y="6518207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46050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4519" y="828970"/>
            <a:ext cx="809993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02. PROGRAMA 01: SUBSECRETARÍA DE TELECOMUNICACIONES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78381" y="6136529"/>
            <a:ext cx="8085588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B432C00-D8FC-447D-BB89-B505F343D1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656100"/>
              </p:ext>
            </p:extLst>
          </p:nvPr>
        </p:nvGraphicFramePr>
        <p:xfrm>
          <a:off x="504519" y="1789918"/>
          <a:ext cx="8085588" cy="4349805"/>
        </p:xfrm>
        <a:graphic>
          <a:graphicData uri="http://schemas.openxmlformats.org/drawingml/2006/table">
            <a:tbl>
              <a:tblPr/>
              <a:tblGrid>
                <a:gridCol w="810070">
                  <a:extLst>
                    <a:ext uri="{9D8B030D-6E8A-4147-A177-3AD203B41FA5}">
                      <a16:colId xmlns:a16="http://schemas.microsoft.com/office/drawing/2014/main" val="1991849089"/>
                    </a:ext>
                  </a:extLst>
                </a:gridCol>
                <a:gridCol w="299243">
                  <a:extLst>
                    <a:ext uri="{9D8B030D-6E8A-4147-A177-3AD203B41FA5}">
                      <a16:colId xmlns:a16="http://schemas.microsoft.com/office/drawing/2014/main" val="1568862780"/>
                    </a:ext>
                  </a:extLst>
                </a:gridCol>
                <a:gridCol w="299243">
                  <a:extLst>
                    <a:ext uri="{9D8B030D-6E8A-4147-A177-3AD203B41FA5}">
                      <a16:colId xmlns:a16="http://schemas.microsoft.com/office/drawing/2014/main" val="871215855"/>
                    </a:ext>
                  </a:extLst>
                </a:gridCol>
                <a:gridCol w="2711316">
                  <a:extLst>
                    <a:ext uri="{9D8B030D-6E8A-4147-A177-3AD203B41FA5}">
                      <a16:colId xmlns:a16="http://schemas.microsoft.com/office/drawing/2014/main" val="4209419693"/>
                    </a:ext>
                  </a:extLst>
                </a:gridCol>
                <a:gridCol w="810070">
                  <a:extLst>
                    <a:ext uri="{9D8B030D-6E8A-4147-A177-3AD203B41FA5}">
                      <a16:colId xmlns:a16="http://schemas.microsoft.com/office/drawing/2014/main" val="4091943248"/>
                    </a:ext>
                  </a:extLst>
                </a:gridCol>
                <a:gridCol w="810070">
                  <a:extLst>
                    <a:ext uri="{9D8B030D-6E8A-4147-A177-3AD203B41FA5}">
                      <a16:colId xmlns:a16="http://schemas.microsoft.com/office/drawing/2014/main" val="3295633951"/>
                    </a:ext>
                  </a:extLst>
                </a:gridCol>
                <a:gridCol w="810070">
                  <a:extLst>
                    <a:ext uri="{9D8B030D-6E8A-4147-A177-3AD203B41FA5}">
                      <a16:colId xmlns:a16="http://schemas.microsoft.com/office/drawing/2014/main" val="4272373153"/>
                    </a:ext>
                  </a:extLst>
                </a:gridCol>
                <a:gridCol w="810070">
                  <a:extLst>
                    <a:ext uri="{9D8B030D-6E8A-4147-A177-3AD203B41FA5}">
                      <a16:colId xmlns:a16="http://schemas.microsoft.com/office/drawing/2014/main" val="3922601007"/>
                    </a:ext>
                  </a:extLst>
                </a:gridCol>
                <a:gridCol w="725436">
                  <a:extLst>
                    <a:ext uri="{9D8B030D-6E8A-4147-A177-3AD203B41FA5}">
                      <a16:colId xmlns:a16="http://schemas.microsoft.com/office/drawing/2014/main" val="1426560663"/>
                    </a:ext>
                  </a:extLst>
                </a:gridCol>
              </a:tblGrid>
              <a:tr h="14776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39" marR="9239" marT="92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39" marR="9239" marT="92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0946563"/>
                  </a:ext>
                </a:extLst>
              </a:tr>
              <a:tr h="45252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227717"/>
                  </a:ext>
                </a:extLst>
              </a:tr>
              <a:tr h="1939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65.964.847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62.069.246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-3.895.601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50.981.038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460651"/>
                  </a:ext>
                </a:extLst>
              </a:tr>
              <a:tr h="147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8.508.734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8.425.716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-83.018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7.424.330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139118"/>
                  </a:ext>
                </a:extLst>
              </a:tr>
              <a:tr h="147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894.368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894.368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813.364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410880"/>
                  </a:ext>
                </a:extLst>
              </a:tr>
              <a:tr h="147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387.623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227.862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-159.761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90.084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127419"/>
                  </a:ext>
                </a:extLst>
              </a:tr>
              <a:tr h="147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387.623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227.862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-159.761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90.084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594372"/>
                  </a:ext>
                </a:extLst>
              </a:tr>
              <a:tr h="147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Digitaliza Chile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387.623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227.862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-159.761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90.084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444140"/>
                  </a:ext>
                </a:extLst>
              </a:tr>
              <a:tr h="147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1.678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1.668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2.499.287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148944,4%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799879"/>
                  </a:ext>
                </a:extLst>
              </a:tr>
              <a:tr h="147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8566064"/>
                  </a:ext>
                </a:extLst>
              </a:tr>
              <a:tr h="147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1.668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1.668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2.499.287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149837,4%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793414"/>
                  </a:ext>
                </a:extLst>
              </a:tr>
              <a:tr h="147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813.515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462.471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-351.044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424.570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90574"/>
                  </a:ext>
                </a:extLst>
              </a:tr>
              <a:tr h="147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92.333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25947"/>
                  </a:ext>
                </a:extLst>
              </a:tr>
              <a:tr h="147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9.131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-8.500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193878"/>
                  </a:ext>
                </a:extLst>
              </a:tr>
              <a:tr h="147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275.120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-289.180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257.224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723722"/>
                  </a:ext>
                </a:extLst>
              </a:tr>
              <a:tr h="147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28.728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2.828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-25.900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2.826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945069"/>
                  </a:ext>
                </a:extLst>
              </a:tr>
              <a:tr h="147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119.016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91.552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-27.464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71.811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355791"/>
                  </a:ext>
                </a:extLst>
              </a:tr>
              <a:tr h="147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513.000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470.750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-42.250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196.460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553159"/>
                  </a:ext>
                </a:extLst>
              </a:tr>
              <a:tr h="147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513.000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470.750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-42.250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196.460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662222"/>
                  </a:ext>
                </a:extLst>
              </a:tr>
              <a:tr h="147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10.495.707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845394"/>
                  </a:ext>
                </a:extLst>
              </a:tr>
              <a:tr h="147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10.495.707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200582"/>
                  </a:ext>
                </a:extLst>
              </a:tr>
              <a:tr h="147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37.154.279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33.893.083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-3.261.196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31.536.523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4374764"/>
                  </a:ext>
                </a:extLst>
              </a:tr>
              <a:tr h="147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37.154.279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33.893.083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-3.261.196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31.536.523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4511956"/>
                  </a:ext>
                </a:extLst>
              </a:tr>
              <a:tr h="157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039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de las Telecomunicaciones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37.154.279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33.893.083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-3.261.196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31.536.523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098919"/>
                  </a:ext>
                </a:extLst>
              </a:tr>
              <a:tr h="147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521479"/>
                  </a:ext>
                </a:extLst>
              </a:tr>
              <a:tr h="147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206511"/>
                  </a:ext>
                </a:extLst>
              </a:tr>
              <a:tr h="147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799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6789" y="6109047"/>
            <a:ext cx="7788360" cy="177750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6789" y="149574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87598" y="748953"/>
            <a:ext cx="811684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03. PROGRAMA 01: JUNTA DE AERONÁUTICA CIVIL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398547"/>
              </p:ext>
            </p:extLst>
          </p:nvPr>
        </p:nvGraphicFramePr>
        <p:xfrm>
          <a:off x="487597" y="1924664"/>
          <a:ext cx="8116850" cy="3379769"/>
        </p:xfrm>
        <a:graphic>
          <a:graphicData uri="http://schemas.openxmlformats.org/drawingml/2006/table">
            <a:tbl>
              <a:tblPr/>
              <a:tblGrid>
                <a:gridCol w="8205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1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729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05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05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05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05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483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393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29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4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1.206.138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1.167.178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-38.960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1.022.813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965.150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930.110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-35.040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832.380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3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183.690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141.464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3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3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3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de Atención de Usuarios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3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3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3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3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3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3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3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3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931" y="1844824"/>
            <a:ext cx="4163929" cy="382862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944272"/>
              </p:ext>
            </p:extLst>
          </p:nvPr>
        </p:nvGraphicFramePr>
        <p:xfrm>
          <a:off x="392322" y="1844824"/>
          <a:ext cx="41515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52DDFA81-9B94-4E5F-989A-1115AA4239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8025178"/>
              </p:ext>
            </p:extLst>
          </p:nvPr>
        </p:nvGraphicFramePr>
        <p:xfrm>
          <a:off x="458472" y="1952836"/>
          <a:ext cx="3993424" cy="3708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7BBF472B-4940-431F-99AC-6B3AC5D555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5439769"/>
              </p:ext>
            </p:extLst>
          </p:nvPr>
        </p:nvGraphicFramePr>
        <p:xfrm>
          <a:off x="4610036" y="1952836"/>
          <a:ext cx="4071938" cy="3636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539552" y="779802"/>
            <a:ext cx="799288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2EECB9A-501F-4ADA-9B28-6C7714DF2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4252" y="5887561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8858578"/>
              </p:ext>
            </p:extLst>
          </p:nvPr>
        </p:nvGraphicFramePr>
        <p:xfrm>
          <a:off x="623628" y="1916832"/>
          <a:ext cx="7836803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 noGrp="1"/>
          </p:cNvSpPr>
          <p:nvPr>
            <p:ph type="title"/>
          </p:nvPr>
        </p:nvSpPr>
        <p:spPr>
          <a:xfrm>
            <a:off x="606387" y="898934"/>
            <a:ext cx="7931226" cy="60104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sp>
        <p:nvSpPr>
          <p:cNvPr id="6" name="3 Marcador de pie de página">
            <a:extLst>
              <a:ext uri="{FF2B5EF4-FFF2-40B4-BE49-F238E27FC236}">
                <a16:creationId xmlns:a16="http://schemas.microsoft.com/office/drawing/2014/main" id="{72943D79-0F66-457A-97A0-3B23587C3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6387" y="5959066"/>
            <a:ext cx="7692788" cy="257836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1814860"/>
              </p:ext>
            </p:extLst>
          </p:nvPr>
        </p:nvGraphicFramePr>
        <p:xfrm>
          <a:off x="623627" y="1916832"/>
          <a:ext cx="7913986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3369" y="764058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5880538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4176" y="1557054"/>
            <a:ext cx="7632848" cy="3019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21361" y="5033613"/>
            <a:ext cx="7704856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BA5F860-05A4-4555-ADFA-4663289BF9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41671"/>
              </p:ext>
            </p:extLst>
          </p:nvPr>
        </p:nvGraphicFramePr>
        <p:xfrm>
          <a:off x="593369" y="2000349"/>
          <a:ext cx="7632851" cy="3008111"/>
        </p:xfrm>
        <a:graphic>
          <a:graphicData uri="http://schemas.openxmlformats.org/drawingml/2006/table">
            <a:tbl>
              <a:tblPr/>
              <a:tblGrid>
                <a:gridCol w="889393">
                  <a:extLst>
                    <a:ext uri="{9D8B030D-6E8A-4147-A177-3AD203B41FA5}">
                      <a16:colId xmlns:a16="http://schemas.microsoft.com/office/drawing/2014/main" val="2924694935"/>
                    </a:ext>
                  </a:extLst>
                </a:gridCol>
                <a:gridCol w="2376140">
                  <a:extLst>
                    <a:ext uri="{9D8B030D-6E8A-4147-A177-3AD203B41FA5}">
                      <a16:colId xmlns:a16="http://schemas.microsoft.com/office/drawing/2014/main" val="2843943755"/>
                    </a:ext>
                  </a:extLst>
                </a:gridCol>
                <a:gridCol w="889393">
                  <a:extLst>
                    <a:ext uri="{9D8B030D-6E8A-4147-A177-3AD203B41FA5}">
                      <a16:colId xmlns:a16="http://schemas.microsoft.com/office/drawing/2014/main" val="259124595"/>
                    </a:ext>
                  </a:extLst>
                </a:gridCol>
                <a:gridCol w="889393">
                  <a:extLst>
                    <a:ext uri="{9D8B030D-6E8A-4147-A177-3AD203B41FA5}">
                      <a16:colId xmlns:a16="http://schemas.microsoft.com/office/drawing/2014/main" val="3830920433"/>
                    </a:ext>
                  </a:extLst>
                </a:gridCol>
                <a:gridCol w="889393">
                  <a:extLst>
                    <a:ext uri="{9D8B030D-6E8A-4147-A177-3AD203B41FA5}">
                      <a16:colId xmlns:a16="http://schemas.microsoft.com/office/drawing/2014/main" val="513968231"/>
                    </a:ext>
                  </a:extLst>
                </a:gridCol>
                <a:gridCol w="889393">
                  <a:extLst>
                    <a:ext uri="{9D8B030D-6E8A-4147-A177-3AD203B41FA5}">
                      <a16:colId xmlns:a16="http://schemas.microsoft.com/office/drawing/2014/main" val="14176639"/>
                    </a:ext>
                  </a:extLst>
                </a:gridCol>
                <a:gridCol w="809746">
                  <a:extLst>
                    <a:ext uri="{9D8B030D-6E8A-4147-A177-3AD203B41FA5}">
                      <a16:colId xmlns:a16="http://schemas.microsoft.com/office/drawing/2014/main" val="2406325638"/>
                    </a:ext>
                  </a:extLst>
                </a:gridCol>
              </a:tblGrid>
              <a:tr h="17565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5090054"/>
                  </a:ext>
                </a:extLst>
              </a:tr>
              <a:tr h="537948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328663"/>
                  </a:ext>
                </a:extLst>
              </a:tr>
              <a:tr h="186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1.175.524.161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1.209.837.570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34.313.409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971.097.745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294052"/>
                  </a:ext>
                </a:extLst>
              </a:tr>
              <a:tr h="175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44.024.807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43.636.320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-388.487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38.880.694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054103"/>
                  </a:ext>
                </a:extLst>
              </a:tr>
              <a:tr h="175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13.093.670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12.881.032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-212.638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9.147.611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130048"/>
                  </a:ext>
                </a:extLst>
              </a:tr>
              <a:tr h="175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151.392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217710"/>
                  </a:ext>
                </a:extLst>
              </a:tr>
              <a:tr h="175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799.348.553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791.698.792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-7.649.761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655.837.584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336921"/>
                  </a:ext>
                </a:extLst>
              </a:tr>
              <a:tr h="175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145.395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10.151.832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992354"/>
                  </a:ext>
                </a:extLst>
              </a:tr>
              <a:tr h="175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69976"/>
                  </a:ext>
                </a:extLst>
              </a:tr>
              <a:tr h="175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2.694.796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1.537.815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-1.156.981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865.240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00109"/>
                  </a:ext>
                </a:extLst>
              </a:tr>
              <a:tr h="175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69.825.831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40.249.092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-29.576.739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15.044.067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2267853"/>
                  </a:ext>
                </a:extLst>
              </a:tr>
              <a:tr h="175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10.495.707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501484"/>
                  </a:ext>
                </a:extLst>
              </a:tr>
              <a:tr h="175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169.745.807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148.552.611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-21.193.196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110.534.359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742690"/>
                  </a:ext>
                </a:extLst>
              </a:tr>
              <a:tr h="175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58.899.482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153.178.624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94.279.142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130.168.609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10813"/>
                  </a:ext>
                </a:extLst>
              </a:tr>
              <a:tr h="175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936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8" y="682533"/>
            <a:ext cx="7809105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78203" y="5954365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598" y="1656182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E67A70C1-9A3B-46CD-B376-D3312FB44F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128900"/>
              </p:ext>
            </p:extLst>
          </p:nvPr>
        </p:nvGraphicFramePr>
        <p:xfrm>
          <a:off x="585598" y="2170036"/>
          <a:ext cx="7809105" cy="2915149"/>
        </p:xfrm>
        <a:graphic>
          <a:graphicData uri="http://schemas.openxmlformats.org/drawingml/2006/table">
            <a:tbl>
              <a:tblPr/>
              <a:tblGrid>
                <a:gridCol w="324164">
                  <a:extLst>
                    <a:ext uri="{9D8B030D-6E8A-4147-A177-3AD203B41FA5}">
                      <a16:colId xmlns:a16="http://schemas.microsoft.com/office/drawing/2014/main" val="2952046166"/>
                    </a:ext>
                  </a:extLst>
                </a:gridCol>
                <a:gridCol w="324164">
                  <a:extLst>
                    <a:ext uri="{9D8B030D-6E8A-4147-A177-3AD203B41FA5}">
                      <a16:colId xmlns:a16="http://schemas.microsoft.com/office/drawing/2014/main" val="894360581"/>
                    </a:ext>
                  </a:extLst>
                </a:gridCol>
                <a:gridCol w="2907748">
                  <a:extLst>
                    <a:ext uri="{9D8B030D-6E8A-4147-A177-3AD203B41FA5}">
                      <a16:colId xmlns:a16="http://schemas.microsoft.com/office/drawing/2014/main" val="4064688068"/>
                    </a:ext>
                  </a:extLst>
                </a:gridCol>
                <a:gridCol w="868759">
                  <a:extLst>
                    <a:ext uri="{9D8B030D-6E8A-4147-A177-3AD203B41FA5}">
                      <a16:colId xmlns:a16="http://schemas.microsoft.com/office/drawing/2014/main" val="3971347135"/>
                    </a:ext>
                  </a:extLst>
                </a:gridCol>
                <a:gridCol w="868759">
                  <a:extLst>
                    <a:ext uri="{9D8B030D-6E8A-4147-A177-3AD203B41FA5}">
                      <a16:colId xmlns:a16="http://schemas.microsoft.com/office/drawing/2014/main" val="1306294388"/>
                    </a:ext>
                  </a:extLst>
                </a:gridCol>
                <a:gridCol w="868759">
                  <a:extLst>
                    <a:ext uri="{9D8B030D-6E8A-4147-A177-3AD203B41FA5}">
                      <a16:colId xmlns:a16="http://schemas.microsoft.com/office/drawing/2014/main" val="397526613"/>
                    </a:ext>
                  </a:extLst>
                </a:gridCol>
                <a:gridCol w="868759">
                  <a:extLst>
                    <a:ext uri="{9D8B030D-6E8A-4147-A177-3AD203B41FA5}">
                      <a16:colId xmlns:a16="http://schemas.microsoft.com/office/drawing/2014/main" val="2135442458"/>
                    </a:ext>
                  </a:extLst>
                </a:gridCol>
                <a:gridCol w="777993">
                  <a:extLst>
                    <a:ext uri="{9D8B030D-6E8A-4147-A177-3AD203B41FA5}">
                      <a16:colId xmlns:a16="http://schemas.microsoft.com/office/drawing/2014/main" val="1637142286"/>
                    </a:ext>
                  </a:extLst>
                </a:gridCol>
              </a:tblGrid>
              <a:tr h="1772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688618"/>
                  </a:ext>
                </a:extLst>
              </a:tr>
              <a:tr h="5427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079909"/>
                  </a:ext>
                </a:extLst>
              </a:tr>
              <a:tr h="365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DE TRANSPORTES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1.108.353.176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1.146.601.146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38.247.970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919.093.894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216833"/>
                  </a:ext>
                </a:extLst>
              </a:tr>
              <a:tr h="177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de Transportes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16.322.177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17.311.946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989.769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14.335.017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566404"/>
                  </a:ext>
                </a:extLst>
              </a:tr>
              <a:tr h="177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138.217.733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110.674.743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-27.542.990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58.920.226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013972"/>
                  </a:ext>
                </a:extLst>
              </a:tr>
              <a:tr h="177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56.624.912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34.028.065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-22.596.847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15.333.334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82747"/>
                  </a:ext>
                </a:extLst>
              </a:tr>
              <a:tr h="177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Operativa de Control de Tránsito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14.979.665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11.458.256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-3.521.409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7.221.741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741410"/>
                  </a:ext>
                </a:extLst>
              </a:tr>
              <a:tr h="177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Fiscalización y Control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11.751.343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10.898.915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-852.428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9.086.285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416639"/>
                  </a:ext>
                </a:extLst>
              </a:tr>
              <a:tr h="177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862.718.053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955.417.463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92.699.410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810.331.620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727557"/>
                  </a:ext>
                </a:extLst>
              </a:tr>
              <a:tr h="177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Logístico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1.144.778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1.055.131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-89.647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801.309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620820"/>
                  </a:ext>
                </a:extLst>
              </a:tr>
              <a:tr h="177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Vialidad y Transporte Urbano: Sectra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6.594.515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5.756.627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-837.888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3.064.362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215402"/>
                  </a:ext>
                </a:extLst>
              </a:tr>
              <a:tr h="206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TELECOMUNICACIONES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65.964.847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62.069.246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-3.895.601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50.981.038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157837"/>
                  </a:ext>
                </a:extLst>
              </a:tr>
              <a:tr h="206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DE AERONÁUTICA CIVIL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1.206.138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1.167.178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-38.960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1.022.813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440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7985" y="6424369"/>
            <a:ext cx="7977800" cy="279550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4" y="1725191"/>
            <a:ext cx="8151772" cy="3054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4" y="819858"/>
            <a:ext cx="8151773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01: SECRETARÍA Y ADMINISTRACIÓN GENERAL DE TRANSPORTES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05024" y="5909876"/>
            <a:ext cx="8187838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4F8BCF9-7337-4A0C-BBCA-21AEDABC4A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507292"/>
              </p:ext>
            </p:extLst>
          </p:nvPr>
        </p:nvGraphicFramePr>
        <p:xfrm>
          <a:off x="441089" y="2031368"/>
          <a:ext cx="8151773" cy="3860952"/>
        </p:xfrm>
        <a:graphic>
          <a:graphicData uri="http://schemas.openxmlformats.org/drawingml/2006/table">
            <a:tbl>
              <a:tblPr/>
              <a:tblGrid>
                <a:gridCol w="816701">
                  <a:extLst>
                    <a:ext uri="{9D8B030D-6E8A-4147-A177-3AD203B41FA5}">
                      <a16:colId xmlns:a16="http://schemas.microsoft.com/office/drawing/2014/main" val="1836373881"/>
                    </a:ext>
                  </a:extLst>
                </a:gridCol>
                <a:gridCol w="301692">
                  <a:extLst>
                    <a:ext uri="{9D8B030D-6E8A-4147-A177-3AD203B41FA5}">
                      <a16:colId xmlns:a16="http://schemas.microsoft.com/office/drawing/2014/main" val="179736863"/>
                    </a:ext>
                  </a:extLst>
                </a:gridCol>
                <a:gridCol w="301692">
                  <a:extLst>
                    <a:ext uri="{9D8B030D-6E8A-4147-A177-3AD203B41FA5}">
                      <a16:colId xmlns:a16="http://schemas.microsoft.com/office/drawing/2014/main" val="1340976136"/>
                    </a:ext>
                  </a:extLst>
                </a:gridCol>
                <a:gridCol w="2733510">
                  <a:extLst>
                    <a:ext uri="{9D8B030D-6E8A-4147-A177-3AD203B41FA5}">
                      <a16:colId xmlns:a16="http://schemas.microsoft.com/office/drawing/2014/main" val="332579030"/>
                    </a:ext>
                  </a:extLst>
                </a:gridCol>
                <a:gridCol w="816701">
                  <a:extLst>
                    <a:ext uri="{9D8B030D-6E8A-4147-A177-3AD203B41FA5}">
                      <a16:colId xmlns:a16="http://schemas.microsoft.com/office/drawing/2014/main" val="3762603706"/>
                    </a:ext>
                  </a:extLst>
                </a:gridCol>
                <a:gridCol w="816701">
                  <a:extLst>
                    <a:ext uri="{9D8B030D-6E8A-4147-A177-3AD203B41FA5}">
                      <a16:colId xmlns:a16="http://schemas.microsoft.com/office/drawing/2014/main" val="2431638268"/>
                    </a:ext>
                  </a:extLst>
                </a:gridCol>
                <a:gridCol w="816701">
                  <a:extLst>
                    <a:ext uri="{9D8B030D-6E8A-4147-A177-3AD203B41FA5}">
                      <a16:colId xmlns:a16="http://schemas.microsoft.com/office/drawing/2014/main" val="511008438"/>
                    </a:ext>
                  </a:extLst>
                </a:gridCol>
                <a:gridCol w="816701">
                  <a:extLst>
                    <a:ext uri="{9D8B030D-6E8A-4147-A177-3AD203B41FA5}">
                      <a16:colId xmlns:a16="http://schemas.microsoft.com/office/drawing/2014/main" val="1046280489"/>
                    </a:ext>
                  </a:extLst>
                </a:gridCol>
                <a:gridCol w="731374">
                  <a:extLst>
                    <a:ext uri="{9D8B030D-6E8A-4147-A177-3AD203B41FA5}">
                      <a16:colId xmlns:a16="http://schemas.microsoft.com/office/drawing/2014/main" val="2196405162"/>
                    </a:ext>
                  </a:extLst>
                </a:gridCol>
              </a:tblGrid>
              <a:tr h="15178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0486763"/>
                  </a:ext>
                </a:extLst>
              </a:tr>
              <a:tr h="46483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142175"/>
                  </a:ext>
                </a:extLst>
              </a:tr>
              <a:tr h="1992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16.322.177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17.311.946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989.769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14.335.017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1532432"/>
                  </a:ext>
                </a:extLst>
              </a:tr>
              <a:tr h="151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12.416.403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12.619.286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202.883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11.156.992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974056"/>
                  </a:ext>
                </a:extLst>
              </a:tr>
              <a:tr h="151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3.169.096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3.829.910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660.814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2.927.271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470935"/>
                  </a:ext>
                </a:extLst>
              </a:tr>
              <a:tr h="151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197.562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151.392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637119"/>
                  </a:ext>
                </a:extLst>
              </a:tr>
              <a:tr h="151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197.562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151.392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290103"/>
                  </a:ext>
                </a:extLst>
              </a:tr>
              <a:tr h="151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616932"/>
                  </a:ext>
                </a:extLst>
              </a:tr>
              <a:tr h="151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834743"/>
                  </a:ext>
                </a:extLst>
              </a:tr>
              <a:tr h="151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Foro Internacional de Transporte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792719"/>
                  </a:ext>
                </a:extLst>
              </a:tr>
              <a:tr h="151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de Transporte Público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4546"/>
                  </a:ext>
                </a:extLst>
              </a:tr>
              <a:tr h="151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228.082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389701"/>
                  </a:ext>
                </a:extLst>
              </a:tr>
              <a:tr h="151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641115"/>
                  </a:ext>
                </a:extLst>
              </a:tr>
              <a:tr h="151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082621"/>
                  </a:ext>
                </a:extLst>
              </a:tr>
              <a:tr h="151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654.588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617.588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125.589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539081"/>
                  </a:ext>
                </a:extLst>
              </a:tr>
              <a:tr h="151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52.326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843607"/>
                  </a:ext>
                </a:extLst>
              </a:tr>
              <a:tr h="151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2073094"/>
                  </a:ext>
                </a:extLst>
              </a:tr>
              <a:tr h="151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2233654"/>
                  </a:ext>
                </a:extLst>
              </a:tr>
              <a:tr h="151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41.040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709919"/>
                  </a:ext>
                </a:extLst>
              </a:tr>
              <a:tr h="151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147.744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145.744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72.924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781122"/>
                  </a:ext>
                </a:extLst>
              </a:tr>
              <a:tr h="161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483731"/>
                  </a:ext>
                </a:extLst>
              </a:tr>
              <a:tr h="151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3546513"/>
                  </a:ext>
                </a:extLst>
              </a:tr>
              <a:tr h="151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956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9700" y="5712665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608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9700" y="767764"/>
            <a:ext cx="81254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02: EMPRESA DE LOS FERROCARRILES DEL ESTADO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10878" y="4819049"/>
            <a:ext cx="8162224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793222"/>
              </p:ext>
            </p:extLst>
          </p:nvPr>
        </p:nvGraphicFramePr>
        <p:xfrm>
          <a:off x="549698" y="1897886"/>
          <a:ext cx="8123403" cy="2921162"/>
        </p:xfrm>
        <a:graphic>
          <a:graphicData uri="http://schemas.openxmlformats.org/drawingml/2006/table">
            <a:tbl>
              <a:tblPr/>
              <a:tblGrid>
                <a:gridCol w="813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6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39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38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38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38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85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88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752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03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8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138.217.733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110.674.743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-27.542.990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58.920.532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7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7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79.424.851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51.892.851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-27.532.000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23.143.860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7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79.424.851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51.892.851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-27.532.000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23.143.860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7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Ferrocarril Arica La Paz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 Plan Trienal 2020-2022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35.377.136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7.845.136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-27.532.000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7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Mantención Infraestructura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25.275.133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25.275.133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8.782.540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7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en Infraestructura Existente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17.233.582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17.233.582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14.361.320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7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58.791.882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58.780.892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-10.990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35.776.366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7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4.814.273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4.803.283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-10.990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2.428.203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7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53.977.609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53.977.609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33.348.163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7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03381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52021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7789" y="773281"/>
            <a:ext cx="81472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03: TRANSANTIAGO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27688"/>
              </p:ext>
            </p:extLst>
          </p:nvPr>
        </p:nvGraphicFramePr>
        <p:xfrm>
          <a:off x="537789" y="2025308"/>
          <a:ext cx="8016975" cy="3347907"/>
        </p:xfrm>
        <a:graphic>
          <a:graphicData uri="http://schemas.openxmlformats.org/drawingml/2006/table">
            <a:tbl>
              <a:tblPr/>
              <a:tblGrid>
                <a:gridCol w="803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7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7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83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31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1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31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31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92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199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98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56.624.912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34.028.065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-22.596.847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15.333.334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4.179.024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4.001.138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-177.886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3.646.849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4.166.990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3.709.638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-457.352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2.596.673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143.060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-21.100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143.060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-21.100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1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48.014.138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25.539.237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-22.474.901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8.365.723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1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1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48.011.060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25.525.159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-22.485.901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8.362.723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1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633.992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534.392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633.992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1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1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1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524.402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523.402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524.402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3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3970</TotalTime>
  <Words>3741</Words>
  <Application>Microsoft Office PowerPoint</Application>
  <PresentationFormat>Presentación en pantalla (4:3)</PresentationFormat>
  <Paragraphs>1928</Paragraphs>
  <Slides>16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Arial</vt:lpstr>
      <vt:lpstr>Calibri</vt:lpstr>
      <vt:lpstr>1_Tema de Office</vt:lpstr>
      <vt:lpstr>Tema de Office</vt:lpstr>
      <vt:lpstr>EJECUCIÓN PRESUPUESTARIA DE GASTOS ACUMULADA AL MES DE NOVIEMBRE DE 2020 PARTIDA 19: MINISTERIO DE TRANSPORTES Y TELECOMUNICACIONES</vt:lpstr>
      <vt:lpstr>EJECUCIÓN ACUMULADA DE GASTOS A NOVIEMBRE DE 2020  PARTIDA 19 MINISTERIO DE TRANSPORTES Y TELECOMUNICACIONES</vt:lpstr>
      <vt:lpstr>COMPORTAMIENTO DE LA EJECUCIÓN ACUMULADA DE GASTOS A NOVIEMBRE DE 2020  PARTIDA 19 MINISTERIO DE TRANSPORTES Y TELECOMUNICACIONES</vt:lpstr>
      <vt:lpstr>COMPORTAMIENTO DE LA EJECUCIÓN ACUMULADA DE GASTOS A NOVIEMBRE DE 2020  PARTIDA 19 MINISTERIO DE TRANSPORTES Y TELECOMUNICACIONES</vt:lpstr>
      <vt:lpstr>EJECUCIÓN ACUMULADA DE GASTOS A NOVIEMBRE DE 2020  PARTIDA 19 MINISTERIO DE TRANSPORTES Y TELECOMUNICACIONES</vt:lpstr>
      <vt:lpstr>EJECUCIÓN ACUMULADA DE GASTOS A NOVIEMBRE DE 2020  PARTIDA 19 MINISTERIO DE TRANSPORTES Y TELECOMUNICACIONES  RESUMEN POR CAPÍTULOS</vt:lpstr>
      <vt:lpstr>EJECUCIÓN ACUMULADA DE GASTOS A NOVIEMBRE DE 2020  PARTIDA 19. CAPÍTULO 01. PROGRAMA 01: SECRETARÍA Y ADMINISTRACIÓN GENERAL DE TRANSPORTES</vt:lpstr>
      <vt:lpstr>EJECUCIÓN ACUMULADA DE GASTOS A NOVIEMBRE DE 2020  PARTIDA 19. CAPÍTULO 01. PROGRAMA 02: EMPRESA DE LOS FERROCARRILES DEL ESTADO</vt:lpstr>
      <vt:lpstr>EJECUCIÓN ACUMULADA DE GASTOS A NOVIEMBRE DE 2020  PARTIDA 19. CAPÍTULO 01. PROGRAMA 03: TRANSANTIAGO</vt:lpstr>
      <vt:lpstr>EJECUCIÓN ACUMULADA DE GASTOS A NOVIEMBRE DE 2020  PARTIDA 19. CAPÍTULO 01. PROGRAMA 04: UNIDAD OPERATIVA DE CONTROL DE TRÁNSITO</vt:lpstr>
      <vt:lpstr>EJECUCIÓN ACUMULADA DE GASTOS A NOVIEMBRE DE 2020  PARTIDA 19. CAPÍTULO 01. PROGRAMA 05: FISCALIZACIÓN Y CONTROL</vt:lpstr>
      <vt:lpstr>EJECUCIÓN ACUMULADA DE GASTOS A NOVIEMBRE DE 2020  PARTIDA 19. CAPÍTULO 01. PROGRAMA 06: SUBSIDIO NACIONAL AL TRANSPORTE PÚBLICO</vt:lpstr>
      <vt:lpstr>EJECUCIÓN ACUMULADA DE GASTOS A NOVIEMBRE DE 2020  PARTIDA 19. CAPÍTULO 01. PROGRAMA 07: PROGRAMA DESARROLLO LOGÍSTICO</vt:lpstr>
      <vt:lpstr>EJECUCIÓN ACUMULADA DE GASTOS A NOVIEMBRE DE 2020  PARTIDA 19. CAPÍTULO 01. PROGRAMA 08: PROGRAMA DE VIALIDAD Y TRANSPORTE URBANO: SECTRA</vt:lpstr>
      <vt:lpstr>EJECUCIÓN ACUMULADA DE GASTOS A NOVIEMBRE DE 2020  PARTIDA 19. CAPÍTULO 02. PROGRAMA 01: SUBSECRETARÍA DE TELECOMUNICACIONES</vt:lpstr>
      <vt:lpstr>EJECUCIÓN ACUMULADA DE GASTOS A NOVIEMBRE DE 2020  PARTIDA 19. CAPÍTULO 03. PROGRAMA 01: JUNTA DE AERONÁUTICA CIVIL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324</cp:revision>
  <cp:lastPrinted>2019-06-03T14:10:49Z</cp:lastPrinted>
  <dcterms:created xsi:type="dcterms:W3CDTF">2016-06-23T13:38:47Z</dcterms:created>
  <dcterms:modified xsi:type="dcterms:W3CDTF">2021-01-07T23:34:27Z</dcterms:modified>
</cp:coreProperties>
</file>