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1200" b="1" i="0" u="none" strike="noStrike" kern="1200" baseline="0" dirty="0" err="1" smtClean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u="none" strike="noStrike" kern="1200" baseline="0" dirty="0" err="1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Distribución</a:t>
            </a:r>
            <a:r>
              <a:rPr lang="en-US" sz="1200" b="1" i="0" u="none" strike="noStrike" kern="120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u="none" strike="noStrike" kern="1200" baseline="0" dirty="0" err="1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Presupuesto</a:t>
            </a:r>
            <a:r>
              <a:rPr lang="en-US" sz="1200" b="1" i="0" u="none" strike="noStrike" kern="120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u="none" strike="noStrike" kern="1200" baseline="0" dirty="0" err="1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Inicial</a:t>
            </a:r>
            <a:r>
              <a:rPr lang="en-US" sz="1200" b="1" i="0" u="none" strike="noStrike" kern="120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u="none" strike="noStrike" kern="1200" baseline="0" dirty="0" err="1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por</a:t>
            </a:r>
            <a:r>
              <a:rPr lang="en-US" sz="1200" b="1" i="0" u="none" strike="noStrike" kern="120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u="none" strike="noStrike" kern="1200" baseline="0" dirty="0" err="1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Subtítulos</a:t>
            </a:r>
            <a:r>
              <a:rPr lang="en-US" sz="1200" b="1" i="0" u="none" strike="noStrike" kern="120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  de </a:t>
            </a:r>
            <a:r>
              <a:rPr lang="en-US" sz="1200" b="1" i="0" u="none" strike="noStrike" kern="1200" baseline="0" dirty="0" err="1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Gasto</a:t>
            </a:r>
            <a:endParaRPr lang="en-US" sz="1200" b="1" i="0" u="none" strike="noStrike" kern="1200" baseline="0" dirty="0">
              <a:solidFill>
                <a:prstClr val="black">
                  <a:lumMod val="65000"/>
                  <a:lumOff val="35000"/>
                </a:prstClr>
              </a:solidFill>
              <a:effectLst/>
              <a:latin typeface="+mn-lt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0.14409303502623996"/>
          <c:y val="3.804043559430216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6323528165575004E-2"/>
          <c:y val="0.18341926654614132"/>
          <c:w val="0.74893014613931352"/>
          <c:h val="0.4700381775762289"/>
        </c:manualLayout>
      </c:layout>
      <c:pie3DChart>
        <c:varyColors val="1"/>
        <c:ser>
          <c:idx val="0"/>
          <c:order val="0"/>
          <c:tx>
            <c:strRef>
              <c:f>'[17.xlsx]Partida 17'!$D$58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'[17.xlsx]Partida 17'!$C$59:$C$62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'[17.xlsx]Partida 17'!$D$59:$D$62</c:f>
              <c:numCache>
                <c:formatCode>#,##0</c:formatCode>
                <c:ptCount val="4"/>
                <c:pt idx="0">
                  <c:v>24352757</c:v>
                </c:pt>
                <c:pt idx="1">
                  <c:v>7126252</c:v>
                </c:pt>
                <c:pt idx="2">
                  <c:v>16512039</c:v>
                </c:pt>
                <c:pt idx="3">
                  <c:v>1450741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444756138206867"/>
          <c:y val="0.69019151128801781"/>
          <c:w val="0.35525556082994147"/>
          <c:h val="0.242313114634772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Capítulo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16650477867527952"/>
          <c:y val="9.535108717525045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'[17.xlsx]Partida 17'!$L$58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6.3066794190704345E-3"/>
                  <c:y val="4.167294093492360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FB5-4444-89E3-08DEE7018230}"/>
                </c:ext>
              </c:extLst>
            </c:dLbl>
            <c:dLbl>
              <c:idx val="1"/>
              <c:layout>
                <c:manualLayout>
                  <c:x val="1.2613358838140753E-2"/>
                  <c:y val="1.45419611715149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FB5-4444-89E3-08DEE7018230}"/>
                </c:ext>
              </c:extLst>
            </c:dLbl>
            <c:dLbl>
              <c:idx val="2"/>
              <c:layout>
                <c:manualLayout>
                  <c:x val="-9.4600191286056089E-3"/>
                  <c:y val="4.167294093492328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FB5-4444-89E3-08DEE70182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'[17.xlsx]Partida 17'!$K$59:$K$61</c:f>
              <c:strCache>
                <c:ptCount val="3"/>
                <c:pt idx="0">
                  <c:v>SEC. Y ADM. GRAL</c:v>
                </c:pt>
                <c:pt idx="1">
                  <c:v>COCHILCO</c:v>
                </c:pt>
                <c:pt idx="2">
                  <c:v>SER. NAC. DE GEO. Y MIN.</c:v>
                </c:pt>
              </c:strCache>
            </c:strRef>
          </c:cat>
          <c:val>
            <c:numRef>
              <c:f>'[17.xlsx]Partida 17'!$L$59:$L$61</c:f>
              <c:numCache>
                <c:formatCode>#,##0</c:formatCode>
                <c:ptCount val="3"/>
                <c:pt idx="0">
                  <c:v>15448832</c:v>
                </c:pt>
                <c:pt idx="1">
                  <c:v>5340044</c:v>
                </c:pt>
                <c:pt idx="2">
                  <c:v>28885108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393191232"/>
        <c:axId val="393194760"/>
      </c:barChart>
      <c:catAx>
        <c:axId val="39319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393194760"/>
        <c:crosses val="autoZero"/>
        <c:auto val="1"/>
        <c:lblAlgn val="ctr"/>
        <c:lblOffset val="100"/>
        <c:noMultiLvlLbl val="0"/>
      </c:catAx>
      <c:valAx>
        <c:axId val="393194760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393191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% Ejecución Mensual 2018-2019-2020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17'!$C$27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dLbl>
              <c:idx val="4"/>
              <c:layout>
                <c:manualLayout>
                  <c:x val="-4.8879833931726423E-3"/>
                  <c:y val="9.52078514841479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90F-46A2-8E3E-CDEA28A909C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17'!$D$26:$O$26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17'!$D$27:$P$27</c:f>
              <c:numCache>
                <c:formatCode>0.0%</c:formatCode>
                <c:ptCount val="13"/>
                <c:pt idx="0">
                  <c:v>9.2351552571117004E-2</c:v>
                </c:pt>
                <c:pt idx="1">
                  <c:v>5.3160478386391895E-2</c:v>
                </c:pt>
                <c:pt idx="2">
                  <c:v>8.1144682528944204E-2</c:v>
                </c:pt>
                <c:pt idx="3">
                  <c:v>0.152430451134484</c:v>
                </c:pt>
                <c:pt idx="4">
                  <c:v>-6.4376318909534802E-5</c:v>
                </c:pt>
                <c:pt idx="5">
                  <c:v>7.6446520607736129E-2</c:v>
                </c:pt>
                <c:pt idx="6">
                  <c:v>0.10658946644540759</c:v>
                </c:pt>
                <c:pt idx="7">
                  <c:v>6.1076786007794086E-2</c:v>
                </c:pt>
                <c:pt idx="8">
                  <c:v>7.8809967545149656E-2</c:v>
                </c:pt>
                <c:pt idx="9">
                  <c:v>0.10486097776175277</c:v>
                </c:pt>
                <c:pt idx="10">
                  <c:v>6.1937836437948299E-2</c:v>
                </c:pt>
                <c:pt idx="11">
                  <c:v>0.13530479219754493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0F-46A2-8E3E-CDEA28A909C9}"/>
            </c:ext>
          </c:extLst>
        </c:ser>
        <c:ser>
          <c:idx val="1"/>
          <c:order val="1"/>
          <c:tx>
            <c:strRef>
              <c:f>'Partida 17'!$C$28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90F-46A2-8E3E-CDEA28A909C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17'!$D$26:$O$26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17'!$D$28:$O$28</c:f>
              <c:numCache>
                <c:formatCode>0.0%</c:formatCode>
                <c:ptCount val="12"/>
                <c:pt idx="0">
                  <c:v>8.1199275365686191E-2</c:v>
                </c:pt>
                <c:pt idx="1">
                  <c:v>4.6722886442805762E-2</c:v>
                </c:pt>
                <c:pt idx="2">
                  <c:v>8.0788699446576295E-2</c:v>
                </c:pt>
                <c:pt idx="3">
                  <c:v>0.10706124250791542</c:v>
                </c:pt>
                <c:pt idx="4">
                  <c:v>5.2963856100835677E-2</c:v>
                </c:pt>
                <c:pt idx="5">
                  <c:v>8.4901031546769812E-2</c:v>
                </c:pt>
                <c:pt idx="6">
                  <c:v>9.8633025253322029E-2</c:v>
                </c:pt>
                <c:pt idx="7">
                  <c:v>5.3194739571472506E-2</c:v>
                </c:pt>
                <c:pt idx="8">
                  <c:v>8.0650999280387436E-2</c:v>
                </c:pt>
                <c:pt idx="9">
                  <c:v>0.10933483108861181</c:v>
                </c:pt>
                <c:pt idx="10">
                  <c:v>7.7354794048851358E-2</c:v>
                </c:pt>
                <c:pt idx="11">
                  <c:v>0.1313580914815726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90F-46A2-8E3E-CDEA28A909C9}"/>
            </c:ext>
          </c:extLst>
        </c:ser>
        <c:ser>
          <c:idx val="2"/>
          <c:order val="2"/>
          <c:tx>
            <c:strRef>
              <c:f>'Partida 17'!$C$29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17'!$D$26:$O$26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17'!$D$29:$N$29</c:f>
              <c:numCache>
                <c:formatCode>0.0%</c:formatCode>
                <c:ptCount val="11"/>
                <c:pt idx="0">
                  <c:v>4.6279738705878717E-2</c:v>
                </c:pt>
                <c:pt idx="1">
                  <c:v>5.1316318819927952E-2</c:v>
                </c:pt>
                <c:pt idx="2">
                  <c:v>8.4960769712486825E-2</c:v>
                </c:pt>
                <c:pt idx="3">
                  <c:v>7.9705586498226941E-2</c:v>
                </c:pt>
                <c:pt idx="4">
                  <c:v>0.15907857250553428</c:v>
                </c:pt>
                <c:pt idx="5">
                  <c:v>0.1127698465417401</c:v>
                </c:pt>
                <c:pt idx="6">
                  <c:v>7.7519777246331967E-2</c:v>
                </c:pt>
                <c:pt idx="7">
                  <c:v>6.8168580544463911E-2</c:v>
                </c:pt>
                <c:pt idx="8">
                  <c:v>8.6289316828959836E-2</c:v>
                </c:pt>
                <c:pt idx="9">
                  <c:v>5.3690442348120121E-2</c:v>
                </c:pt>
                <c:pt idx="10">
                  <c:v>6.4820245613698868E-2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90F-46A2-8E3E-CDEA28A909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2138640"/>
        <c:axId val="432139032"/>
      </c:barChart>
      <c:catAx>
        <c:axId val="432138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2139032"/>
        <c:crosses val="autoZero"/>
        <c:auto val="1"/>
        <c:lblAlgn val="ctr"/>
        <c:lblOffset val="100"/>
        <c:noMultiLvlLbl val="0"/>
      </c:catAx>
      <c:valAx>
        <c:axId val="432139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2138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/>
              <a:t>% Ejecución Acumulada  2018 - 2019 -2020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8610242277687268E-2"/>
          <c:y val="0.12355710549258936"/>
          <c:w val="0.89067152680474149"/>
          <c:h val="0.67441912829771611"/>
        </c:manualLayout>
      </c:layout>
      <c:lineChart>
        <c:grouping val="standard"/>
        <c:varyColors val="0"/>
        <c:ser>
          <c:idx val="0"/>
          <c:order val="0"/>
          <c:tx>
            <c:strRef>
              <c:f>'Partida 17'!$C$20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17'!$D$19:$O$19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17'!$D$20:$O$20</c:f>
              <c:numCache>
                <c:formatCode>0.0%</c:formatCode>
                <c:ptCount val="12"/>
                <c:pt idx="0">
                  <c:v>9.2351552571117004E-2</c:v>
                </c:pt>
                <c:pt idx="1">
                  <c:v>0.14487213106501362</c:v>
                </c:pt>
                <c:pt idx="2">
                  <c:v>0.22022634992342635</c:v>
                </c:pt>
                <c:pt idx="3">
                  <c:v>0.37265680105791038</c:v>
                </c:pt>
                <c:pt idx="4">
                  <c:v>0.36527651140290585</c:v>
                </c:pt>
                <c:pt idx="5">
                  <c:v>0.44172303201064195</c:v>
                </c:pt>
                <c:pt idx="6">
                  <c:v>0.55533962744311827</c:v>
                </c:pt>
                <c:pt idx="7">
                  <c:v>0.61641641345091236</c:v>
                </c:pt>
                <c:pt idx="8">
                  <c:v>0.69522638099606204</c:v>
                </c:pt>
                <c:pt idx="9">
                  <c:v>0.80008735875781478</c:v>
                </c:pt>
                <c:pt idx="10">
                  <c:v>0.86167905148134971</c:v>
                </c:pt>
                <c:pt idx="11">
                  <c:v>0.97253837123986331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E66-48CF-B55B-1EFA0AF7E253}"/>
            </c:ext>
          </c:extLst>
        </c:ser>
        <c:ser>
          <c:idx val="2"/>
          <c:order val="1"/>
          <c:tx>
            <c:strRef>
              <c:f>'Partida 17'!$C$21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strRef>
              <c:f>'Partida 17'!$D$19:$O$19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17'!$D$21:$O$21</c:f>
              <c:numCache>
                <c:formatCode>0.0%</c:formatCode>
                <c:ptCount val="12"/>
                <c:pt idx="0">
                  <c:v>8.1199275365686191E-2</c:v>
                </c:pt>
                <c:pt idx="1">
                  <c:v>0.12792216180849195</c:v>
                </c:pt>
                <c:pt idx="2">
                  <c:v>0.20811060457261907</c:v>
                </c:pt>
                <c:pt idx="3">
                  <c:v>0.31517184708053447</c:v>
                </c:pt>
                <c:pt idx="4">
                  <c:v>0.36747166203687814</c:v>
                </c:pt>
                <c:pt idx="5">
                  <c:v>0.44107703673653409</c:v>
                </c:pt>
                <c:pt idx="6">
                  <c:v>0.52622528566459892</c:v>
                </c:pt>
                <c:pt idx="7">
                  <c:v>0.57942002523607139</c:v>
                </c:pt>
                <c:pt idx="8">
                  <c:v>0.66007102451645883</c:v>
                </c:pt>
                <c:pt idx="9">
                  <c:v>0.76940585560507058</c:v>
                </c:pt>
                <c:pt idx="10">
                  <c:v>0.84676064965392195</c:v>
                </c:pt>
                <c:pt idx="11">
                  <c:v>0.97535974099589673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E66-48CF-B55B-1EFA0AF7E2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7320448"/>
        <c:axId val="327314960"/>
      </c:lineChart>
      <c:lineChart>
        <c:grouping val="standard"/>
        <c:varyColors val="0"/>
        <c:ser>
          <c:idx val="1"/>
          <c:order val="2"/>
          <c:tx>
            <c:strRef>
              <c:f>'Partida 17'!$C$22</c:f>
              <c:strCache>
                <c:ptCount val="1"/>
                <c:pt idx="0">
                  <c:v>% Ejecución Ppto. Vigente 2020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2.4887658513889993E-2"/>
                  <c:y val="1.4401436061309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E66-48CF-B55B-1EFA0AF7E253}"/>
                </c:ext>
              </c:extLst>
            </c:dLbl>
            <c:dLbl>
              <c:idx val="1"/>
              <c:layout>
                <c:manualLayout>
                  <c:x val="-2.4887658513889976E-2"/>
                  <c:y val="1.80017950766366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E66-48CF-B55B-1EFA0AF7E253}"/>
                </c:ext>
              </c:extLst>
            </c:dLbl>
            <c:dLbl>
              <c:idx val="2"/>
              <c:layout>
                <c:manualLayout>
                  <c:x val="-4.5627373942131622E-2"/>
                  <c:y val="2.52025131072912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E66-48CF-B55B-1EFA0AF7E253}"/>
                </c:ext>
              </c:extLst>
            </c:dLbl>
            <c:dLbl>
              <c:idx val="3"/>
              <c:layout>
                <c:manualLayout>
                  <c:x val="-3.9405459313659165E-2"/>
                  <c:y val="3.6003590153273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E66-48CF-B55B-1EFA0AF7E253}"/>
                </c:ext>
              </c:extLst>
            </c:dLbl>
            <c:dLbl>
              <c:idx val="4"/>
              <c:layout>
                <c:manualLayout>
                  <c:x val="-3.7331487770834962E-2"/>
                  <c:y val="4.32043081839278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E66-48CF-B55B-1EFA0AF7E253}"/>
                </c:ext>
              </c:extLst>
            </c:dLbl>
            <c:dLbl>
              <c:idx val="5"/>
              <c:layout>
                <c:manualLayout>
                  <c:x val="-5.1849288570604113E-2"/>
                  <c:y val="4.68046671992552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E66-48CF-B55B-1EFA0AF7E253}"/>
                </c:ext>
              </c:extLst>
            </c:dLbl>
            <c:dLbl>
              <c:idx val="6"/>
              <c:layout>
                <c:manualLayout>
                  <c:x val="-5.8071203199076687E-2"/>
                  <c:y val="2.8802872122618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E66-48CF-B55B-1EFA0AF7E253}"/>
                </c:ext>
              </c:extLst>
            </c:dLbl>
            <c:dLbl>
              <c:idx val="7"/>
              <c:layout>
                <c:manualLayout>
                  <c:x val="-3.7331487770834962E-2"/>
                  <c:y val="2.520251310729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E66-48CF-B55B-1EFA0AF7E253}"/>
                </c:ext>
              </c:extLst>
            </c:dLbl>
            <c:dLbl>
              <c:idx val="8"/>
              <c:layout>
                <c:manualLayout>
                  <c:x val="-3.7331487770834962E-2"/>
                  <c:y val="1.4401436061309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E66-48CF-B55B-1EFA0AF7E253}"/>
                </c:ext>
              </c:extLst>
            </c:dLbl>
            <c:dLbl>
              <c:idx val="9"/>
              <c:layout>
                <c:manualLayout>
                  <c:x val="-2.6961630056714293E-2"/>
                  <c:y val="-1.4401436061309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E66-48CF-B55B-1EFA0AF7E253}"/>
                </c:ext>
              </c:extLst>
            </c:dLbl>
            <c:dLbl>
              <c:idx val="10"/>
              <c:layout>
                <c:manualLayout>
                  <c:x val="-4.1436461835142588E-2"/>
                  <c:y val="-1.04620749782040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E66-48CF-B55B-1EFA0AF7E2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17'!$D$19:$O$19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17'!$D$22:$N$22</c:f>
              <c:numCache>
                <c:formatCode>0.0%</c:formatCode>
                <c:ptCount val="11"/>
                <c:pt idx="0">
                  <c:v>4.6279738705878717E-2</c:v>
                </c:pt>
                <c:pt idx="1">
                  <c:v>9.7596057525806662E-2</c:v>
                </c:pt>
                <c:pt idx="2">
                  <c:v>0.1824392599855692</c:v>
                </c:pt>
                <c:pt idx="3">
                  <c:v>0.2621434782150609</c:v>
                </c:pt>
                <c:pt idx="4">
                  <c:v>0.4259799415263999</c:v>
                </c:pt>
                <c:pt idx="5">
                  <c:v>0.56248501040154131</c:v>
                </c:pt>
                <c:pt idx="6">
                  <c:v>0.6400047754911834</c:v>
                </c:pt>
                <c:pt idx="7">
                  <c:v>0.70817335603564724</c:v>
                </c:pt>
                <c:pt idx="8">
                  <c:v>0.77307840453530929</c:v>
                </c:pt>
                <c:pt idx="9">
                  <c:v>0.82369587880686501</c:v>
                </c:pt>
                <c:pt idx="10">
                  <c:v>0.88851612442056394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1E66-48CF-B55B-1EFA0AF7E2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4078408"/>
        <c:axId val="484080368"/>
      </c:lineChart>
      <c:catAx>
        <c:axId val="327320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27314960"/>
        <c:crosses val="autoZero"/>
        <c:auto val="1"/>
        <c:lblAlgn val="ctr"/>
        <c:lblOffset val="100"/>
        <c:noMultiLvlLbl val="0"/>
      </c:catAx>
      <c:valAx>
        <c:axId val="32731496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27320448"/>
        <c:crosses val="autoZero"/>
        <c:crossBetween val="between"/>
        <c:majorUnit val="0.2"/>
      </c:valAx>
      <c:valAx>
        <c:axId val="484080368"/>
        <c:scaling>
          <c:orientation val="minMax"/>
        </c:scaling>
        <c:delete val="0"/>
        <c:axPos val="r"/>
        <c:numFmt formatCode="0.0%" sourceLinked="1"/>
        <c:majorTickMark val="out"/>
        <c:minorTickMark val="none"/>
        <c:tickLblPos val="nextTo"/>
        <c:crossAx val="484078408"/>
        <c:crosses val="max"/>
        <c:crossBetween val="between"/>
      </c:valAx>
      <c:catAx>
        <c:axId val="4840784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8408036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NOVIEMBRE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17: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MINERÍA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diciembre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5769" y="6356350"/>
            <a:ext cx="7762208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5769" y="151959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2" y="764077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NACIONAL DE GEOLOGÍA Y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85769" y="5661239"/>
            <a:ext cx="8139367" cy="385208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9158464-61C4-4166-AF29-E702F66551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922629"/>
              </p:ext>
            </p:extLst>
          </p:nvPr>
        </p:nvGraphicFramePr>
        <p:xfrm>
          <a:off x="485769" y="1852479"/>
          <a:ext cx="8139367" cy="3808759"/>
        </p:xfrm>
        <a:graphic>
          <a:graphicData uri="http://schemas.openxmlformats.org/drawingml/2006/table">
            <a:tbl>
              <a:tblPr/>
              <a:tblGrid>
                <a:gridCol w="815458">
                  <a:extLst>
                    <a:ext uri="{9D8B030D-6E8A-4147-A177-3AD203B41FA5}">
                      <a16:colId xmlns:a16="http://schemas.microsoft.com/office/drawing/2014/main" val="1382587671"/>
                    </a:ext>
                  </a:extLst>
                </a:gridCol>
                <a:gridCol w="301233">
                  <a:extLst>
                    <a:ext uri="{9D8B030D-6E8A-4147-A177-3AD203B41FA5}">
                      <a16:colId xmlns:a16="http://schemas.microsoft.com/office/drawing/2014/main" val="3102047366"/>
                    </a:ext>
                  </a:extLst>
                </a:gridCol>
                <a:gridCol w="301233">
                  <a:extLst>
                    <a:ext uri="{9D8B030D-6E8A-4147-A177-3AD203B41FA5}">
                      <a16:colId xmlns:a16="http://schemas.microsoft.com/office/drawing/2014/main" val="755619290"/>
                    </a:ext>
                  </a:extLst>
                </a:gridCol>
                <a:gridCol w="2729350">
                  <a:extLst>
                    <a:ext uri="{9D8B030D-6E8A-4147-A177-3AD203B41FA5}">
                      <a16:colId xmlns:a16="http://schemas.microsoft.com/office/drawing/2014/main" val="2329304134"/>
                    </a:ext>
                  </a:extLst>
                </a:gridCol>
                <a:gridCol w="815458">
                  <a:extLst>
                    <a:ext uri="{9D8B030D-6E8A-4147-A177-3AD203B41FA5}">
                      <a16:colId xmlns:a16="http://schemas.microsoft.com/office/drawing/2014/main" val="146177064"/>
                    </a:ext>
                  </a:extLst>
                </a:gridCol>
                <a:gridCol w="815458">
                  <a:extLst>
                    <a:ext uri="{9D8B030D-6E8A-4147-A177-3AD203B41FA5}">
                      <a16:colId xmlns:a16="http://schemas.microsoft.com/office/drawing/2014/main" val="1879810285"/>
                    </a:ext>
                  </a:extLst>
                </a:gridCol>
                <a:gridCol w="815458">
                  <a:extLst>
                    <a:ext uri="{9D8B030D-6E8A-4147-A177-3AD203B41FA5}">
                      <a16:colId xmlns:a16="http://schemas.microsoft.com/office/drawing/2014/main" val="75565602"/>
                    </a:ext>
                  </a:extLst>
                </a:gridCol>
                <a:gridCol w="815458">
                  <a:extLst>
                    <a:ext uri="{9D8B030D-6E8A-4147-A177-3AD203B41FA5}">
                      <a16:colId xmlns:a16="http://schemas.microsoft.com/office/drawing/2014/main" val="1176178470"/>
                    </a:ext>
                  </a:extLst>
                </a:gridCol>
                <a:gridCol w="730261">
                  <a:extLst>
                    <a:ext uri="{9D8B030D-6E8A-4147-A177-3AD203B41FA5}">
                      <a16:colId xmlns:a16="http://schemas.microsoft.com/office/drawing/2014/main" val="759740620"/>
                    </a:ext>
                  </a:extLst>
                </a:gridCol>
              </a:tblGrid>
              <a:tr h="15585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6236503"/>
                  </a:ext>
                </a:extLst>
              </a:tr>
              <a:tr h="47731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167707"/>
                  </a:ext>
                </a:extLst>
              </a:tr>
              <a:tr h="2045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16.226.211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15.530.088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-696.123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13.744.526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652034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5.547.597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5.220.490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-327.107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4.948.147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399748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1.728.394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1.602.862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-125.532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1.224.817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91255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8.450.939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8.153.724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-297.215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6.603.252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931711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8.450.939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8.153.724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-297.215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6.603.252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44564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Propiedad Minera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2.565.016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2.540.971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-24.045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2.019.455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141238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Proyectos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2.600.636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2.471.155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-129.481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2.055.374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179762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Geología Aplicada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1.882.020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1.755.992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-126.028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1.510.536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378223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1.403.267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1.385.606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1.017.887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016428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916.921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3399,2%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912043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523431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889.991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026707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8896743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472.306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437.903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-34.403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355.706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877465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20.315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246063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926615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79.247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67.111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128728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365.049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339.049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285.953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221285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497.540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368605"/>
                  </a:ext>
                </a:extLst>
              </a:tr>
              <a:tr h="165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497.540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360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2878" y="537321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0870" y="663862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RED NACIONAL DE VIGILANCIA VOLCÁNICA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715414"/>
              </p:ext>
            </p:extLst>
          </p:nvPr>
        </p:nvGraphicFramePr>
        <p:xfrm>
          <a:off x="530870" y="1749150"/>
          <a:ext cx="8155928" cy="3480048"/>
        </p:xfrm>
        <a:graphic>
          <a:graphicData uri="http://schemas.openxmlformats.org/drawingml/2006/table">
            <a:tbl>
              <a:tblPr/>
              <a:tblGrid>
                <a:gridCol w="883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3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944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35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35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35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35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119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33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529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4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3.607.353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3.236.657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-370.696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2.720.925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2.124.848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2.058.561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-66.287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1.666.015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1.213.225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1.167.792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-45.433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972.805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3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-258.976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-258.234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8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600537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49901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9462" y="753710"/>
            <a:ext cx="809498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NACIONAL DE GEOLOGÍA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20247"/>
              </p:ext>
            </p:extLst>
          </p:nvPr>
        </p:nvGraphicFramePr>
        <p:xfrm>
          <a:off x="519991" y="1916832"/>
          <a:ext cx="8084459" cy="2808313"/>
        </p:xfrm>
        <a:graphic>
          <a:graphicData uri="http://schemas.openxmlformats.org/drawingml/2006/table">
            <a:tbl>
              <a:tblPr/>
              <a:tblGrid>
                <a:gridCol w="809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2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09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99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99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99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995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533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57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149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3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4.278.257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3.829.725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-448.532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3.471.231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3.032.259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2.989.282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-42.977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2.704.460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1.068.359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782.543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-285.816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477.141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177.639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-119.739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65.664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-65.664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111.975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-54.075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272.267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99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272.267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605539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42513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5" y="692696"/>
            <a:ext cx="8106271" cy="60104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SEGURIDAD MINERA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371438"/>
              </p:ext>
            </p:extLst>
          </p:nvPr>
        </p:nvGraphicFramePr>
        <p:xfrm>
          <a:off x="518864" y="1845506"/>
          <a:ext cx="8106272" cy="3167663"/>
        </p:xfrm>
        <a:graphic>
          <a:graphicData uri="http://schemas.openxmlformats.org/drawingml/2006/table">
            <a:tbl>
              <a:tblPr/>
              <a:tblGrid>
                <a:gridCol w="8121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0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82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1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21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21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21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72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573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193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4.773.287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4.688.126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-85.161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4.098.078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7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4.249.741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4.288.056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3.655.245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57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400.426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338.871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-61.555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296.283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7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61.199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-61.921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30.459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57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57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57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57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116.091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0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116.091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931" y="1844824"/>
            <a:ext cx="4163929" cy="382862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F5B96EF4-D210-450E-9229-FF58BFC9CF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1994537"/>
              </p:ext>
            </p:extLst>
          </p:nvPr>
        </p:nvGraphicFramePr>
        <p:xfrm>
          <a:off x="563553" y="1916832"/>
          <a:ext cx="3888342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2D9FA7FC-368D-46C1-9480-6A13614D7F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5164418"/>
              </p:ext>
            </p:extLst>
          </p:nvPr>
        </p:nvGraphicFramePr>
        <p:xfrm>
          <a:off x="4623127" y="1916832"/>
          <a:ext cx="4027476" cy="3672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1" y="800708"/>
            <a:ext cx="777686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0E73E05-7191-4182-B30B-F20DD48D37D1}"/>
              </a:ext>
            </a:extLst>
          </p:cNvPr>
          <p:cNvSpPr txBox="1">
            <a:spLocks/>
          </p:cNvSpPr>
          <p:nvPr/>
        </p:nvSpPr>
        <p:spPr>
          <a:xfrm>
            <a:off x="540735" y="6015536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CC7380C6-7E82-4D34-B39B-768B7DDE1F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2662794"/>
              </p:ext>
            </p:extLst>
          </p:nvPr>
        </p:nvGraphicFramePr>
        <p:xfrm>
          <a:off x="539551" y="1772816"/>
          <a:ext cx="7638607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818710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id="{8625EBF2-F870-4F37-B1B5-11817A61F045}"/>
              </a:ext>
            </a:extLst>
          </p:cNvPr>
          <p:cNvSpPr txBox="1">
            <a:spLocks/>
          </p:cNvSpPr>
          <p:nvPr/>
        </p:nvSpPr>
        <p:spPr>
          <a:xfrm>
            <a:off x="539552" y="6068318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975956"/>
              </p:ext>
            </p:extLst>
          </p:nvPr>
        </p:nvGraphicFramePr>
        <p:xfrm>
          <a:off x="539552" y="1844824"/>
          <a:ext cx="7920880" cy="37051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6312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2" y="5881111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606313" y="4504944"/>
            <a:ext cx="7632848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B069632B-79D0-4B44-BC11-6FFD11D5AF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704142"/>
              </p:ext>
            </p:extLst>
          </p:nvPr>
        </p:nvGraphicFramePr>
        <p:xfrm>
          <a:off x="606312" y="1988840"/>
          <a:ext cx="7638094" cy="2516104"/>
        </p:xfrm>
        <a:graphic>
          <a:graphicData uri="http://schemas.openxmlformats.org/drawingml/2006/table">
            <a:tbl>
              <a:tblPr/>
              <a:tblGrid>
                <a:gridCol w="890004">
                  <a:extLst>
                    <a:ext uri="{9D8B030D-6E8A-4147-A177-3AD203B41FA5}">
                      <a16:colId xmlns:a16="http://schemas.microsoft.com/office/drawing/2014/main" val="2001337748"/>
                    </a:ext>
                  </a:extLst>
                </a:gridCol>
                <a:gridCol w="2377772">
                  <a:extLst>
                    <a:ext uri="{9D8B030D-6E8A-4147-A177-3AD203B41FA5}">
                      <a16:colId xmlns:a16="http://schemas.microsoft.com/office/drawing/2014/main" val="4292947535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1900252881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1116181672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950378783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3735039700"/>
                    </a:ext>
                  </a:extLst>
                </a:gridCol>
                <a:gridCol w="810302">
                  <a:extLst>
                    <a:ext uri="{9D8B030D-6E8A-4147-A177-3AD203B41FA5}">
                      <a16:colId xmlns:a16="http://schemas.microsoft.com/office/drawing/2014/main" val="3566812745"/>
                    </a:ext>
                  </a:extLst>
                </a:gridCol>
              </a:tblGrid>
              <a:tr h="16635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5896615"/>
                  </a:ext>
                </a:extLst>
              </a:tr>
              <a:tr h="509459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911237"/>
                  </a:ext>
                </a:extLst>
              </a:tr>
              <a:tr h="176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49.673.984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47.900.667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-1.773.317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42.560.515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839556"/>
                  </a:ext>
                </a:extLst>
              </a:tr>
              <a:tr h="166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24.352.757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23.671.313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-681.444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20.862.873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581824"/>
                  </a:ext>
                </a:extLst>
              </a:tr>
              <a:tr h="166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7.126.252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6.310.898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-815.354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4.677.532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9466255"/>
                  </a:ext>
                </a:extLst>
              </a:tr>
              <a:tr h="166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804684"/>
                  </a:ext>
                </a:extLst>
              </a:tr>
              <a:tr h="166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16.512.039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16.214.824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-297.215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14.664.352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293649"/>
                  </a:ext>
                </a:extLst>
              </a:tr>
              <a:tr h="166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7.153.225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655661"/>
                  </a:ext>
                </a:extLst>
              </a:tr>
              <a:tr h="166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909462"/>
                  </a:ext>
                </a:extLst>
              </a:tr>
              <a:tr h="166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1.450.741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734.550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-716.191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791653"/>
                  </a:ext>
                </a:extLst>
              </a:tr>
              <a:tr h="166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204.968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91612"/>
                  </a:ext>
                </a:extLst>
              </a:tr>
              <a:tr h="166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1.531.531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479456"/>
                  </a:ext>
                </a:extLst>
              </a:tr>
              <a:tr h="166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183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65004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8" y="6077509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8" y="1584960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DFC0269-F119-44B9-BBC0-CC801C99F2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6821566"/>
              </p:ext>
            </p:extLst>
          </p:nvPr>
        </p:nvGraphicFramePr>
        <p:xfrm>
          <a:off x="585598" y="2115996"/>
          <a:ext cx="7680576" cy="2360284"/>
        </p:xfrm>
        <a:graphic>
          <a:graphicData uri="http://schemas.openxmlformats.org/drawingml/2006/table">
            <a:tbl>
              <a:tblPr/>
              <a:tblGrid>
                <a:gridCol w="318828">
                  <a:extLst>
                    <a:ext uri="{9D8B030D-6E8A-4147-A177-3AD203B41FA5}">
                      <a16:colId xmlns:a16="http://schemas.microsoft.com/office/drawing/2014/main" val="2914087177"/>
                    </a:ext>
                  </a:extLst>
                </a:gridCol>
                <a:gridCol w="318828">
                  <a:extLst>
                    <a:ext uri="{9D8B030D-6E8A-4147-A177-3AD203B41FA5}">
                      <a16:colId xmlns:a16="http://schemas.microsoft.com/office/drawing/2014/main" val="3132378444"/>
                    </a:ext>
                  </a:extLst>
                </a:gridCol>
                <a:gridCol w="2859891">
                  <a:extLst>
                    <a:ext uri="{9D8B030D-6E8A-4147-A177-3AD203B41FA5}">
                      <a16:colId xmlns:a16="http://schemas.microsoft.com/office/drawing/2014/main" val="1517336773"/>
                    </a:ext>
                  </a:extLst>
                </a:gridCol>
                <a:gridCol w="854460">
                  <a:extLst>
                    <a:ext uri="{9D8B030D-6E8A-4147-A177-3AD203B41FA5}">
                      <a16:colId xmlns:a16="http://schemas.microsoft.com/office/drawing/2014/main" val="2057660322"/>
                    </a:ext>
                  </a:extLst>
                </a:gridCol>
                <a:gridCol w="854460">
                  <a:extLst>
                    <a:ext uri="{9D8B030D-6E8A-4147-A177-3AD203B41FA5}">
                      <a16:colId xmlns:a16="http://schemas.microsoft.com/office/drawing/2014/main" val="1789440981"/>
                    </a:ext>
                  </a:extLst>
                </a:gridCol>
                <a:gridCol w="854460">
                  <a:extLst>
                    <a:ext uri="{9D8B030D-6E8A-4147-A177-3AD203B41FA5}">
                      <a16:colId xmlns:a16="http://schemas.microsoft.com/office/drawing/2014/main" val="3381826580"/>
                    </a:ext>
                  </a:extLst>
                </a:gridCol>
                <a:gridCol w="854460">
                  <a:extLst>
                    <a:ext uri="{9D8B030D-6E8A-4147-A177-3AD203B41FA5}">
                      <a16:colId xmlns:a16="http://schemas.microsoft.com/office/drawing/2014/main" val="3026808611"/>
                    </a:ext>
                  </a:extLst>
                </a:gridCol>
                <a:gridCol w="765189">
                  <a:extLst>
                    <a:ext uri="{9D8B030D-6E8A-4147-A177-3AD203B41FA5}">
                      <a16:colId xmlns:a16="http://schemas.microsoft.com/office/drawing/2014/main" val="3428751255"/>
                    </a:ext>
                  </a:extLst>
                </a:gridCol>
              </a:tblGrid>
              <a:tr h="1764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9588750"/>
                  </a:ext>
                </a:extLst>
              </a:tr>
              <a:tr h="5404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151713"/>
                  </a:ext>
                </a:extLst>
              </a:tr>
              <a:tr h="231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15.448.832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15.328.887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-119.945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14.046.457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4492225"/>
                  </a:ext>
                </a:extLst>
              </a:tr>
              <a:tr h="176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7.089.918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6.918.537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-171.381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5.663.902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945544"/>
                  </a:ext>
                </a:extLst>
              </a:tr>
              <a:tr h="176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Pequeña y Mediana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8.358.914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8.410.350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8.382.555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545289"/>
                  </a:ext>
                </a:extLst>
              </a:tr>
              <a:tr h="176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DEL COBRE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5.340.044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5.287.184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-52.860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4.479.298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204210"/>
                  </a:ext>
                </a:extLst>
              </a:tr>
              <a:tr h="176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28.885.108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27.284.596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-1.600.512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24.034.760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153415"/>
                  </a:ext>
                </a:extLst>
              </a:tr>
              <a:tr h="176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16.226.211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15.530.088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-696.123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13.744.526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243633"/>
                  </a:ext>
                </a:extLst>
              </a:tr>
              <a:tr h="176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Nacional de Vigilancia Volcánica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3.607.353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3.236.657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-370.696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2.720.925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530895"/>
                  </a:ext>
                </a:extLst>
              </a:tr>
              <a:tr h="176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de Geología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4.278.257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3.829.725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-448.532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3.471.231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547293"/>
                  </a:ext>
                </a:extLst>
              </a:tr>
              <a:tr h="176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Seguridad Minera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4.773.287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4.688.126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-85.161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4.098.078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438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387170"/>
            <a:ext cx="7977800" cy="24023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9224" y="1550222"/>
            <a:ext cx="7816048" cy="3836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57200" y="881414"/>
            <a:ext cx="815862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01: SECRETARÍA Y ADMINISTRACIÓN GENERAL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05024" y="5901836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761A517-B7A0-4799-AC92-9C639C750E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000872"/>
              </p:ext>
            </p:extLst>
          </p:nvPr>
        </p:nvGraphicFramePr>
        <p:xfrm>
          <a:off x="449224" y="1933870"/>
          <a:ext cx="8166598" cy="3958833"/>
        </p:xfrm>
        <a:graphic>
          <a:graphicData uri="http://schemas.openxmlformats.org/drawingml/2006/table">
            <a:tbl>
              <a:tblPr/>
              <a:tblGrid>
                <a:gridCol w="818186">
                  <a:extLst>
                    <a:ext uri="{9D8B030D-6E8A-4147-A177-3AD203B41FA5}">
                      <a16:colId xmlns:a16="http://schemas.microsoft.com/office/drawing/2014/main" val="935297653"/>
                    </a:ext>
                  </a:extLst>
                </a:gridCol>
                <a:gridCol w="302241">
                  <a:extLst>
                    <a:ext uri="{9D8B030D-6E8A-4147-A177-3AD203B41FA5}">
                      <a16:colId xmlns:a16="http://schemas.microsoft.com/office/drawing/2014/main" val="216741933"/>
                    </a:ext>
                  </a:extLst>
                </a:gridCol>
                <a:gridCol w="302241">
                  <a:extLst>
                    <a:ext uri="{9D8B030D-6E8A-4147-A177-3AD203B41FA5}">
                      <a16:colId xmlns:a16="http://schemas.microsoft.com/office/drawing/2014/main" val="3614262399"/>
                    </a:ext>
                  </a:extLst>
                </a:gridCol>
                <a:gridCol w="2738482">
                  <a:extLst>
                    <a:ext uri="{9D8B030D-6E8A-4147-A177-3AD203B41FA5}">
                      <a16:colId xmlns:a16="http://schemas.microsoft.com/office/drawing/2014/main" val="961835970"/>
                    </a:ext>
                  </a:extLst>
                </a:gridCol>
                <a:gridCol w="818186">
                  <a:extLst>
                    <a:ext uri="{9D8B030D-6E8A-4147-A177-3AD203B41FA5}">
                      <a16:colId xmlns:a16="http://schemas.microsoft.com/office/drawing/2014/main" val="2661296448"/>
                    </a:ext>
                  </a:extLst>
                </a:gridCol>
                <a:gridCol w="818186">
                  <a:extLst>
                    <a:ext uri="{9D8B030D-6E8A-4147-A177-3AD203B41FA5}">
                      <a16:colId xmlns:a16="http://schemas.microsoft.com/office/drawing/2014/main" val="4254327112"/>
                    </a:ext>
                  </a:extLst>
                </a:gridCol>
                <a:gridCol w="818186">
                  <a:extLst>
                    <a:ext uri="{9D8B030D-6E8A-4147-A177-3AD203B41FA5}">
                      <a16:colId xmlns:a16="http://schemas.microsoft.com/office/drawing/2014/main" val="3362190835"/>
                    </a:ext>
                  </a:extLst>
                </a:gridCol>
                <a:gridCol w="818186">
                  <a:extLst>
                    <a:ext uri="{9D8B030D-6E8A-4147-A177-3AD203B41FA5}">
                      <a16:colId xmlns:a16="http://schemas.microsoft.com/office/drawing/2014/main" val="2198513919"/>
                    </a:ext>
                  </a:extLst>
                </a:gridCol>
                <a:gridCol w="732704">
                  <a:extLst>
                    <a:ext uri="{9D8B030D-6E8A-4147-A177-3AD203B41FA5}">
                      <a16:colId xmlns:a16="http://schemas.microsoft.com/office/drawing/2014/main" val="793700947"/>
                    </a:ext>
                  </a:extLst>
                </a:gridCol>
              </a:tblGrid>
              <a:tr h="14939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880178"/>
                  </a:ext>
                </a:extLst>
              </a:tr>
              <a:tr h="45750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521749"/>
                  </a:ext>
                </a:extLst>
              </a:tr>
              <a:tr h="1960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7.089.918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6.918.537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-171.381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5.663.902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85347"/>
                  </a:ext>
                </a:extLst>
              </a:tr>
              <a:tr h="149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4.828.058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4.597.306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-230.752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4.044.601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304116"/>
                  </a:ext>
                </a:extLst>
              </a:tr>
              <a:tr h="149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1.976.371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1.833.395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-142.976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1.221.953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739346"/>
                  </a:ext>
                </a:extLst>
              </a:tr>
              <a:tr h="149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345840"/>
                  </a:ext>
                </a:extLst>
              </a:tr>
              <a:tr h="149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397552"/>
                  </a:ext>
                </a:extLst>
              </a:tr>
              <a:tr h="149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140.100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140.100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140.100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068753"/>
                  </a:ext>
                </a:extLst>
              </a:tr>
              <a:tr h="149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100.100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683989"/>
                  </a:ext>
                </a:extLst>
              </a:tr>
              <a:tr h="149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100.100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982700"/>
                  </a:ext>
                </a:extLst>
              </a:tr>
              <a:tr h="149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34177"/>
                  </a:ext>
                </a:extLst>
              </a:tr>
              <a:tr h="149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Internacional de Estudios del Cobre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754009"/>
                  </a:ext>
                </a:extLst>
              </a:tr>
              <a:tr h="149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286.577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794545"/>
                  </a:ext>
                </a:extLst>
              </a:tr>
              <a:tr h="149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796395"/>
                  </a:ext>
                </a:extLst>
              </a:tr>
              <a:tr h="149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286.577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437058"/>
                  </a:ext>
                </a:extLst>
              </a:tr>
              <a:tr h="149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145.369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-74.786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35.659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949100"/>
                  </a:ext>
                </a:extLst>
              </a:tr>
              <a:tr h="149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-21.546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163509"/>
                  </a:ext>
                </a:extLst>
              </a:tr>
              <a:tr h="149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9482531"/>
                  </a:ext>
                </a:extLst>
              </a:tr>
              <a:tr h="149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-15.669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66016"/>
                  </a:ext>
                </a:extLst>
              </a:tr>
              <a:tr h="149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-23.850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947178"/>
                  </a:ext>
                </a:extLst>
              </a:tr>
              <a:tr h="1587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-10.211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32.803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307038"/>
                  </a:ext>
                </a:extLst>
              </a:tr>
              <a:tr h="149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593693"/>
                  </a:ext>
                </a:extLst>
              </a:tr>
              <a:tr h="149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917545"/>
                  </a:ext>
                </a:extLst>
              </a:tr>
              <a:tr h="1587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3073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1081" y="620541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1081" y="1502274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1081" y="652581"/>
            <a:ext cx="7981361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FOMENTO DE LA PEQUEÑA Y MEDIANA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4F29B9F4-8080-41AA-8296-2B7BC3E6CD7F}"/>
              </a:ext>
            </a:extLst>
          </p:cNvPr>
          <p:cNvSpPr txBox="1">
            <a:spLocks/>
          </p:cNvSpPr>
          <p:nvPr/>
        </p:nvSpPr>
        <p:spPr>
          <a:xfrm>
            <a:off x="551081" y="5166146"/>
            <a:ext cx="7967656" cy="434804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E37E803-19A5-473C-B4C0-ED83B862E3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175019"/>
              </p:ext>
            </p:extLst>
          </p:nvPr>
        </p:nvGraphicFramePr>
        <p:xfrm>
          <a:off x="588171" y="1861152"/>
          <a:ext cx="7967657" cy="3286259"/>
        </p:xfrm>
        <a:graphic>
          <a:graphicData uri="http://schemas.openxmlformats.org/drawingml/2006/table">
            <a:tbl>
              <a:tblPr/>
              <a:tblGrid>
                <a:gridCol w="798255">
                  <a:extLst>
                    <a:ext uri="{9D8B030D-6E8A-4147-A177-3AD203B41FA5}">
                      <a16:colId xmlns:a16="http://schemas.microsoft.com/office/drawing/2014/main" val="1174739389"/>
                    </a:ext>
                  </a:extLst>
                </a:gridCol>
                <a:gridCol w="294878">
                  <a:extLst>
                    <a:ext uri="{9D8B030D-6E8A-4147-A177-3AD203B41FA5}">
                      <a16:colId xmlns:a16="http://schemas.microsoft.com/office/drawing/2014/main" val="3918186940"/>
                    </a:ext>
                  </a:extLst>
                </a:gridCol>
                <a:gridCol w="294878">
                  <a:extLst>
                    <a:ext uri="{9D8B030D-6E8A-4147-A177-3AD203B41FA5}">
                      <a16:colId xmlns:a16="http://schemas.microsoft.com/office/drawing/2014/main" val="1413124397"/>
                    </a:ext>
                  </a:extLst>
                </a:gridCol>
                <a:gridCol w="2671771">
                  <a:extLst>
                    <a:ext uri="{9D8B030D-6E8A-4147-A177-3AD203B41FA5}">
                      <a16:colId xmlns:a16="http://schemas.microsoft.com/office/drawing/2014/main" val="582768445"/>
                    </a:ext>
                  </a:extLst>
                </a:gridCol>
                <a:gridCol w="798255">
                  <a:extLst>
                    <a:ext uri="{9D8B030D-6E8A-4147-A177-3AD203B41FA5}">
                      <a16:colId xmlns:a16="http://schemas.microsoft.com/office/drawing/2014/main" val="2620489352"/>
                    </a:ext>
                  </a:extLst>
                </a:gridCol>
                <a:gridCol w="798255">
                  <a:extLst>
                    <a:ext uri="{9D8B030D-6E8A-4147-A177-3AD203B41FA5}">
                      <a16:colId xmlns:a16="http://schemas.microsoft.com/office/drawing/2014/main" val="3706808642"/>
                    </a:ext>
                  </a:extLst>
                </a:gridCol>
                <a:gridCol w="798255">
                  <a:extLst>
                    <a:ext uri="{9D8B030D-6E8A-4147-A177-3AD203B41FA5}">
                      <a16:colId xmlns:a16="http://schemas.microsoft.com/office/drawing/2014/main" val="2785177894"/>
                    </a:ext>
                  </a:extLst>
                </a:gridCol>
                <a:gridCol w="798255">
                  <a:extLst>
                    <a:ext uri="{9D8B030D-6E8A-4147-A177-3AD203B41FA5}">
                      <a16:colId xmlns:a16="http://schemas.microsoft.com/office/drawing/2014/main" val="1896290942"/>
                    </a:ext>
                  </a:extLst>
                </a:gridCol>
                <a:gridCol w="714855">
                  <a:extLst>
                    <a:ext uri="{9D8B030D-6E8A-4147-A177-3AD203B41FA5}">
                      <a16:colId xmlns:a16="http://schemas.microsoft.com/office/drawing/2014/main" val="3976512289"/>
                    </a:ext>
                  </a:extLst>
                </a:gridCol>
              </a:tblGrid>
              <a:tr h="15329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820903"/>
                  </a:ext>
                </a:extLst>
              </a:tr>
              <a:tr h="46946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964070"/>
                  </a:ext>
                </a:extLst>
              </a:tr>
              <a:tr h="2011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8.358.914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8.410.350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8.382.555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3037646"/>
                  </a:ext>
                </a:extLst>
              </a:tr>
              <a:tr h="15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99.112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-6.474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817331"/>
                  </a:ext>
                </a:extLst>
              </a:tr>
              <a:tr h="15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112.009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-112.009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141783"/>
                  </a:ext>
                </a:extLst>
              </a:tr>
              <a:tr h="15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7.921.000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7.921.000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765433"/>
                  </a:ext>
                </a:extLst>
              </a:tr>
              <a:tr h="15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38390"/>
                  </a:ext>
                </a:extLst>
              </a:tr>
              <a:tr h="306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Capacitación y Transferencia Tecnológica Pequeña Minería Artesanal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125052"/>
                  </a:ext>
                </a:extLst>
              </a:tr>
              <a:tr h="15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086363"/>
                  </a:ext>
                </a:extLst>
              </a:tr>
              <a:tr h="15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 Minería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05941"/>
                  </a:ext>
                </a:extLst>
              </a:tr>
              <a:tr h="15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5.374.000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086411"/>
                  </a:ext>
                </a:extLst>
              </a:tr>
              <a:tr h="15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-21.593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435601"/>
                  </a:ext>
                </a:extLst>
              </a:tr>
              <a:tr h="15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-21.593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568352"/>
                  </a:ext>
                </a:extLst>
              </a:tr>
              <a:tr h="15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204.968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836335"/>
                  </a:ext>
                </a:extLst>
              </a:tr>
              <a:tr h="15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204.968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800566"/>
                  </a:ext>
                </a:extLst>
              </a:tr>
              <a:tr h="15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Equipamiento para Pequeña Minería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204.968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089007"/>
                  </a:ext>
                </a:extLst>
              </a:tr>
              <a:tr h="15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901819"/>
                  </a:ext>
                </a:extLst>
              </a:tr>
              <a:tr h="162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426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1467" y="5932002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491731"/>
            <a:ext cx="8044497" cy="1597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4240" y="714291"/>
            <a:ext cx="80444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DEL COBRE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C057F525-958A-40C1-82E7-9AF6A3DCA4BD}"/>
              </a:ext>
            </a:extLst>
          </p:cNvPr>
          <p:cNvSpPr txBox="1">
            <a:spLocks/>
          </p:cNvSpPr>
          <p:nvPr/>
        </p:nvSpPr>
        <p:spPr>
          <a:xfrm>
            <a:off x="482398" y="4293098"/>
            <a:ext cx="803633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DC93BF3-0CFC-45CF-A01F-0A2C6CB9F1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652935"/>
              </p:ext>
            </p:extLst>
          </p:nvPr>
        </p:nvGraphicFramePr>
        <p:xfrm>
          <a:off x="474240" y="1905064"/>
          <a:ext cx="8044498" cy="2388034"/>
        </p:xfrm>
        <a:graphic>
          <a:graphicData uri="http://schemas.openxmlformats.org/drawingml/2006/table">
            <a:tbl>
              <a:tblPr/>
              <a:tblGrid>
                <a:gridCol w="805953">
                  <a:extLst>
                    <a:ext uri="{9D8B030D-6E8A-4147-A177-3AD203B41FA5}">
                      <a16:colId xmlns:a16="http://schemas.microsoft.com/office/drawing/2014/main" val="287604310"/>
                    </a:ext>
                  </a:extLst>
                </a:gridCol>
                <a:gridCol w="297722">
                  <a:extLst>
                    <a:ext uri="{9D8B030D-6E8A-4147-A177-3AD203B41FA5}">
                      <a16:colId xmlns:a16="http://schemas.microsoft.com/office/drawing/2014/main" val="2437206512"/>
                    </a:ext>
                  </a:extLst>
                </a:gridCol>
                <a:gridCol w="297722">
                  <a:extLst>
                    <a:ext uri="{9D8B030D-6E8A-4147-A177-3AD203B41FA5}">
                      <a16:colId xmlns:a16="http://schemas.microsoft.com/office/drawing/2014/main" val="4189311022"/>
                    </a:ext>
                  </a:extLst>
                </a:gridCol>
                <a:gridCol w="2697540">
                  <a:extLst>
                    <a:ext uri="{9D8B030D-6E8A-4147-A177-3AD203B41FA5}">
                      <a16:colId xmlns:a16="http://schemas.microsoft.com/office/drawing/2014/main" val="3660848957"/>
                    </a:ext>
                  </a:extLst>
                </a:gridCol>
                <a:gridCol w="805953">
                  <a:extLst>
                    <a:ext uri="{9D8B030D-6E8A-4147-A177-3AD203B41FA5}">
                      <a16:colId xmlns:a16="http://schemas.microsoft.com/office/drawing/2014/main" val="1718314724"/>
                    </a:ext>
                  </a:extLst>
                </a:gridCol>
                <a:gridCol w="805953">
                  <a:extLst>
                    <a:ext uri="{9D8B030D-6E8A-4147-A177-3AD203B41FA5}">
                      <a16:colId xmlns:a16="http://schemas.microsoft.com/office/drawing/2014/main" val="3166837996"/>
                    </a:ext>
                  </a:extLst>
                </a:gridCol>
                <a:gridCol w="805953">
                  <a:extLst>
                    <a:ext uri="{9D8B030D-6E8A-4147-A177-3AD203B41FA5}">
                      <a16:colId xmlns:a16="http://schemas.microsoft.com/office/drawing/2014/main" val="2633269909"/>
                    </a:ext>
                  </a:extLst>
                </a:gridCol>
                <a:gridCol w="805953">
                  <a:extLst>
                    <a:ext uri="{9D8B030D-6E8A-4147-A177-3AD203B41FA5}">
                      <a16:colId xmlns:a16="http://schemas.microsoft.com/office/drawing/2014/main" val="1049701620"/>
                    </a:ext>
                  </a:extLst>
                </a:gridCol>
                <a:gridCol w="721749">
                  <a:extLst>
                    <a:ext uri="{9D8B030D-6E8A-4147-A177-3AD203B41FA5}">
                      <a16:colId xmlns:a16="http://schemas.microsoft.com/office/drawing/2014/main" val="4188547294"/>
                    </a:ext>
                  </a:extLst>
                </a:gridCol>
              </a:tblGrid>
              <a:tr h="16540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7499120"/>
                  </a:ext>
                </a:extLst>
              </a:tr>
              <a:tr h="50655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0004834"/>
                  </a:ext>
                </a:extLst>
              </a:tr>
              <a:tr h="2170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5.340.044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5.287.184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-52.860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4.479.298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670422"/>
                  </a:ext>
                </a:extLst>
              </a:tr>
              <a:tr h="165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4.471.142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4.424.980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-46.162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3.779.330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3502714"/>
                  </a:ext>
                </a:extLst>
              </a:tr>
              <a:tr h="165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627.468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585.435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-42.033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484.533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660254"/>
                  </a:ext>
                </a:extLst>
              </a:tr>
              <a:tr h="165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575.727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123348"/>
                  </a:ext>
                </a:extLst>
              </a:tr>
              <a:tr h="165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575.727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0292"/>
                  </a:ext>
                </a:extLst>
              </a:tr>
              <a:tr h="165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241.434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96.661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-144.773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650695"/>
                  </a:ext>
                </a:extLst>
              </a:tr>
              <a:tr h="165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322107"/>
                  </a:ext>
                </a:extLst>
              </a:tr>
              <a:tr h="165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241.434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-197.858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998928"/>
                  </a:ext>
                </a:extLst>
              </a:tr>
              <a:tr h="165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886507"/>
                  </a:ext>
                </a:extLst>
              </a:tr>
              <a:tr h="175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48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4015</TotalTime>
  <Words>2381</Words>
  <Application>Microsoft Office PowerPoint</Application>
  <PresentationFormat>Presentación en pantalla (4:3)</PresentationFormat>
  <Paragraphs>1148</Paragraphs>
  <Slides>13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1_Tema de Office</vt:lpstr>
      <vt:lpstr>Tema de Office</vt:lpstr>
      <vt:lpstr>EJECUCIÓN PRESUPUESTARIA DE GASTOS ACUMULADA AL MES DE NOVIEMBRE DE 2020 PARTIDA 17: MINISTERIO DE MINERÍA</vt:lpstr>
      <vt:lpstr>EJECUCIÓN ACUMULADA DE GASTOS A NOVIEMBRE DE 2020  PARTIDA 17 MINISTERIO DE MINERÍA</vt:lpstr>
      <vt:lpstr>EJECUCIÓN ACUMULADA DE GASTOS A NOVIEMBRE DE 2020  PARTIDA 17 MINISTERIO DE MINERÍA</vt:lpstr>
      <vt:lpstr>EJECUCIÓN ACUMULADA DE GASTOS A NOVIEMBRE DE 2020  PARTIDA 17 MINISTERIO DE MINERÍA</vt:lpstr>
      <vt:lpstr>EJECUCIÓN ACUMULADA DE GASTOS A NOVIEMBRE DE 2019  PARTIDA 17 MINISTERIO DE MINERÍA</vt:lpstr>
      <vt:lpstr>EJECUCIÓN ACUMULADA DE GASTOS A NOVIEMBRE DE 2020  PARTIDA 17 MINISTERIO DE MINERÍA RESUMEN POR CAPÍTULOS</vt:lpstr>
      <vt:lpstr>EJECUCIÓN ACUMULADA DE GASTOS A NOVIEMBRE DE 2020  PARTIDA 17. CAPÍTULO 01. PROGRAMA 01: SECRETARÍA Y ADMINISTRACIÓN GENERAL</vt:lpstr>
      <vt:lpstr>EJECUCIÓN ACUMULADA DE GASTOS A NOVIEMBRE 2020  PARTIDA 17. CAPÍTULO 01. PROGRAMA 02:  FOMENTO DE LA PEQUEÑA Y MEDIANA MINERÍA</vt:lpstr>
      <vt:lpstr>EJECUCIÓN ACUMULADA DE GASTOS A NOVIEMBRE 2020  PARTIDA 17. CAPÍTULO 02. PROGRAMA 01:  COMISIÓN CHILENA DEL COBRE</vt:lpstr>
      <vt:lpstr>EJECUCIÓN ACUMULADA DE GASTOS A NOVIEMBRE 2020  PARTIDA 17. CAPÍTULO 03. PROGRAMA 01:  SERVICIO NACIONAL DE GEOLOGÍA Y MINERÍA</vt:lpstr>
      <vt:lpstr>EJECUCIÓN ACUMULADA DE GASTOS A NOVIEMBRE 2020  PARTIDA 17. CAPÍTULO 03. PROGRAMA 02:  RED NACIONAL DE VIGILANCIA VOLCÁNICA</vt:lpstr>
      <vt:lpstr>EJECUCIÓN ACUMULADA DE GASTOS A NOVIEMBRE 2020  PARTIDA 17. CAPÍTULO 03. PROGRAMA 03:  PLAN NACIONAL DE GEOLOGÍA</vt:lpstr>
      <vt:lpstr>EJECUCIÓN ACUMULADA DE GASTOS A NOVIEMBRE 2020  PARTIDA 17. CAPÍTULO 03. PROGRAMA 04:  PROGRAMA DE SEGURIDAD MINERA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323</cp:revision>
  <cp:lastPrinted>2019-06-03T14:10:49Z</cp:lastPrinted>
  <dcterms:created xsi:type="dcterms:W3CDTF">2016-06-23T13:38:47Z</dcterms:created>
  <dcterms:modified xsi:type="dcterms:W3CDTF">2021-01-07T23:15:16Z</dcterms:modified>
</cp:coreProperties>
</file>