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3"/>
  </p:notesMasterIdLst>
  <p:sldIdLst>
    <p:sldId id="257" r:id="rId2"/>
    <p:sldId id="258" r:id="rId3"/>
    <p:sldId id="289" r:id="rId4"/>
    <p:sldId id="260" r:id="rId5"/>
    <p:sldId id="261" r:id="rId6"/>
    <p:sldId id="262" r:id="rId7"/>
    <p:sldId id="290" r:id="rId8"/>
    <p:sldId id="291" r:id="rId9"/>
    <p:sldId id="292" r:id="rId10"/>
    <p:sldId id="263" r:id="rId11"/>
    <p:sldId id="281" r:id="rId12"/>
    <p:sldId id="264" r:id="rId13"/>
    <p:sldId id="282" r:id="rId14"/>
    <p:sldId id="266" r:id="rId15"/>
    <p:sldId id="284" r:id="rId16"/>
    <p:sldId id="285" r:id="rId17"/>
    <p:sldId id="294" r:id="rId18"/>
    <p:sldId id="295" r:id="rId19"/>
    <p:sldId id="267" r:id="rId20"/>
    <p:sldId id="268" r:id="rId21"/>
    <p:sldId id="269" r:id="rId22"/>
    <p:sldId id="270" r:id="rId23"/>
    <p:sldId id="286" r:id="rId24"/>
    <p:sldId id="288" r:id="rId25"/>
    <p:sldId id="296" r:id="rId26"/>
    <p:sldId id="287" r:id="rId27"/>
    <p:sldId id="271" r:id="rId28"/>
    <p:sldId id="272" r:id="rId29"/>
    <p:sldId id="273" r:id="rId30"/>
    <p:sldId id="274" r:id="rId31"/>
    <p:sldId id="275" r:id="rId3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27772385877454E-2"/>
          <c:y val="0.21640546073774436"/>
          <c:w val="0.87416636621088206"/>
          <c:h val="0.3417741990097573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211B-4C7C-A47B-3920AABFD1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11B-4C7C-A47B-3920AABFD1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211B-4C7C-A47B-3920AABFD14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11B-4C7C-A47B-3920AABFD14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211B-4C7C-A47B-3920AABFD14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11B-4C7C-A47B-3920AABFD14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211B-4C7C-A47B-3920AABFD14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11B-4C7C-A47B-3920AABFD14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211B-4C7C-A47B-3920AABFD14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11B-4C7C-A47B-3920AABFD14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211B-4C7C-A47B-3920AABFD143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11B-4C7C-A47B-3920AABFD143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'[16.xlsx]Partida 16'!$B$53:$C$64</c:f>
              <c:multiLvlStrCache>
                <c:ptCount val="12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OTROS GASTOS CORRIENTES</c:v>
                  </c:pt>
                  <c:pt idx="6">
                    <c:v>ADQUISICIÓN DE ACTIVOS NO FINANCIEROS</c:v>
                  </c:pt>
                  <c:pt idx="7">
                    <c:v>INICIATIVAS DE INVERSIÓN</c:v>
                  </c:pt>
                  <c:pt idx="8">
                    <c:v>PRÉSTAMOS</c:v>
                  </c:pt>
                  <c:pt idx="9">
                    <c:v>TRANSFERENCIAS DE CAPITAL</c:v>
                  </c:pt>
                  <c:pt idx="10">
                    <c:v>SERVICIO DE LA DEUDA</c:v>
                  </c:pt>
                  <c:pt idx="11">
                    <c:v>SALDO FINAL DE CAJA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26</c:v>
                  </c:pt>
                  <c:pt idx="6">
                    <c:v>29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</c:lvl>
              </c:multiLvlStrCache>
            </c:multiLvlStrRef>
          </c:cat>
          <c:val>
            <c:numRef>
              <c:f>'[16.xlsx]Partida 16'!$D$53:$D$64</c:f>
              <c:numCache>
                <c:formatCode>0%</c:formatCode>
                <c:ptCount val="12"/>
                <c:pt idx="0">
                  <c:v>0.33270557680437818</c:v>
                </c:pt>
                <c:pt idx="1">
                  <c:v>0.17604282906020347</c:v>
                </c:pt>
                <c:pt idx="2">
                  <c:v>0.12859085811061649</c:v>
                </c:pt>
                <c:pt idx="3">
                  <c:v>0.23405348348898733</c:v>
                </c:pt>
                <c:pt idx="4">
                  <c:v>8.3845359959126207E-5</c:v>
                </c:pt>
                <c:pt idx="5">
                  <c:v>6.3605786014898173E-5</c:v>
                </c:pt>
                <c:pt idx="6">
                  <c:v>7.2584091241308414E-3</c:v>
                </c:pt>
                <c:pt idx="7">
                  <c:v>7.3558134373540876E-2</c:v>
                </c:pt>
                <c:pt idx="8">
                  <c:v>1.0699850278995266E-2</c:v>
                </c:pt>
                <c:pt idx="9">
                  <c:v>1.1520590373209537E-2</c:v>
                </c:pt>
                <c:pt idx="10">
                  <c:v>2.5421854451548119E-2</c:v>
                </c:pt>
                <c:pt idx="11">
                  <c:v>9.6278841588030348E-7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11B-4C7C-A47B-3920AABFD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245674740484429"/>
          <c:y val="0.67340541070507154"/>
          <c:w val="0.77335640138408301"/>
          <c:h val="0.2994859774590174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ES"/>
              <a:t>Distribución presupuesto inicial por Instituciones</a:t>
            </a:r>
            <a:r>
              <a:rPr lang="es-ES" baseline="0"/>
              <a:t> Centralizadas </a:t>
            </a:r>
            <a:r>
              <a:rPr lang="es-ES"/>
              <a:t>(millones de $)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'[16.xlsx]Programas Presupuestarios'!$AD$19:$AD$24</c:f>
              <c:strCache>
                <c:ptCount val="6"/>
                <c:pt idx="0">
                  <c:v>FONASA</c:v>
                </c:pt>
                <c:pt idx="1">
                  <c:v>ISP</c:v>
                </c:pt>
                <c:pt idx="2">
                  <c:v>CENABAST</c:v>
                </c:pt>
                <c:pt idx="3">
                  <c:v>SUBS. DE SALUD</c:v>
                </c:pt>
                <c:pt idx="4">
                  <c:v>SUBS. DE REDES</c:v>
                </c:pt>
                <c:pt idx="5">
                  <c:v>SUPERINTENDENCIA</c:v>
                </c:pt>
              </c:strCache>
            </c:strRef>
          </c:cat>
          <c:val>
            <c:numRef>
              <c:f>'[16.xlsx]Programas Presupuestarios'!$AE$19:$AE$24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0C53-44E5-87D7-80591C5B8F7B}"/>
            </c:ext>
          </c:extLst>
        </c:ser>
        <c:ser>
          <c:idx val="1"/>
          <c:order val="1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'[16.xlsx]Programas Presupuestarios'!$AD$19:$AD$24</c:f>
              <c:strCache>
                <c:ptCount val="6"/>
                <c:pt idx="0">
                  <c:v>FONASA</c:v>
                </c:pt>
                <c:pt idx="1">
                  <c:v>ISP</c:v>
                </c:pt>
                <c:pt idx="2">
                  <c:v>CENABAST</c:v>
                </c:pt>
                <c:pt idx="3">
                  <c:v>SUBS. DE SALUD</c:v>
                </c:pt>
                <c:pt idx="4">
                  <c:v>SUBS. DE REDES</c:v>
                </c:pt>
                <c:pt idx="5">
                  <c:v>SUPERINTENDENCIA</c:v>
                </c:pt>
              </c:strCache>
            </c:strRef>
          </c:cat>
          <c:val>
            <c:numRef>
              <c:f>'[16.xlsx]Programas Presupuestarios'!$AF$19:$AF$24</c:f>
              <c:numCache>
                <c:formatCode>#,##0_ ;[Red]\-#,##0\ </c:formatCode>
                <c:ptCount val="6"/>
                <c:pt idx="0">
                  <c:v>11806103338000</c:v>
                </c:pt>
                <c:pt idx="1">
                  <c:v>35672287000</c:v>
                </c:pt>
                <c:pt idx="2">
                  <c:v>10954781000</c:v>
                </c:pt>
                <c:pt idx="3">
                  <c:v>494398167000</c:v>
                </c:pt>
                <c:pt idx="4">
                  <c:v>1173004915000</c:v>
                </c:pt>
                <c:pt idx="5">
                  <c:v>14855910000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53-44E5-87D7-80591C5B8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9441280"/>
        <c:axId val="299437752"/>
      </c:barChart>
      <c:catAx>
        <c:axId val="299441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99437752"/>
        <c:crosses val="autoZero"/>
        <c:auto val="1"/>
        <c:lblAlgn val="ctr"/>
        <c:lblOffset val="100"/>
        <c:noMultiLvlLbl val="0"/>
      </c:catAx>
      <c:valAx>
        <c:axId val="2994377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99441280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2018 - 2019 - 2020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16'!$C$29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16'!$D$29:$O$29</c:f>
              <c:numCache>
                <c:formatCode>0.0%</c:formatCode>
                <c:ptCount val="12"/>
                <c:pt idx="0">
                  <c:v>0.10833365012255509</c:v>
                </c:pt>
                <c:pt idx="1">
                  <c:v>7.5743557702378658E-2</c:v>
                </c:pt>
                <c:pt idx="2">
                  <c:v>9.7962198367100017E-2</c:v>
                </c:pt>
                <c:pt idx="3">
                  <c:v>9.2324649801971706E-2</c:v>
                </c:pt>
                <c:pt idx="4">
                  <c:v>8.5780761731610533E-2</c:v>
                </c:pt>
                <c:pt idx="5">
                  <c:v>9.6377017583262267E-2</c:v>
                </c:pt>
                <c:pt idx="6">
                  <c:v>8.466404364642971E-2</c:v>
                </c:pt>
                <c:pt idx="7">
                  <c:v>8.3416746798050237E-2</c:v>
                </c:pt>
                <c:pt idx="8">
                  <c:v>9.0119954062266486E-2</c:v>
                </c:pt>
                <c:pt idx="9">
                  <c:v>8.7091342995289187E-2</c:v>
                </c:pt>
                <c:pt idx="10">
                  <c:v>7.9554517931259672E-2</c:v>
                </c:pt>
                <c:pt idx="11">
                  <c:v>0.12013139173005576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F9-4F70-BB8A-D379121E7F22}"/>
            </c:ext>
          </c:extLst>
        </c:ser>
        <c:ser>
          <c:idx val="1"/>
          <c:order val="1"/>
          <c:tx>
            <c:strRef>
              <c:f>'Partida 16'!$C$28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16'!$D$28:$O$28</c:f>
              <c:numCache>
                <c:formatCode>0.0%</c:formatCode>
                <c:ptCount val="12"/>
                <c:pt idx="0">
                  <c:v>0.1179396252300373</c:v>
                </c:pt>
                <c:pt idx="1">
                  <c:v>7.2676308633486286E-2</c:v>
                </c:pt>
                <c:pt idx="2">
                  <c:v>9.9409531213983868E-2</c:v>
                </c:pt>
                <c:pt idx="3">
                  <c:v>8.6780612336783511E-2</c:v>
                </c:pt>
                <c:pt idx="4">
                  <c:v>8.5391384097668041E-2</c:v>
                </c:pt>
                <c:pt idx="5">
                  <c:v>9.0901638035631283E-2</c:v>
                </c:pt>
                <c:pt idx="6">
                  <c:v>7.9801565177953185E-2</c:v>
                </c:pt>
                <c:pt idx="7">
                  <c:v>7.9741600401003088E-2</c:v>
                </c:pt>
                <c:pt idx="8">
                  <c:v>9.0182596236752177E-2</c:v>
                </c:pt>
                <c:pt idx="9">
                  <c:v>8.2999924913579673E-2</c:v>
                </c:pt>
                <c:pt idx="10">
                  <c:v>7.5472993453801665E-2</c:v>
                </c:pt>
                <c:pt idx="11">
                  <c:v>0.11180318960094475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F9-4F70-BB8A-D379121E7F22}"/>
            </c:ext>
          </c:extLst>
        </c:ser>
        <c:ser>
          <c:idx val="2"/>
          <c:order val="2"/>
          <c:tx>
            <c:strRef>
              <c:f>'Partida 16'!$C$27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rgbClr val="C00000"/>
            </a:solidFill>
            <a:ln w="25400">
              <a:solidFill>
                <a:srgbClr val="C00000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16'!$D$27:$N$27</c:f>
              <c:numCache>
                <c:formatCode>0.0%</c:formatCode>
                <c:ptCount val="11"/>
                <c:pt idx="0">
                  <c:v>8.9098879803484521E-2</c:v>
                </c:pt>
                <c:pt idx="1">
                  <c:v>7.6640930809485197E-2</c:v>
                </c:pt>
                <c:pt idx="2">
                  <c:v>9.788827943675886E-2</c:v>
                </c:pt>
                <c:pt idx="3">
                  <c:v>9.6987464648162963E-2</c:v>
                </c:pt>
                <c:pt idx="4">
                  <c:v>8.6291414124839136E-2</c:v>
                </c:pt>
                <c:pt idx="5">
                  <c:v>0.10211792294115378</c:v>
                </c:pt>
                <c:pt idx="6">
                  <c:v>7.9471996156137578E-2</c:v>
                </c:pt>
                <c:pt idx="7">
                  <c:v>7.7381070948981071E-2</c:v>
                </c:pt>
                <c:pt idx="8">
                  <c:v>9.4044250777182009E-2</c:v>
                </c:pt>
                <c:pt idx="9">
                  <c:v>7.8843074632570412E-2</c:v>
                </c:pt>
                <c:pt idx="10">
                  <c:v>8.5213507906837641E-2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F9-4F70-BB8A-D379121E7F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1209896"/>
        <c:axId val="331210288"/>
      </c:barChart>
      <c:catAx>
        <c:axId val="331209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1210288"/>
        <c:crosses val="autoZero"/>
        <c:auto val="1"/>
        <c:lblAlgn val="ctr"/>
        <c:lblOffset val="100"/>
        <c:noMultiLvlLbl val="0"/>
      </c:catAx>
      <c:valAx>
        <c:axId val="331210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120989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2018 - 2019 - 2020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16'!$C$23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16'!$D$23:$O$23</c:f>
              <c:numCache>
                <c:formatCode>0.0%</c:formatCode>
                <c:ptCount val="12"/>
                <c:pt idx="0">
                  <c:v>0.10833365012255509</c:v>
                </c:pt>
                <c:pt idx="1">
                  <c:v>0.1840811336069976</c:v>
                </c:pt>
                <c:pt idx="2">
                  <c:v>0.28167545954436873</c:v>
                </c:pt>
                <c:pt idx="3">
                  <c:v>0.37249733960668791</c:v>
                </c:pt>
                <c:pt idx="4">
                  <c:v>0.45576637876179948</c:v>
                </c:pt>
                <c:pt idx="5">
                  <c:v>0.55207629858037233</c:v>
                </c:pt>
                <c:pt idx="6">
                  <c:v>0.6413722557148146</c:v>
                </c:pt>
                <c:pt idx="7">
                  <c:v>0.69985988660210674</c:v>
                </c:pt>
                <c:pt idx="8">
                  <c:v>0.78909398378536766</c:v>
                </c:pt>
                <c:pt idx="9">
                  <c:v>0.87169937981776424</c:v>
                </c:pt>
                <c:pt idx="10">
                  <c:v>0.91974118510715153</c:v>
                </c:pt>
                <c:pt idx="11">
                  <c:v>1.0188690281810886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588-482D-96B3-0307D5776C18}"/>
            </c:ext>
          </c:extLst>
        </c:ser>
        <c:ser>
          <c:idx val="1"/>
          <c:order val="1"/>
          <c:tx>
            <c:strRef>
              <c:f>'Partida 16'!$C$22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16'!$D$22:$O$22</c:f>
              <c:numCache>
                <c:formatCode>0.0%</c:formatCode>
                <c:ptCount val="12"/>
                <c:pt idx="0">
                  <c:v>0.1179396252300373</c:v>
                </c:pt>
                <c:pt idx="1">
                  <c:v>0.19061593386352357</c:v>
                </c:pt>
                <c:pt idx="2">
                  <c:v>0.29000786540898532</c:v>
                </c:pt>
                <c:pt idx="3">
                  <c:v>0.37456320391854991</c:v>
                </c:pt>
                <c:pt idx="4">
                  <c:v>0.45692565063311591</c:v>
                </c:pt>
                <c:pt idx="5">
                  <c:v>0.54591238851091084</c:v>
                </c:pt>
                <c:pt idx="6">
                  <c:v>0.61673027638429234</c:v>
                </c:pt>
                <c:pt idx="7">
                  <c:v>0.67451041928993505</c:v>
                </c:pt>
                <c:pt idx="8">
                  <c:v>0.76465071475219271</c:v>
                </c:pt>
                <c:pt idx="9">
                  <c:v>0.84765063966577237</c:v>
                </c:pt>
                <c:pt idx="10">
                  <c:v>0.87269541192036049</c:v>
                </c:pt>
                <c:pt idx="11">
                  <c:v>0.97520540761423458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588-482D-96B3-0307D5776C18}"/>
            </c:ext>
          </c:extLst>
        </c:ser>
        <c:ser>
          <c:idx val="2"/>
          <c:order val="2"/>
          <c:tx>
            <c:strRef>
              <c:f>'Partida 16'!$C$21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33333333333333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588-482D-96B3-0307D5776C18}"/>
                </c:ext>
              </c:extLst>
            </c:dLbl>
            <c:dLbl>
              <c:idx val="1"/>
              <c:layout>
                <c:manualLayout>
                  <c:x val="-4.166666666666669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588-482D-96B3-0307D5776C18}"/>
                </c:ext>
              </c:extLst>
            </c:dLbl>
            <c:dLbl>
              <c:idx val="2"/>
              <c:layout>
                <c:manualLayout>
                  <c:x val="-4.4444444444444446E-2"/>
                  <c:y val="5.55555555555556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588-482D-96B3-0307D5776C18}"/>
                </c:ext>
              </c:extLst>
            </c:dLbl>
            <c:dLbl>
              <c:idx val="3"/>
              <c:layout>
                <c:manualLayout>
                  <c:x val="-4.16666666666667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588-482D-96B3-0307D5776C18}"/>
                </c:ext>
              </c:extLst>
            </c:dLbl>
            <c:dLbl>
              <c:idx val="4"/>
              <c:layout>
                <c:manualLayout>
                  <c:x val="-4.166666666666672E-2"/>
                  <c:y val="5.55555555555554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588-482D-96B3-0307D5776C18}"/>
                </c:ext>
              </c:extLst>
            </c:dLbl>
            <c:dLbl>
              <c:idx val="5"/>
              <c:layout>
                <c:manualLayout>
                  <c:x val="-2.5000000000000102E-2"/>
                  <c:y val="4.1666666666666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588-482D-96B3-0307D5776C18}"/>
                </c:ext>
              </c:extLst>
            </c:dLbl>
            <c:dLbl>
              <c:idx val="6"/>
              <c:layout>
                <c:manualLayout>
                  <c:x val="-3.3333333333333437E-2"/>
                  <c:y val="4.6296296296296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588-482D-96B3-0307D5776C18}"/>
                </c:ext>
              </c:extLst>
            </c:dLbl>
            <c:dLbl>
              <c:idx val="7"/>
              <c:layout>
                <c:manualLayout>
                  <c:x val="-4.4444444444444446E-2"/>
                  <c:y val="4.166666666666675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 i="0" u="none" strike="noStrike" baseline="0">
                        <a:solidFill>
                          <a:sysClr val="windowText" lastClr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700" b="1" i="0">
                        <a:solidFill>
                          <a:sysClr val="windowText" lastClr="000000"/>
                        </a:solidFill>
                      </a:rPr>
                      <a:t>67,5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C588-482D-96B3-0307D5776C18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 i="0" u="none" strike="noStrike" baseline="0">
                    <a:solidFill>
                      <a:sysClr val="windowText" lastClr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16'!$D$21:$N$21</c:f>
              <c:numCache>
                <c:formatCode>0.0%</c:formatCode>
                <c:ptCount val="11"/>
                <c:pt idx="0">
                  <c:v>8.9098879803484521E-2</c:v>
                </c:pt>
                <c:pt idx="1">
                  <c:v>0.16572433124148181</c:v>
                </c:pt>
                <c:pt idx="2">
                  <c:v>0.26313752906572313</c:v>
                </c:pt>
                <c:pt idx="3">
                  <c:v>0.35893483294125705</c:v>
                </c:pt>
                <c:pt idx="4">
                  <c:v>0.44494144533822766</c:v>
                </c:pt>
                <c:pt idx="5">
                  <c:v>0.53369154062269308</c:v>
                </c:pt>
                <c:pt idx="6">
                  <c:v>0.58135006766090302</c:v>
                </c:pt>
                <c:pt idx="7">
                  <c:v>0.64875610517171667</c:v>
                </c:pt>
                <c:pt idx="8">
                  <c:v>0.72553725910658462</c:v>
                </c:pt>
                <c:pt idx="9">
                  <c:v>0.77497695946400114</c:v>
                </c:pt>
                <c:pt idx="10">
                  <c:v>0.8597430091977637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C588-482D-96B3-0307D5776C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211856"/>
        <c:axId val="331210680"/>
      </c:lineChart>
      <c:catAx>
        <c:axId val="331211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1210680"/>
        <c:crosses val="autoZero"/>
        <c:auto val="1"/>
        <c:lblAlgn val="ctr"/>
        <c:lblOffset val="100"/>
        <c:noMultiLvlLbl val="0"/>
      </c:catAx>
      <c:valAx>
        <c:axId val="331210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121185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7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06-01-2021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1584176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NOVIEMBRE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16: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SALUD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/>
              <a:t>Valparaíso, diciembre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D66C07E-FADA-41EB-97D3-1D3D5E55A6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259464"/>
              </p:ext>
            </p:extLst>
          </p:nvPr>
        </p:nvGraphicFramePr>
        <p:xfrm>
          <a:off x="628650" y="2331529"/>
          <a:ext cx="7886699" cy="3083827"/>
        </p:xfrm>
        <a:graphic>
          <a:graphicData uri="http://schemas.openxmlformats.org/drawingml/2006/table">
            <a:tbl>
              <a:tblPr/>
              <a:tblGrid>
                <a:gridCol w="278354">
                  <a:extLst>
                    <a:ext uri="{9D8B030D-6E8A-4147-A177-3AD203B41FA5}">
                      <a16:colId xmlns:a16="http://schemas.microsoft.com/office/drawing/2014/main" val="1281867596"/>
                    </a:ext>
                  </a:extLst>
                </a:gridCol>
                <a:gridCol w="266756">
                  <a:extLst>
                    <a:ext uri="{9D8B030D-6E8A-4147-A177-3AD203B41FA5}">
                      <a16:colId xmlns:a16="http://schemas.microsoft.com/office/drawing/2014/main" val="626032421"/>
                    </a:ext>
                  </a:extLst>
                </a:gridCol>
                <a:gridCol w="269656">
                  <a:extLst>
                    <a:ext uri="{9D8B030D-6E8A-4147-A177-3AD203B41FA5}">
                      <a16:colId xmlns:a16="http://schemas.microsoft.com/office/drawing/2014/main" val="215938578"/>
                    </a:ext>
                  </a:extLst>
                </a:gridCol>
                <a:gridCol w="2844432">
                  <a:extLst>
                    <a:ext uri="{9D8B030D-6E8A-4147-A177-3AD203B41FA5}">
                      <a16:colId xmlns:a16="http://schemas.microsoft.com/office/drawing/2014/main" val="2402170631"/>
                    </a:ext>
                  </a:extLst>
                </a:gridCol>
                <a:gridCol w="756775">
                  <a:extLst>
                    <a:ext uri="{9D8B030D-6E8A-4147-A177-3AD203B41FA5}">
                      <a16:colId xmlns:a16="http://schemas.microsoft.com/office/drawing/2014/main" val="2439352227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2388979582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3812160039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3308545566"/>
                    </a:ext>
                  </a:extLst>
                </a:gridCol>
                <a:gridCol w="582804">
                  <a:extLst>
                    <a:ext uri="{9D8B030D-6E8A-4147-A177-3AD203B41FA5}">
                      <a16:colId xmlns:a16="http://schemas.microsoft.com/office/drawing/2014/main" val="1535393666"/>
                    </a:ext>
                  </a:extLst>
                </a:gridCol>
                <a:gridCol w="695885">
                  <a:extLst>
                    <a:ext uri="{9D8B030D-6E8A-4147-A177-3AD203B41FA5}">
                      <a16:colId xmlns:a16="http://schemas.microsoft.com/office/drawing/2014/main" val="3968124436"/>
                    </a:ext>
                  </a:extLst>
                </a:gridCol>
              </a:tblGrid>
              <a:tr h="1393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079742"/>
                  </a:ext>
                </a:extLst>
              </a:tr>
              <a:tr h="4268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84911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10.146.676.977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1.862.635.684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9.188.235.170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67358"/>
                  </a:ext>
                </a:extLst>
              </a:tr>
              <a:tr h="14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21.371.928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25.363.311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3.991.383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23.614.211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988474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26.678.492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30.685.566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4.007.074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23.508.837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26158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1.411.027.552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373.474.795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1.346.217.720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901628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1.410.316.094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372.763.337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1.345.494.828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91099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613.797.628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521.144.187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-92.653.441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496.931.898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451595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Cajas de Compensación de Asignación Familiar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423.755.129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889.171.907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465.416.778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848.562.930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277656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711.458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711.458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722.892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00951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415.580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415.580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415.578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100095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295.878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295.878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307.314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90835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7.182.200.138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8.626.513.160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1.444.313.022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7.741.298.923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202568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294.389.857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376.604.960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82.215.103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270.096.738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468313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282.863.187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365.078.290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82.215.103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261.122.534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273861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Auge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11.526.670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11.526.670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8.974.204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788223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6.801.653.121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8.118.389.538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1.316.736.417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7.354.747.452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868853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de Chile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976548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2.128.670.238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135.584.469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1.916.952.947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247843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2.220.969.975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691.993.699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1.853.949.563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204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827583" y="6356350"/>
            <a:ext cx="747174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Dipres</a:t>
            </a:r>
            <a:endParaRPr kumimoji="0" lang="es-C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603599" y="77131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72FB539-C252-422F-8348-F2311959DD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537519"/>
              </p:ext>
            </p:extLst>
          </p:nvPr>
        </p:nvGraphicFramePr>
        <p:xfrm>
          <a:off x="611559" y="2082137"/>
          <a:ext cx="7886699" cy="3911408"/>
        </p:xfrm>
        <a:graphic>
          <a:graphicData uri="http://schemas.openxmlformats.org/drawingml/2006/table">
            <a:tbl>
              <a:tblPr/>
              <a:tblGrid>
                <a:gridCol w="278354">
                  <a:extLst>
                    <a:ext uri="{9D8B030D-6E8A-4147-A177-3AD203B41FA5}">
                      <a16:colId xmlns:a16="http://schemas.microsoft.com/office/drawing/2014/main" val="2328406800"/>
                    </a:ext>
                  </a:extLst>
                </a:gridCol>
                <a:gridCol w="266756">
                  <a:extLst>
                    <a:ext uri="{9D8B030D-6E8A-4147-A177-3AD203B41FA5}">
                      <a16:colId xmlns:a16="http://schemas.microsoft.com/office/drawing/2014/main" val="2880209689"/>
                    </a:ext>
                  </a:extLst>
                </a:gridCol>
                <a:gridCol w="269656">
                  <a:extLst>
                    <a:ext uri="{9D8B030D-6E8A-4147-A177-3AD203B41FA5}">
                      <a16:colId xmlns:a16="http://schemas.microsoft.com/office/drawing/2014/main" val="1622028676"/>
                    </a:ext>
                  </a:extLst>
                </a:gridCol>
                <a:gridCol w="2844432">
                  <a:extLst>
                    <a:ext uri="{9D8B030D-6E8A-4147-A177-3AD203B41FA5}">
                      <a16:colId xmlns:a16="http://schemas.microsoft.com/office/drawing/2014/main" val="3735429481"/>
                    </a:ext>
                  </a:extLst>
                </a:gridCol>
                <a:gridCol w="756775">
                  <a:extLst>
                    <a:ext uri="{9D8B030D-6E8A-4147-A177-3AD203B41FA5}">
                      <a16:colId xmlns:a16="http://schemas.microsoft.com/office/drawing/2014/main" val="2152044858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3566499537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2876053072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3895934199"/>
                    </a:ext>
                  </a:extLst>
                </a:gridCol>
                <a:gridCol w="582804">
                  <a:extLst>
                    <a:ext uri="{9D8B030D-6E8A-4147-A177-3AD203B41FA5}">
                      <a16:colId xmlns:a16="http://schemas.microsoft.com/office/drawing/2014/main" val="3432938195"/>
                    </a:ext>
                  </a:extLst>
                </a:gridCol>
                <a:gridCol w="695885">
                  <a:extLst>
                    <a:ext uri="{9D8B030D-6E8A-4147-A177-3AD203B41FA5}">
                      <a16:colId xmlns:a16="http://schemas.microsoft.com/office/drawing/2014/main" val="343181707"/>
                    </a:ext>
                  </a:extLst>
                </a:gridCol>
              </a:tblGrid>
              <a:tr h="1393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444050"/>
                  </a:ext>
                </a:extLst>
              </a:tr>
              <a:tr h="4268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980378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por Grupo Relacionado de Diagnóstico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3.590.762.537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424.810.103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3.418.689.400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68156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177.305.668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64.348.146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164.474.422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111389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131.159.379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45.002.219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116.120.530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325112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 Prestaciones Médicas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1.085.261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1.085.261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903934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N°20.850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130.074.118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43.916.958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116.120.530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173265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Gobiernos Extranjeros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354.546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354.546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334.203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39000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Chile – España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354.546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354.546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334.203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571999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849942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84164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2.201.593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2.201.593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1.024.118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298059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2.201.593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2.201.593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1.024.118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98397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28.682.903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28.682.903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31.673.934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092554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8.173.683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8.173.683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8.172.887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86671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20.509.220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20.509.220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23.501.047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1475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2.064.732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399.637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1.929.991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296020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50073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30.791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886116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34.742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34.742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625369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1.852.934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187.839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1.852.934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51062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13.401.161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201203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13.401.161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209083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5.565.277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559050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5.565.277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711602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196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222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763" y="150810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50" y="794426"/>
            <a:ext cx="7886701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C378286-EFBC-4A68-863E-4FAFD74D7C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002176"/>
              </p:ext>
            </p:extLst>
          </p:nvPr>
        </p:nvGraphicFramePr>
        <p:xfrm>
          <a:off x="628650" y="2060848"/>
          <a:ext cx="7886701" cy="2901709"/>
        </p:xfrm>
        <a:graphic>
          <a:graphicData uri="http://schemas.openxmlformats.org/drawingml/2006/table">
            <a:tbl>
              <a:tblPr/>
              <a:tblGrid>
                <a:gridCol w="701040">
                  <a:extLst>
                    <a:ext uri="{9D8B030D-6E8A-4147-A177-3AD203B41FA5}">
                      <a16:colId xmlns:a16="http://schemas.microsoft.com/office/drawing/2014/main" val="4199301404"/>
                    </a:ext>
                  </a:extLst>
                </a:gridCol>
                <a:gridCol w="242668">
                  <a:extLst>
                    <a:ext uri="{9D8B030D-6E8A-4147-A177-3AD203B41FA5}">
                      <a16:colId xmlns:a16="http://schemas.microsoft.com/office/drawing/2014/main" val="2452452649"/>
                    </a:ext>
                  </a:extLst>
                </a:gridCol>
                <a:gridCol w="250757">
                  <a:extLst>
                    <a:ext uri="{9D8B030D-6E8A-4147-A177-3AD203B41FA5}">
                      <a16:colId xmlns:a16="http://schemas.microsoft.com/office/drawing/2014/main" val="2073016309"/>
                    </a:ext>
                  </a:extLst>
                </a:gridCol>
                <a:gridCol w="2631596">
                  <a:extLst>
                    <a:ext uri="{9D8B030D-6E8A-4147-A177-3AD203B41FA5}">
                      <a16:colId xmlns:a16="http://schemas.microsoft.com/office/drawing/2014/main" val="3167413707"/>
                    </a:ext>
                  </a:extLst>
                </a:gridCol>
                <a:gridCol w="703736">
                  <a:extLst>
                    <a:ext uri="{9D8B030D-6E8A-4147-A177-3AD203B41FA5}">
                      <a16:colId xmlns:a16="http://schemas.microsoft.com/office/drawing/2014/main" val="141635689"/>
                    </a:ext>
                  </a:extLst>
                </a:gridCol>
                <a:gridCol w="703736">
                  <a:extLst>
                    <a:ext uri="{9D8B030D-6E8A-4147-A177-3AD203B41FA5}">
                      <a16:colId xmlns:a16="http://schemas.microsoft.com/office/drawing/2014/main" val="2852553593"/>
                    </a:ext>
                  </a:extLst>
                </a:gridCol>
                <a:gridCol w="679470">
                  <a:extLst>
                    <a:ext uri="{9D8B030D-6E8A-4147-A177-3AD203B41FA5}">
                      <a16:colId xmlns:a16="http://schemas.microsoft.com/office/drawing/2014/main" val="52579088"/>
                    </a:ext>
                  </a:extLst>
                </a:gridCol>
                <a:gridCol w="679470">
                  <a:extLst>
                    <a:ext uri="{9D8B030D-6E8A-4147-A177-3AD203B41FA5}">
                      <a16:colId xmlns:a16="http://schemas.microsoft.com/office/drawing/2014/main" val="4128202875"/>
                    </a:ext>
                  </a:extLst>
                </a:gridCol>
                <a:gridCol w="647114">
                  <a:extLst>
                    <a:ext uri="{9D8B030D-6E8A-4147-A177-3AD203B41FA5}">
                      <a16:colId xmlns:a16="http://schemas.microsoft.com/office/drawing/2014/main" val="2286367987"/>
                    </a:ext>
                  </a:extLst>
                </a:gridCol>
                <a:gridCol w="647114">
                  <a:extLst>
                    <a:ext uri="{9D8B030D-6E8A-4147-A177-3AD203B41FA5}">
                      <a16:colId xmlns:a16="http://schemas.microsoft.com/office/drawing/2014/main" val="452861990"/>
                    </a:ext>
                  </a:extLst>
                </a:gridCol>
              </a:tblGrid>
              <a:tr h="1373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2958568"/>
                  </a:ext>
                </a:extLst>
              </a:tr>
              <a:tr h="4206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74328"/>
                  </a:ext>
                </a:extLst>
              </a:tr>
              <a:tr h="145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2.128.670.238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135.584.469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1.916.952.941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687583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2.128.670.238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135.584.469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1.916.952.941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841465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2.128.670.238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135.584.469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1.916.952.941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760874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25.279.509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29.807.074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4.527.565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26.425.048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988532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38.045.920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45.414.313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7.368.393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41.689.318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168454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46.622.900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56.047.633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9.424.733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49.658.004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967607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29.715.810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36.288.979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6.573.169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33.619.522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288886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82.480.715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98.517.342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16.036.627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90.742.857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695248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49.820.985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59.447.688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9.626.703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54.328.432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6699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93.317.927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111.014.462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17.696.535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102.104.848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65148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25.421.124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29.794.186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4.373.062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27.488.182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332350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96.362.846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114.415.316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18.052.470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104.194.901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512010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133.497.187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157.621.256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24.124.069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142.160.053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13073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60.853.229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71.568.248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10.715.019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64.086.986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553494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63.126.113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73.838.722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10.712.609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67.697.650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54917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44.982.215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51.519.205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6.536.990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45.750.993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082001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54.148.276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61.998.259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7.849.983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53.267.468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4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52" y="1573419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7836" y="889637"/>
            <a:ext cx="8040067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7FBF50C-A5EC-4ED7-BE4A-6F8FD31E3B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004189"/>
              </p:ext>
            </p:extLst>
          </p:nvPr>
        </p:nvGraphicFramePr>
        <p:xfrm>
          <a:off x="517836" y="2492897"/>
          <a:ext cx="8050951" cy="2778596"/>
        </p:xfrm>
        <a:graphic>
          <a:graphicData uri="http://schemas.openxmlformats.org/drawingml/2006/table">
            <a:tbl>
              <a:tblPr/>
              <a:tblGrid>
                <a:gridCol w="715640">
                  <a:extLst>
                    <a:ext uri="{9D8B030D-6E8A-4147-A177-3AD203B41FA5}">
                      <a16:colId xmlns:a16="http://schemas.microsoft.com/office/drawing/2014/main" val="1515715351"/>
                    </a:ext>
                  </a:extLst>
                </a:gridCol>
                <a:gridCol w="247722">
                  <a:extLst>
                    <a:ext uri="{9D8B030D-6E8A-4147-A177-3AD203B41FA5}">
                      <a16:colId xmlns:a16="http://schemas.microsoft.com/office/drawing/2014/main" val="1712262932"/>
                    </a:ext>
                  </a:extLst>
                </a:gridCol>
                <a:gridCol w="255979">
                  <a:extLst>
                    <a:ext uri="{9D8B030D-6E8A-4147-A177-3AD203B41FA5}">
                      <a16:colId xmlns:a16="http://schemas.microsoft.com/office/drawing/2014/main" val="2378208480"/>
                    </a:ext>
                  </a:extLst>
                </a:gridCol>
                <a:gridCol w="2686402">
                  <a:extLst>
                    <a:ext uri="{9D8B030D-6E8A-4147-A177-3AD203B41FA5}">
                      <a16:colId xmlns:a16="http://schemas.microsoft.com/office/drawing/2014/main" val="3341952108"/>
                    </a:ext>
                  </a:extLst>
                </a:gridCol>
                <a:gridCol w="718392">
                  <a:extLst>
                    <a:ext uri="{9D8B030D-6E8A-4147-A177-3AD203B41FA5}">
                      <a16:colId xmlns:a16="http://schemas.microsoft.com/office/drawing/2014/main" val="176944291"/>
                    </a:ext>
                  </a:extLst>
                </a:gridCol>
                <a:gridCol w="718392">
                  <a:extLst>
                    <a:ext uri="{9D8B030D-6E8A-4147-A177-3AD203B41FA5}">
                      <a16:colId xmlns:a16="http://schemas.microsoft.com/office/drawing/2014/main" val="2088582335"/>
                    </a:ext>
                  </a:extLst>
                </a:gridCol>
                <a:gridCol w="693621">
                  <a:extLst>
                    <a:ext uri="{9D8B030D-6E8A-4147-A177-3AD203B41FA5}">
                      <a16:colId xmlns:a16="http://schemas.microsoft.com/office/drawing/2014/main" val="2224098942"/>
                    </a:ext>
                  </a:extLst>
                </a:gridCol>
                <a:gridCol w="693621">
                  <a:extLst>
                    <a:ext uri="{9D8B030D-6E8A-4147-A177-3AD203B41FA5}">
                      <a16:colId xmlns:a16="http://schemas.microsoft.com/office/drawing/2014/main" val="1211052532"/>
                    </a:ext>
                  </a:extLst>
                </a:gridCol>
                <a:gridCol w="660591">
                  <a:extLst>
                    <a:ext uri="{9D8B030D-6E8A-4147-A177-3AD203B41FA5}">
                      <a16:colId xmlns:a16="http://schemas.microsoft.com/office/drawing/2014/main" val="1109136022"/>
                    </a:ext>
                  </a:extLst>
                </a:gridCol>
                <a:gridCol w="660591">
                  <a:extLst>
                    <a:ext uri="{9D8B030D-6E8A-4147-A177-3AD203B41FA5}">
                      <a16:colId xmlns:a16="http://schemas.microsoft.com/office/drawing/2014/main" val="2392815664"/>
                    </a:ext>
                  </a:extLst>
                </a:gridCol>
              </a:tblGrid>
              <a:tr h="1384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263942"/>
                  </a:ext>
                </a:extLst>
              </a:tr>
              <a:tr h="42414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227049"/>
                  </a:ext>
                </a:extLst>
              </a:tr>
              <a:tr h="138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19.784.256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22.360.658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2.576.402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19.431.011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454368"/>
                  </a:ext>
                </a:extLst>
              </a:tr>
              <a:tr h="138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29.335.466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33.053.467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3.718.001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29.991.029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165197"/>
                  </a:ext>
                </a:extLst>
              </a:tr>
              <a:tr h="138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100.850.765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117.604.971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16.754.206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108.649.578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275247"/>
                  </a:ext>
                </a:extLst>
              </a:tr>
              <a:tr h="138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54.131.585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62.545.746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8.414.161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56.819.016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747573"/>
                  </a:ext>
                </a:extLst>
              </a:tr>
              <a:tr h="138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31.368.887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36.274.704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4.905.817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32.942.405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5824"/>
                  </a:ext>
                </a:extLst>
              </a:tr>
              <a:tr h="138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49.607.310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57.031.654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7.424.344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51.611.732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081285"/>
                  </a:ext>
                </a:extLst>
              </a:tr>
              <a:tr h="138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9.342.080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9.857.168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515.088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7.992.868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994823"/>
                  </a:ext>
                </a:extLst>
              </a:tr>
              <a:tr h="138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19.369.636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22.280.106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2.910.470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20.202.087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99612"/>
                  </a:ext>
                </a:extLst>
              </a:tr>
              <a:tr h="138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72.656.019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85.483.821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12.827.802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78.082.503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251793"/>
                  </a:ext>
                </a:extLst>
              </a:tr>
              <a:tr h="138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60.578.402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67.168.961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6.590.559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65.065.953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835331"/>
                  </a:ext>
                </a:extLst>
              </a:tr>
              <a:tr h="138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129.536.294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150.991.221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21.454.927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136.024.898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881708"/>
                  </a:ext>
                </a:extLst>
              </a:tr>
              <a:tr h="138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81.694.830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95.376.971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13.682.141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88.332.643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01088"/>
                  </a:ext>
                </a:extLst>
              </a:tr>
              <a:tr h="138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130.662.418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152.566.259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21.903.841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140.459.439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618498"/>
                  </a:ext>
                </a:extLst>
              </a:tr>
              <a:tr h="138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132.619.726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153.460.686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20.840.960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141.136.429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004971"/>
                  </a:ext>
                </a:extLst>
              </a:tr>
              <a:tr h="138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193.693.764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25.586.828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-168.106.936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027781"/>
                  </a:ext>
                </a:extLst>
              </a:tr>
              <a:tr h="138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34.179.575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39.734.334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5.554.759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36.997.088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943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29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1348" y="1628800"/>
            <a:ext cx="7923901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41350" y="692696"/>
            <a:ext cx="78613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EC48870-6D56-462A-92A5-BBB8E1AD99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320539"/>
              </p:ext>
            </p:extLst>
          </p:nvPr>
        </p:nvGraphicFramePr>
        <p:xfrm>
          <a:off x="641348" y="2132856"/>
          <a:ext cx="7861301" cy="3676650"/>
        </p:xfrm>
        <a:graphic>
          <a:graphicData uri="http://schemas.openxmlformats.org/drawingml/2006/table">
            <a:tbl>
              <a:tblPr/>
              <a:tblGrid>
                <a:gridCol w="772755">
                  <a:extLst>
                    <a:ext uri="{9D8B030D-6E8A-4147-A177-3AD203B41FA5}">
                      <a16:colId xmlns:a16="http://schemas.microsoft.com/office/drawing/2014/main" val="4013529057"/>
                    </a:ext>
                  </a:extLst>
                </a:gridCol>
                <a:gridCol w="267492">
                  <a:extLst>
                    <a:ext uri="{9D8B030D-6E8A-4147-A177-3AD203B41FA5}">
                      <a16:colId xmlns:a16="http://schemas.microsoft.com/office/drawing/2014/main" val="4064106997"/>
                    </a:ext>
                  </a:extLst>
                </a:gridCol>
                <a:gridCol w="276409">
                  <a:extLst>
                    <a:ext uri="{9D8B030D-6E8A-4147-A177-3AD203B41FA5}">
                      <a16:colId xmlns:a16="http://schemas.microsoft.com/office/drawing/2014/main" val="2674827269"/>
                    </a:ext>
                  </a:extLst>
                </a:gridCol>
                <a:gridCol w="2068607">
                  <a:extLst>
                    <a:ext uri="{9D8B030D-6E8A-4147-A177-3AD203B41FA5}">
                      <a16:colId xmlns:a16="http://schemas.microsoft.com/office/drawing/2014/main" val="4272915384"/>
                    </a:ext>
                  </a:extLst>
                </a:gridCol>
                <a:gridCol w="775728">
                  <a:extLst>
                    <a:ext uri="{9D8B030D-6E8A-4147-A177-3AD203B41FA5}">
                      <a16:colId xmlns:a16="http://schemas.microsoft.com/office/drawing/2014/main" val="2733749943"/>
                    </a:ext>
                  </a:extLst>
                </a:gridCol>
                <a:gridCol w="775728">
                  <a:extLst>
                    <a:ext uri="{9D8B030D-6E8A-4147-A177-3AD203B41FA5}">
                      <a16:colId xmlns:a16="http://schemas.microsoft.com/office/drawing/2014/main" val="3294575949"/>
                    </a:ext>
                  </a:extLst>
                </a:gridCol>
                <a:gridCol w="748978">
                  <a:extLst>
                    <a:ext uri="{9D8B030D-6E8A-4147-A177-3AD203B41FA5}">
                      <a16:colId xmlns:a16="http://schemas.microsoft.com/office/drawing/2014/main" val="3437677371"/>
                    </a:ext>
                  </a:extLst>
                </a:gridCol>
                <a:gridCol w="748978">
                  <a:extLst>
                    <a:ext uri="{9D8B030D-6E8A-4147-A177-3AD203B41FA5}">
                      <a16:colId xmlns:a16="http://schemas.microsoft.com/office/drawing/2014/main" val="3517219279"/>
                    </a:ext>
                  </a:extLst>
                </a:gridCol>
                <a:gridCol w="713313">
                  <a:extLst>
                    <a:ext uri="{9D8B030D-6E8A-4147-A177-3AD203B41FA5}">
                      <a16:colId xmlns:a16="http://schemas.microsoft.com/office/drawing/2014/main" val="3922633920"/>
                    </a:ext>
                  </a:extLst>
                </a:gridCol>
                <a:gridCol w="713313">
                  <a:extLst>
                    <a:ext uri="{9D8B030D-6E8A-4147-A177-3AD203B41FA5}">
                      <a16:colId xmlns:a16="http://schemas.microsoft.com/office/drawing/2014/main" val="1495120656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226490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33729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2.220.969.975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691.993.699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1.853.949.560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5453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2.220.969.975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691.993.699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1.853.949.560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628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2.220.969.975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691.993.699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1.853.949.560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05254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24.202.762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21.849.065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20.855.930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9377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9.325.403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29.796.226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20.470.823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27.810.387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52766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25.915.505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71.318.384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45.402.879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70.612.598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4155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10.657.721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34.234.591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23.576.870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26.885.668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6705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19.893.810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77.329.207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57.435.397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77.308.089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95157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20.078.734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50.770.006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30.691.272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40.884.400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93093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41.269.767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77.692.948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36.423.181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73.520.272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20596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25.132.301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38.698.287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13.565.986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36.889.985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41546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44.544.637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79.684.812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35.140.175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76.305.835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87304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41.832.536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88.354.499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46.521.963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88.986.883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7211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24.134.920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56.943.967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32.809.047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56.943.966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1602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47.130.437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89.641.175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42.510.738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87.910.301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42089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33.560.146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61.199.295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27.639.149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56.231.553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0653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23.915.037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48.144.862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24.229.825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48.144.862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1544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29.350.410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46.859.983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17.509.573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46.964.112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800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1348" y="1628800"/>
            <a:ext cx="7923901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41350" y="692696"/>
            <a:ext cx="78613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31D25E9-8496-40F2-9B13-4537B330CC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72014"/>
              </p:ext>
            </p:extLst>
          </p:nvPr>
        </p:nvGraphicFramePr>
        <p:xfrm>
          <a:off x="641349" y="2033028"/>
          <a:ext cx="7861301" cy="3857625"/>
        </p:xfrm>
        <a:graphic>
          <a:graphicData uri="http://schemas.openxmlformats.org/drawingml/2006/table">
            <a:tbl>
              <a:tblPr/>
              <a:tblGrid>
                <a:gridCol w="772755">
                  <a:extLst>
                    <a:ext uri="{9D8B030D-6E8A-4147-A177-3AD203B41FA5}">
                      <a16:colId xmlns:a16="http://schemas.microsoft.com/office/drawing/2014/main" val="2882310165"/>
                    </a:ext>
                  </a:extLst>
                </a:gridCol>
                <a:gridCol w="267492">
                  <a:extLst>
                    <a:ext uri="{9D8B030D-6E8A-4147-A177-3AD203B41FA5}">
                      <a16:colId xmlns:a16="http://schemas.microsoft.com/office/drawing/2014/main" val="195624901"/>
                    </a:ext>
                  </a:extLst>
                </a:gridCol>
                <a:gridCol w="276409">
                  <a:extLst>
                    <a:ext uri="{9D8B030D-6E8A-4147-A177-3AD203B41FA5}">
                      <a16:colId xmlns:a16="http://schemas.microsoft.com/office/drawing/2014/main" val="875005570"/>
                    </a:ext>
                  </a:extLst>
                </a:gridCol>
                <a:gridCol w="2068607">
                  <a:extLst>
                    <a:ext uri="{9D8B030D-6E8A-4147-A177-3AD203B41FA5}">
                      <a16:colId xmlns:a16="http://schemas.microsoft.com/office/drawing/2014/main" val="652219672"/>
                    </a:ext>
                  </a:extLst>
                </a:gridCol>
                <a:gridCol w="775728">
                  <a:extLst>
                    <a:ext uri="{9D8B030D-6E8A-4147-A177-3AD203B41FA5}">
                      <a16:colId xmlns:a16="http://schemas.microsoft.com/office/drawing/2014/main" val="2063795235"/>
                    </a:ext>
                  </a:extLst>
                </a:gridCol>
                <a:gridCol w="775728">
                  <a:extLst>
                    <a:ext uri="{9D8B030D-6E8A-4147-A177-3AD203B41FA5}">
                      <a16:colId xmlns:a16="http://schemas.microsoft.com/office/drawing/2014/main" val="158093036"/>
                    </a:ext>
                  </a:extLst>
                </a:gridCol>
                <a:gridCol w="748978">
                  <a:extLst>
                    <a:ext uri="{9D8B030D-6E8A-4147-A177-3AD203B41FA5}">
                      <a16:colId xmlns:a16="http://schemas.microsoft.com/office/drawing/2014/main" val="3183408800"/>
                    </a:ext>
                  </a:extLst>
                </a:gridCol>
                <a:gridCol w="748978">
                  <a:extLst>
                    <a:ext uri="{9D8B030D-6E8A-4147-A177-3AD203B41FA5}">
                      <a16:colId xmlns:a16="http://schemas.microsoft.com/office/drawing/2014/main" val="1000108060"/>
                    </a:ext>
                  </a:extLst>
                </a:gridCol>
                <a:gridCol w="713313">
                  <a:extLst>
                    <a:ext uri="{9D8B030D-6E8A-4147-A177-3AD203B41FA5}">
                      <a16:colId xmlns:a16="http://schemas.microsoft.com/office/drawing/2014/main" val="2998422129"/>
                    </a:ext>
                  </a:extLst>
                </a:gridCol>
                <a:gridCol w="713313">
                  <a:extLst>
                    <a:ext uri="{9D8B030D-6E8A-4147-A177-3AD203B41FA5}">
                      <a16:colId xmlns:a16="http://schemas.microsoft.com/office/drawing/2014/main" val="1320441509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369136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61538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19.853.303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46.039.516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26.186.213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45.404.779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55524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31.540.485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107.799.121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76.258.636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93.577.333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5187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32.502.429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62.820.855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30.318.426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58.382.195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2669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19.187.349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41.253.417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22.066.068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35.660.705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3249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39.157.737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60.371.509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21.213.772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59.162.794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699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29.206.467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48.867.940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19.661.473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45.605.232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8405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23.208.292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45.293.538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22.085.246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38.182.661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63906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29.436.470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63.620.719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34.184.249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54.973.491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65085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67.358.948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80.309.581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12.950.633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69.754.585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41867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85.562.366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40.146.691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74.392.872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73486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54.560.633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108.145.829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53.585.196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108.409.951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4700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51.070.019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167.870.012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116.799.993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162.551.615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13632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56.715.843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105.001.454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48.285.611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101.191.338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9045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585.894.691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242.603.359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-343.291.332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927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8.171.764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8.139.152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16925,1%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3244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9.930.972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11.925.683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1.994.711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75711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8.079.893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10.700.388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2.620.495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10.087.173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4501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26.729.397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49.741.920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23.012.523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46.490.072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946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362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928115E-5F00-463B-8A6F-0A96656AFD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278302"/>
              </p:ext>
            </p:extLst>
          </p:nvPr>
        </p:nvGraphicFramePr>
        <p:xfrm>
          <a:off x="500352" y="2492896"/>
          <a:ext cx="8064896" cy="3347237"/>
        </p:xfrm>
        <a:graphic>
          <a:graphicData uri="http://schemas.openxmlformats.org/drawingml/2006/table">
            <a:tbl>
              <a:tblPr/>
              <a:tblGrid>
                <a:gridCol w="255690">
                  <a:extLst>
                    <a:ext uri="{9D8B030D-6E8A-4147-A177-3AD203B41FA5}">
                      <a16:colId xmlns:a16="http://schemas.microsoft.com/office/drawing/2014/main" val="387685251"/>
                    </a:ext>
                  </a:extLst>
                </a:gridCol>
                <a:gridCol w="245036">
                  <a:extLst>
                    <a:ext uri="{9D8B030D-6E8A-4147-A177-3AD203B41FA5}">
                      <a16:colId xmlns:a16="http://schemas.microsoft.com/office/drawing/2014/main" val="2086041267"/>
                    </a:ext>
                  </a:extLst>
                </a:gridCol>
                <a:gridCol w="247700">
                  <a:extLst>
                    <a:ext uri="{9D8B030D-6E8A-4147-A177-3AD203B41FA5}">
                      <a16:colId xmlns:a16="http://schemas.microsoft.com/office/drawing/2014/main" val="3490019010"/>
                    </a:ext>
                  </a:extLst>
                </a:gridCol>
                <a:gridCol w="3451818">
                  <a:extLst>
                    <a:ext uri="{9D8B030D-6E8A-4147-A177-3AD203B41FA5}">
                      <a16:colId xmlns:a16="http://schemas.microsoft.com/office/drawing/2014/main" val="2017537798"/>
                    </a:ext>
                  </a:extLst>
                </a:gridCol>
                <a:gridCol w="695158">
                  <a:extLst>
                    <a:ext uri="{9D8B030D-6E8A-4147-A177-3AD203B41FA5}">
                      <a16:colId xmlns:a16="http://schemas.microsoft.com/office/drawing/2014/main" val="1624945623"/>
                    </a:ext>
                  </a:extLst>
                </a:gridCol>
                <a:gridCol w="695158">
                  <a:extLst>
                    <a:ext uri="{9D8B030D-6E8A-4147-A177-3AD203B41FA5}">
                      <a16:colId xmlns:a16="http://schemas.microsoft.com/office/drawing/2014/main" val="2200168586"/>
                    </a:ext>
                  </a:extLst>
                </a:gridCol>
                <a:gridCol w="663197">
                  <a:extLst>
                    <a:ext uri="{9D8B030D-6E8A-4147-A177-3AD203B41FA5}">
                      <a16:colId xmlns:a16="http://schemas.microsoft.com/office/drawing/2014/main" val="493282154"/>
                    </a:ext>
                  </a:extLst>
                </a:gridCol>
                <a:gridCol w="671187">
                  <a:extLst>
                    <a:ext uri="{9D8B030D-6E8A-4147-A177-3AD203B41FA5}">
                      <a16:colId xmlns:a16="http://schemas.microsoft.com/office/drawing/2014/main" val="915456910"/>
                    </a:ext>
                  </a:extLst>
                </a:gridCol>
                <a:gridCol w="553995">
                  <a:extLst>
                    <a:ext uri="{9D8B030D-6E8A-4147-A177-3AD203B41FA5}">
                      <a16:colId xmlns:a16="http://schemas.microsoft.com/office/drawing/2014/main" val="887071994"/>
                    </a:ext>
                  </a:extLst>
                </a:gridCol>
                <a:gridCol w="585957">
                  <a:extLst>
                    <a:ext uri="{9D8B030D-6E8A-4147-A177-3AD203B41FA5}">
                      <a16:colId xmlns:a16="http://schemas.microsoft.com/office/drawing/2014/main" val="698168592"/>
                    </a:ext>
                  </a:extLst>
                </a:gridCol>
              </a:tblGrid>
              <a:tr h="1211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065820"/>
                  </a:ext>
                </a:extLst>
              </a:tr>
              <a:tr h="3710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147621"/>
                  </a:ext>
                </a:extLst>
              </a:tr>
              <a:tr h="1590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3.590.762.537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424.810.103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3.418.689.389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076046"/>
                  </a:ext>
                </a:extLst>
              </a:tr>
              <a:tr h="121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3.590.762.537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424.810.103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3.418.689.389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961392"/>
                  </a:ext>
                </a:extLst>
              </a:tr>
              <a:tr h="121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3.590.762.537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424.810.103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3.418.689.389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417388"/>
                  </a:ext>
                </a:extLst>
              </a:tr>
              <a:tr h="121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- Hospital Juan Noé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50.299.385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51.579.207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1.279.822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50.908.408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653922"/>
                  </a:ext>
                </a:extLst>
              </a:tr>
              <a:tr h="121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- Hospital de Iquique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63.181.379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65.364.867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2.183.488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65.130.977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740006"/>
                  </a:ext>
                </a:extLst>
              </a:tr>
              <a:tr h="121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Antofagasta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97.046.222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114.690.473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17.644.251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106.763.526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717085"/>
                  </a:ext>
                </a:extLst>
              </a:tr>
              <a:tr h="121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Calama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27.440.569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30.828.576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3.388.007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30.754.401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743441"/>
                  </a:ext>
                </a:extLst>
              </a:tr>
              <a:tr h="121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Regional de Copiapó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39.757.906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42.715.154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2.957.248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42.316.428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31670"/>
                  </a:ext>
                </a:extLst>
              </a:tr>
              <a:tr h="121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de Vallenar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16.948.513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19.069.401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2.120.888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18.283.554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456921"/>
                  </a:ext>
                </a:extLst>
              </a:tr>
              <a:tr h="121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La Serena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43.901.386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51.517.960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7.616.574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51.497.411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0566"/>
                  </a:ext>
                </a:extLst>
              </a:tr>
              <a:tr h="121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San Pablo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45.204.517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52.533.430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7.328.913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51.872.952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718318"/>
                  </a:ext>
                </a:extLst>
              </a:tr>
              <a:tr h="121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Ovalle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24.357.195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31.588.513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7.231.318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29.610.494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872072"/>
                  </a:ext>
                </a:extLst>
              </a:tr>
              <a:tr h="121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Carlos Van Buren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72.973.235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79.665.431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6.692.196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77.738.407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8400"/>
                  </a:ext>
                </a:extLst>
              </a:tr>
              <a:tr h="121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Doctor Eduardo Pereira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17.259.546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19.231.365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1.971.819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18.476.212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526346"/>
                  </a:ext>
                </a:extLst>
              </a:tr>
              <a:tr h="121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Claudio Vicuña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16.681.568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19.759.957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3.078.389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18.526.070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217387"/>
                  </a:ext>
                </a:extLst>
              </a:tr>
              <a:tr h="121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Doctor Gustavo Fricke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87.101.365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112.026.471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24.925.106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96.185.933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56555"/>
                  </a:ext>
                </a:extLst>
              </a:tr>
              <a:tr h="121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Quillota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26.545.625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37.086.763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10.541.138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31.620.116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260668"/>
                  </a:ext>
                </a:extLst>
              </a:tr>
              <a:tr h="121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Quilpué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21.924.397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29.179.572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7.255.175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23.692.118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314656"/>
                  </a:ext>
                </a:extLst>
              </a:tr>
              <a:tr h="121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Camilo de San Felipe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23.878.546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26.206.752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2.328.206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26.204.666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593257"/>
                  </a:ext>
                </a:extLst>
              </a:tr>
              <a:tr h="121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Juan de Dios de los Andes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18.571.848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21.996.533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3.424.685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21.471.262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679844"/>
                  </a:ext>
                </a:extLst>
              </a:tr>
              <a:tr h="121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Rancagua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85.825.212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94.475.301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8.650.089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88.082.383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52126"/>
                  </a:ext>
                </a:extLst>
              </a:tr>
              <a:tr h="121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San Fernando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24.613.352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27.434.445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2.821.093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24.284.660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296600"/>
                  </a:ext>
                </a:extLst>
              </a:tr>
              <a:tr h="1514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Santa Cruz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14.093.799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15.342.476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1.248.677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13.569.951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634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59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NOVIEMBRE DE 2020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5780595-C575-45CD-91B1-0104948F89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392838"/>
              </p:ext>
            </p:extLst>
          </p:nvPr>
        </p:nvGraphicFramePr>
        <p:xfrm>
          <a:off x="500352" y="2348880"/>
          <a:ext cx="8064897" cy="3439483"/>
        </p:xfrm>
        <a:graphic>
          <a:graphicData uri="http://schemas.openxmlformats.org/drawingml/2006/table">
            <a:tbl>
              <a:tblPr/>
              <a:tblGrid>
                <a:gridCol w="255690">
                  <a:extLst>
                    <a:ext uri="{9D8B030D-6E8A-4147-A177-3AD203B41FA5}">
                      <a16:colId xmlns:a16="http://schemas.microsoft.com/office/drawing/2014/main" val="3022089312"/>
                    </a:ext>
                  </a:extLst>
                </a:gridCol>
                <a:gridCol w="245036">
                  <a:extLst>
                    <a:ext uri="{9D8B030D-6E8A-4147-A177-3AD203B41FA5}">
                      <a16:colId xmlns:a16="http://schemas.microsoft.com/office/drawing/2014/main" val="3541794952"/>
                    </a:ext>
                  </a:extLst>
                </a:gridCol>
                <a:gridCol w="247700">
                  <a:extLst>
                    <a:ext uri="{9D8B030D-6E8A-4147-A177-3AD203B41FA5}">
                      <a16:colId xmlns:a16="http://schemas.microsoft.com/office/drawing/2014/main" val="342635278"/>
                    </a:ext>
                  </a:extLst>
                </a:gridCol>
                <a:gridCol w="3451818">
                  <a:extLst>
                    <a:ext uri="{9D8B030D-6E8A-4147-A177-3AD203B41FA5}">
                      <a16:colId xmlns:a16="http://schemas.microsoft.com/office/drawing/2014/main" val="82720623"/>
                    </a:ext>
                  </a:extLst>
                </a:gridCol>
                <a:gridCol w="695158">
                  <a:extLst>
                    <a:ext uri="{9D8B030D-6E8A-4147-A177-3AD203B41FA5}">
                      <a16:colId xmlns:a16="http://schemas.microsoft.com/office/drawing/2014/main" val="581829379"/>
                    </a:ext>
                  </a:extLst>
                </a:gridCol>
                <a:gridCol w="695158">
                  <a:extLst>
                    <a:ext uri="{9D8B030D-6E8A-4147-A177-3AD203B41FA5}">
                      <a16:colId xmlns:a16="http://schemas.microsoft.com/office/drawing/2014/main" val="1240847496"/>
                    </a:ext>
                  </a:extLst>
                </a:gridCol>
                <a:gridCol w="663197">
                  <a:extLst>
                    <a:ext uri="{9D8B030D-6E8A-4147-A177-3AD203B41FA5}">
                      <a16:colId xmlns:a16="http://schemas.microsoft.com/office/drawing/2014/main" val="1286827345"/>
                    </a:ext>
                  </a:extLst>
                </a:gridCol>
                <a:gridCol w="671187">
                  <a:extLst>
                    <a:ext uri="{9D8B030D-6E8A-4147-A177-3AD203B41FA5}">
                      <a16:colId xmlns:a16="http://schemas.microsoft.com/office/drawing/2014/main" val="3800905873"/>
                    </a:ext>
                  </a:extLst>
                </a:gridCol>
                <a:gridCol w="553996">
                  <a:extLst>
                    <a:ext uri="{9D8B030D-6E8A-4147-A177-3AD203B41FA5}">
                      <a16:colId xmlns:a16="http://schemas.microsoft.com/office/drawing/2014/main" val="2902143506"/>
                    </a:ext>
                  </a:extLst>
                </a:gridCol>
                <a:gridCol w="585957">
                  <a:extLst>
                    <a:ext uri="{9D8B030D-6E8A-4147-A177-3AD203B41FA5}">
                      <a16:colId xmlns:a16="http://schemas.microsoft.com/office/drawing/2014/main" val="4025047303"/>
                    </a:ext>
                  </a:extLst>
                </a:gridCol>
              </a:tblGrid>
              <a:tr h="1251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297006"/>
                  </a:ext>
                </a:extLst>
              </a:tr>
              <a:tr h="3833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934063"/>
                  </a:ext>
                </a:extLst>
              </a:tr>
              <a:tr h="1564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Curicó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40.479.606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44.428.559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3.948.953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44.428.558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609022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Talca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89.135.266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96.390.629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7.255.363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94.014.333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13415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Linares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27.911.704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30.584.568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2.672.864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29.931.728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640337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Parral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5.998.571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6.820.677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822.106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6.816.550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038659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Chillán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62.808.514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70.660.083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7.851.569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69.919.361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57668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San Carlos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16.289.798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18.295.717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2.005.919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18.293.985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056822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Guillermo Grant Benavente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137.306.462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149.018.625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11.712.163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144.410.654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917629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de Coronel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15.675.996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16.052.890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376.894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15.558.999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074726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- Hospital Higueras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74.215.206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80.955.299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6.740.093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78.882.437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794465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 - Hospital de los Ángeles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81.853.591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95.983.499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14.129.908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93.358.242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426310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- Hospital de Curanilahue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15.824.526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18.908.079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3.083.553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18.908.077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969418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Angol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16.945.803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20.310.223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3.364.420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20.286.755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430004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Victoria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18.626.968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21.604.581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2.977.613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21.416.736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29338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Dr. Abraham Godoy Peña de Lautaro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15.903.587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16.814.304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910.717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15.419.380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256252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Intercultural de Nueva Imperial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20.385.400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21.621.731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1.236.331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20.852.631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276075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Pitrufquén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16.136.409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16.348.295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211.886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14.100.743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68392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Villarrica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12.102.175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13.053.313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951.138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12.945.574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987582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Temuco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107.975.949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124.443.003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16.467.054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124.315.204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133285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- Hospital de Valdivia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69.976.193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80.206.845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10.230.652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75.061.447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470631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- Hospital de Osorno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55.180.158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64.260.342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9.080.184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62.168.391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169241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- Hospital de Puerto Montt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92.741.986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112.648.410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19.906.424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103.895.884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608073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- Hospital de Coyhaique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40.342.408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45.716.673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5.374.265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42.933.414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176416"/>
                  </a:ext>
                </a:extLst>
              </a:tr>
              <a:tr h="1455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- Hospital Regional de Punta Arenas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54.837.954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59.816.311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4.978.357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58.350.668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277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459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3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NOVIEMBRE DE 2020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5BA774E-67CC-4043-ABF1-1FDB09F7E8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808792"/>
              </p:ext>
            </p:extLst>
          </p:nvPr>
        </p:nvGraphicFramePr>
        <p:xfrm>
          <a:off x="500352" y="2420888"/>
          <a:ext cx="8064897" cy="3243880"/>
        </p:xfrm>
        <a:graphic>
          <a:graphicData uri="http://schemas.openxmlformats.org/drawingml/2006/table">
            <a:tbl>
              <a:tblPr/>
              <a:tblGrid>
                <a:gridCol w="255690">
                  <a:extLst>
                    <a:ext uri="{9D8B030D-6E8A-4147-A177-3AD203B41FA5}">
                      <a16:colId xmlns:a16="http://schemas.microsoft.com/office/drawing/2014/main" val="2519332641"/>
                    </a:ext>
                  </a:extLst>
                </a:gridCol>
                <a:gridCol w="245036">
                  <a:extLst>
                    <a:ext uri="{9D8B030D-6E8A-4147-A177-3AD203B41FA5}">
                      <a16:colId xmlns:a16="http://schemas.microsoft.com/office/drawing/2014/main" val="1822855328"/>
                    </a:ext>
                  </a:extLst>
                </a:gridCol>
                <a:gridCol w="247700">
                  <a:extLst>
                    <a:ext uri="{9D8B030D-6E8A-4147-A177-3AD203B41FA5}">
                      <a16:colId xmlns:a16="http://schemas.microsoft.com/office/drawing/2014/main" val="1911546246"/>
                    </a:ext>
                  </a:extLst>
                </a:gridCol>
                <a:gridCol w="3451818">
                  <a:extLst>
                    <a:ext uri="{9D8B030D-6E8A-4147-A177-3AD203B41FA5}">
                      <a16:colId xmlns:a16="http://schemas.microsoft.com/office/drawing/2014/main" val="568254438"/>
                    </a:ext>
                  </a:extLst>
                </a:gridCol>
                <a:gridCol w="695158">
                  <a:extLst>
                    <a:ext uri="{9D8B030D-6E8A-4147-A177-3AD203B41FA5}">
                      <a16:colId xmlns:a16="http://schemas.microsoft.com/office/drawing/2014/main" val="3671377449"/>
                    </a:ext>
                  </a:extLst>
                </a:gridCol>
                <a:gridCol w="695158">
                  <a:extLst>
                    <a:ext uri="{9D8B030D-6E8A-4147-A177-3AD203B41FA5}">
                      <a16:colId xmlns:a16="http://schemas.microsoft.com/office/drawing/2014/main" val="2734314816"/>
                    </a:ext>
                  </a:extLst>
                </a:gridCol>
                <a:gridCol w="663197">
                  <a:extLst>
                    <a:ext uri="{9D8B030D-6E8A-4147-A177-3AD203B41FA5}">
                      <a16:colId xmlns:a16="http://schemas.microsoft.com/office/drawing/2014/main" val="173495881"/>
                    </a:ext>
                  </a:extLst>
                </a:gridCol>
                <a:gridCol w="671187">
                  <a:extLst>
                    <a:ext uri="{9D8B030D-6E8A-4147-A177-3AD203B41FA5}">
                      <a16:colId xmlns:a16="http://schemas.microsoft.com/office/drawing/2014/main" val="89309060"/>
                    </a:ext>
                  </a:extLst>
                </a:gridCol>
                <a:gridCol w="553996">
                  <a:extLst>
                    <a:ext uri="{9D8B030D-6E8A-4147-A177-3AD203B41FA5}">
                      <a16:colId xmlns:a16="http://schemas.microsoft.com/office/drawing/2014/main" val="1398093918"/>
                    </a:ext>
                  </a:extLst>
                </a:gridCol>
                <a:gridCol w="585957">
                  <a:extLst>
                    <a:ext uri="{9D8B030D-6E8A-4147-A177-3AD203B41FA5}">
                      <a16:colId xmlns:a16="http://schemas.microsoft.com/office/drawing/2014/main" val="3134621558"/>
                    </a:ext>
                  </a:extLst>
                </a:gridCol>
              </a:tblGrid>
              <a:tr h="2347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598078"/>
                  </a:ext>
                </a:extLst>
              </a:tr>
              <a:tr h="2347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922573"/>
                  </a:ext>
                </a:extLst>
              </a:tr>
              <a:tr h="1455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Salvador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92.458.652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108.143.180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15.684.528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97.745.975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574104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Santiago Oriente Luis Tisné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35.437.845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37.893.886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2.456.041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35.748.182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792064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Luis Calvo Mackenna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50.449.102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53.294.608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2.845.506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47.155.909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335826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del Tórax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37.349.177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39.137.532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1.788.355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34.270.020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150161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Instituto de Neurocirugía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23.423.824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23.813.752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389.928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20.503.946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27861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Clínico San Borja Arriarán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86.148.317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108.589.857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22.441.540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105.937.178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739147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El Carmen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58.664.343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73.449.100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14.784.757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71.481.681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331985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de Urgencia Asistencia Pública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43.278.909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73.934.529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30.655.620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73.219.504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677731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Barros Luco Trudeau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114.825.474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120.930.757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6.105.283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117.321.513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792632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Exequiel González Cortés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33.612.087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37.060.652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3.448.565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33.177.136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869336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 Luis de Buin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11.348.464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11.892.479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544.015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11.704.762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588455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Sanatorio El Pino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39.515.647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41.991.477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2.475.830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40.812.301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711833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San José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92.520.910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97.899.090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5.378.180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92.933.114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012859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Roberto del Río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38.848.338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42.335.764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3.487.426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39.754.579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036826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San Juan de Dios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93.531.247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105.010.406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11.479.159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101.252.671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3367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Félix Bulnes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62.539.997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70.865.426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8.325.429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67.724.322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941975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Talagante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16.944.273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18.521.868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1.577.595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17.695.648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890443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Melipilla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18.232.475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19.713.412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1.480.937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19.560.302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256177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Sótero del Río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154.499.811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162.210.105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7.710.294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147.992.742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40193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La Florida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77.966.282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88.977.866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11.011.584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83.026.661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718018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54.884.531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61.944.661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7.060.130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61.676.800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344325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- Hospital Castro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23.212.934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25.916.827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2.703.893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24.734.763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861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2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0309" y="1700808"/>
            <a:ext cx="7787722" cy="2306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9349" y="986917"/>
            <a:ext cx="785868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04. PROGRAMA 01: INSTITUTO DE SALUD PÚBLICA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69BFCF8-F3F0-430A-848A-4059486AB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015700"/>
              </p:ext>
            </p:extLst>
          </p:nvPr>
        </p:nvGraphicFramePr>
        <p:xfrm>
          <a:off x="629349" y="2135307"/>
          <a:ext cx="7823202" cy="3657600"/>
        </p:xfrm>
        <a:graphic>
          <a:graphicData uri="http://schemas.openxmlformats.org/drawingml/2006/table">
            <a:tbl>
              <a:tblPr/>
              <a:tblGrid>
                <a:gridCol w="716903">
                  <a:extLst>
                    <a:ext uri="{9D8B030D-6E8A-4147-A177-3AD203B41FA5}">
                      <a16:colId xmlns:a16="http://schemas.microsoft.com/office/drawing/2014/main" val="3820469582"/>
                    </a:ext>
                  </a:extLst>
                </a:gridCol>
                <a:gridCol w="268838">
                  <a:extLst>
                    <a:ext uri="{9D8B030D-6E8A-4147-A177-3AD203B41FA5}">
                      <a16:colId xmlns:a16="http://schemas.microsoft.com/office/drawing/2014/main" val="1026999845"/>
                    </a:ext>
                  </a:extLst>
                </a:gridCol>
                <a:gridCol w="277800">
                  <a:extLst>
                    <a:ext uri="{9D8B030D-6E8A-4147-A177-3AD203B41FA5}">
                      <a16:colId xmlns:a16="http://schemas.microsoft.com/office/drawing/2014/main" val="2657198891"/>
                    </a:ext>
                  </a:extLst>
                </a:gridCol>
                <a:gridCol w="2138760">
                  <a:extLst>
                    <a:ext uri="{9D8B030D-6E8A-4147-A177-3AD203B41FA5}">
                      <a16:colId xmlns:a16="http://schemas.microsoft.com/office/drawing/2014/main" val="4282192487"/>
                    </a:ext>
                  </a:extLst>
                </a:gridCol>
                <a:gridCol w="752748">
                  <a:extLst>
                    <a:ext uri="{9D8B030D-6E8A-4147-A177-3AD203B41FA5}">
                      <a16:colId xmlns:a16="http://schemas.microsoft.com/office/drawing/2014/main" val="1041429110"/>
                    </a:ext>
                  </a:extLst>
                </a:gridCol>
                <a:gridCol w="752748">
                  <a:extLst>
                    <a:ext uri="{9D8B030D-6E8A-4147-A177-3AD203B41FA5}">
                      <a16:colId xmlns:a16="http://schemas.microsoft.com/office/drawing/2014/main" val="2179699535"/>
                    </a:ext>
                  </a:extLst>
                </a:gridCol>
                <a:gridCol w="752748">
                  <a:extLst>
                    <a:ext uri="{9D8B030D-6E8A-4147-A177-3AD203B41FA5}">
                      <a16:colId xmlns:a16="http://schemas.microsoft.com/office/drawing/2014/main" val="3284694593"/>
                    </a:ext>
                  </a:extLst>
                </a:gridCol>
                <a:gridCol w="728851">
                  <a:extLst>
                    <a:ext uri="{9D8B030D-6E8A-4147-A177-3AD203B41FA5}">
                      <a16:colId xmlns:a16="http://schemas.microsoft.com/office/drawing/2014/main" val="2961508818"/>
                    </a:ext>
                  </a:extLst>
                </a:gridCol>
                <a:gridCol w="716903">
                  <a:extLst>
                    <a:ext uri="{9D8B030D-6E8A-4147-A177-3AD203B41FA5}">
                      <a16:colId xmlns:a16="http://schemas.microsoft.com/office/drawing/2014/main" val="3371400297"/>
                    </a:ext>
                  </a:extLst>
                </a:gridCol>
                <a:gridCol w="716903">
                  <a:extLst>
                    <a:ext uri="{9D8B030D-6E8A-4147-A177-3AD203B41FA5}">
                      <a16:colId xmlns:a16="http://schemas.microsoft.com/office/drawing/2014/main" val="4186732009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315900"/>
                  </a:ext>
                </a:extLst>
              </a:tr>
              <a:tr h="4572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85757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35.672.287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44.708.466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9.036.179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37.075.953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395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21.018.826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23.411.627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21.067.588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9016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12.480.886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15.730.588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3.249.702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13.670.940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5459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4454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4204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5513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8177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43074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9848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1.120.574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4238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191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0296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3669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2065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-318.781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5275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2376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26479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8604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1235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744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5414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D28882F6-F8AD-4BD7-B773-03227FF22D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452110"/>
              </p:ext>
            </p:extLst>
          </p:nvPr>
        </p:nvGraphicFramePr>
        <p:xfrm>
          <a:off x="611560" y="1847850"/>
          <a:ext cx="7632848" cy="3957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4849" y="1646237"/>
            <a:ext cx="7734302" cy="2032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04849" y="827340"/>
            <a:ext cx="77343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E73B984-8CBB-4DC1-87EA-BEAC9CF9A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79052"/>
              </p:ext>
            </p:extLst>
          </p:nvPr>
        </p:nvGraphicFramePr>
        <p:xfrm>
          <a:off x="704849" y="2154628"/>
          <a:ext cx="7734302" cy="3076575"/>
        </p:xfrm>
        <a:graphic>
          <a:graphicData uri="http://schemas.openxmlformats.org/drawingml/2006/table">
            <a:tbl>
              <a:tblPr/>
              <a:tblGrid>
                <a:gridCol w="719749">
                  <a:extLst>
                    <a:ext uri="{9D8B030D-6E8A-4147-A177-3AD203B41FA5}">
                      <a16:colId xmlns:a16="http://schemas.microsoft.com/office/drawing/2014/main" val="1856239079"/>
                    </a:ext>
                  </a:extLst>
                </a:gridCol>
                <a:gridCol w="269906">
                  <a:extLst>
                    <a:ext uri="{9D8B030D-6E8A-4147-A177-3AD203B41FA5}">
                      <a16:colId xmlns:a16="http://schemas.microsoft.com/office/drawing/2014/main" val="3043845266"/>
                    </a:ext>
                  </a:extLst>
                </a:gridCol>
                <a:gridCol w="278903">
                  <a:extLst>
                    <a:ext uri="{9D8B030D-6E8A-4147-A177-3AD203B41FA5}">
                      <a16:colId xmlns:a16="http://schemas.microsoft.com/office/drawing/2014/main" val="1517619577"/>
                    </a:ext>
                  </a:extLst>
                </a:gridCol>
                <a:gridCol w="2147250">
                  <a:extLst>
                    <a:ext uri="{9D8B030D-6E8A-4147-A177-3AD203B41FA5}">
                      <a16:colId xmlns:a16="http://schemas.microsoft.com/office/drawing/2014/main" val="2372055223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1368049631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1516356029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4010385107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3621542195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752319773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3740107403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855869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06311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10.954.781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16.384.396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5.429.615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14.715.700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7942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4.889.819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6.327.624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5.591.028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8066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5.136.885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5.061.907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4.764.952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55342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7766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05043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709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2.968.505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3.283.103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8270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2.968.505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3.283.103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6230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99596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4420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825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6111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07259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48887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57615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246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704849" y="1556792"/>
            <a:ext cx="7734301" cy="3578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1 de 5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43016" y="823173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1E04B21-980E-4640-8D30-15CB5CFE11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317324"/>
              </p:ext>
            </p:extLst>
          </p:nvPr>
        </p:nvGraphicFramePr>
        <p:xfrm>
          <a:off x="539552" y="2057210"/>
          <a:ext cx="7899597" cy="4234162"/>
        </p:xfrm>
        <a:graphic>
          <a:graphicData uri="http://schemas.openxmlformats.org/drawingml/2006/table">
            <a:tbl>
              <a:tblPr/>
              <a:tblGrid>
                <a:gridCol w="721425">
                  <a:extLst>
                    <a:ext uri="{9D8B030D-6E8A-4147-A177-3AD203B41FA5}">
                      <a16:colId xmlns:a16="http://schemas.microsoft.com/office/drawing/2014/main" val="4251397942"/>
                    </a:ext>
                  </a:extLst>
                </a:gridCol>
                <a:gridCol w="234463">
                  <a:extLst>
                    <a:ext uri="{9D8B030D-6E8A-4147-A177-3AD203B41FA5}">
                      <a16:colId xmlns:a16="http://schemas.microsoft.com/office/drawing/2014/main" val="3278065288"/>
                    </a:ext>
                  </a:extLst>
                </a:gridCol>
                <a:gridCol w="252498">
                  <a:extLst>
                    <a:ext uri="{9D8B030D-6E8A-4147-A177-3AD203B41FA5}">
                      <a16:colId xmlns:a16="http://schemas.microsoft.com/office/drawing/2014/main" val="133926469"/>
                    </a:ext>
                  </a:extLst>
                </a:gridCol>
                <a:gridCol w="2032012">
                  <a:extLst>
                    <a:ext uri="{9D8B030D-6E8A-4147-A177-3AD203B41FA5}">
                      <a16:colId xmlns:a16="http://schemas.microsoft.com/office/drawing/2014/main" val="3855846909"/>
                    </a:ext>
                  </a:extLst>
                </a:gridCol>
                <a:gridCol w="817614">
                  <a:extLst>
                    <a:ext uri="{9D8B030D-6E8A-4147-A177-3AD203B41FA5}">
                      <a16:colId xmlns:a16="http://schemas.microsoft.com/office/drawing/2014/main" val="2312675243"/>
                    </a:ext>
                  </a:extLst>
                </a:gridCol>
                <a:gridCol w="820620">
                  <a:extLst>
                    <a:ext uri="{9D8B030D-6E8A-4147-A177-3AD203B41FA5}">
                      <a16:colId xmlns:a16="http://schemas.microsoft.com/office/drawing/2014/main" val="3917663466"/>
                    </a:ext>
                  </a:extLst>
                </a:gridCol>
                <a:gridCol w="820620">
                  <a:extLst>
                    <a:ext uri="{9D8B030D-6E8A-4147-A177-3AD203B41FA5}">
                      <a16:colId xmlns:a16="http://schemas.microsoft.com/office/drawing/2014/main" val="2400196465"/>
                    </a:ext>
                  </a:extLst>
                </a:gridCol>
                <a:gridCol w="757495">
                  <a:extLst>
                    <a:ext uri="{9D8B030D-6E8A-4147-A177-3AD203B41FA5}">
                      <a16:colId xmlns:a16="http://schemas.microsoft.com/office/drawing/2014/main" val="1598376426"/>
                    </a:ext>
                  </a:extLst>
                </a:gridCol>
                <a:gridCol w="721425">
                  <a:extLst>
                    <a:ext uri="{9D8B030D-6E8A-4147-A177-3AD203B41FA5}">
                      <a16:colId xmlns:a16="http://schemas.microsoft.com/office/drawing/2014/main" val="3211773769"/>
                    </a:ext>
                  </a:extLst>
                </a:gridCol>
                <a:gridCol w="721425">
                  <a:extLst>
                    <a:ext uri="{9D8B030D-6E8A-4147-A177-3AD203B41FA5}">
                      <a16:colId xmlns:a16="http://schemas.microsoft.com/office/drawing/2014/main" val="4284856109"/>
                    </a:ext>
                  </a:extLst>
                </a:gridCol>
              </a:tblGrid>
              <a:tr h="1505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60619"/>
                  </a:ext>
                </a:extLst>
              </a:tr>
              <a:tr h="4610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315478"/>
                  </a:ext>
                </a:extLst>
              </a:tr>
              <a:tr h="159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695.927.199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201.529.032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628.827.304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278612"/>
                  </a:ext>
                </a:extLst>
              </a:tr>
              <a:tr h="150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108.004.793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131.700.235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23.695.442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147.082.988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876681"/>
                  </a:ext>
                </a:extLst>
              </a:tr>
              <a:tr h="150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42.426.899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105.851.495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63.424.596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83.497.695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679642"/>
                  </a:ext>
                </a:extLst>
              </a:tr>
              <a:tr h="150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184.517.854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255.236.857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70.719.003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231.898.427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993198"/>
                  </a:ext>
                </a:extLst>
              </a:tr>
              <a:tr h="150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177.305.668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64.348.146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164.450.177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918985"/>
                  </a:ext>
                </a:extLst>
              </a:tr>
              <a:tr h="150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Preventivo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753733"/>
                  </a:ext>
                </a:extLst>
              </a:tr>
              <a:tr h="301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Enfermedad y Medicina Curativa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105.290.880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169.639.026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64.348.146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160.270.429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010793"/>
                  </a:ext>
                </a:extLst>
              </a:tr>
              <a:tr h="301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Maternal, Artículo 196 Código del Trabajo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7.646.729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7.646.729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4.179.134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137438"/>
                  </a:ext>
                </a:extLst>
              </a:tr>
              <a:tr h="150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65.565.341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361545"/>
                  </a:ext>
                </a:extLst>
              </a:tr>
              <a:tr h="301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 y Cuidado del Niño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65.565.341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008319"/>
                  </a:ext>
                </a:extLst>
              </a:tr>
              <a:tr h="150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1.882.909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312348"/>
                  </a:ext>
                </a:extLst>
              </a:tr>
              <a:tr h="150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1.882.909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617774"/>
                  </a:ext>
                </a:extLst>
              </a:tr>
              <a:tr h="150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158.472.200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186.992.519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28.520.319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152.612.678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246979"/>
                  </a:ext>
                </a:extLst>
              </a:tr>
              <a:tr h="150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139.296.584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144.397.488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128.288.245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009298"/>
                  </a:ext>
                </a:extLst>
              </a:tr>
              <a:tr h="301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Alimentación Complementaria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44.937.770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42.437.770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32.269.056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630457"/>
                  </a:ext>
                </a:extLst>
              </a:tr>
              <a:tr h="150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69.795.848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76.270.752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6.474.904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73.629.938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769911"/>
                  </a:ext>
                </a:extLst>
              </a:tr>
              <a:tr h="301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Complementaria para el Adulto Mayor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24.562.966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22.389.251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197183"/>
                  </a:ext>
                </a:extLst>
              </a:tr>
              <a:tr h="301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PUC - Sinovac Estudio Clínico Vacuna COVID-19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889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679519" y="1483343"/>
            <a:ext cx="736101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2 de 5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36136" y="805691"/>
            <a:ext cx="764094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67B82D7-11F0-429B-B8F4-5C0D024AC8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812437"/>
              </p:ext>
            </p:extLst>
          </p:nvPr>
        </p:nvGraphicFramePr>
        <p:xfrm>
          <a:off x="539552" y="1924337"/>
          <a:ext cx="7640948" cy="4370020"/>
        </p:xfrm>
        <a:graphic>
          <a:graphicData uri="http://schemas.openxmlformats.org/drawingml/2006/table">
            <a:tbl>
              <a:tblPr/>
              <a:tblGrid>
                <a:gridCol w="697804">
                  <a:extLst>
                    <a:ext uri="{9D8B030D-6E8A-4147-A177-3AD203B41FA5}">
                      <a16:colId xmlns:a16="http://schemas.microsoft.com/office/drawing/2014/main" val="4094837847"/>
                    </a:ext>
                  </a:extLst>
                </a:gridCol>
                <a:gridCol w="226787">
                  <a:extLst>
                    <a:ext uri="{9D8B030D-6E8A-4147-A177-3AD203B41FA5}">
                      <a16:colId xmlns:a16="http://schemas.microsoft.com/office/drawing/2014/main" val="2265928495"/>
                    </a:ext>
                  </a:extLst>
                </a:gridCol>
                <a:gridCol w="244231">
                  <a:extLst>
                    <a:ext uri="{9D8B030D-6E8A-4147-A177-3AD203B41FA5}">
                      <a16:colId xmlns:a16="http://schemas.microsoft.com/office/drawing/2014/main" val="4144505702"/>
                    </a:ext>
                  </a:extLst>
                </a:gridCol>
                <a:gridCol w="1965479">
                  <a:extLst>
                    <a:ext uri="{9D8B030D-6E8A-4147-A177-3AD203B41FA5}">
                      <a16:colId xmlns:a16="http://schemas.microsoft.com/office/drawing/2014/main" val="2153434787"/>
                    </a:ext>
                  </a:extLst>
                </a:gridCol>
                <a:gridCol w="790844">
                  <a:extLst>
                    <a:ext uri="{9D8B030D-6E8A-4147-A177-3AD203B41FA5}">
                      <a16:colId xmlns:a16="http://schemas.microsoft.com/office/drawing/2014/main" val="1954525810"/>
                    </a:ext>
                  </a:extLst>
                </a:gridCol>
                <a:gridCol w="793751">
                  <a:extLst>
                    <a:ext uri="{9D8B030D-6E8A-4147-A177-3AD203B41FA5}">
                      <a16:colId xmlns:a16="http://schemas.microsoft.com/office/drawing/2014/main" val="363087144"/>
                    </a:ext>
                  </a:extLst>
                </a:gridCol>
                <a:gridCol w="793751">
                  <a:extLst>
                    <a:ext uri="{9D8B030D-6E8A-4147-A177-3AD203B41FA5}">
                      <a16:colId xmlns:a16="http://schemas.microsoft.com/office/drawing/2014/main" val="2482522691"/>
                    </a:ext>
                  </a:extLst>
                </a:gridCol>
                <a:gridCol w="732693">
                  <a:extLst>
                    <a:ext uri="{9D8B030D-6E8A-4147-A177-3AD203B41FA5}">
                      <a16:colId xmlns:a16="http://schemas.microsoft.com/office/drawing/2014/main" val="1155157911"/>
                    </a:ext>
                  </a:extLst>
                </a:gridCol>
                <a:gridCol w="697804">
                  <a:extLst>
                    <a:ext uri="{9D8B030D-6E8A-4147-A177-3AD203B41FA5}">
                      <a16:colId xmlns:a16="http://schemas.microsoft.com/office/drawing/2014/main" val="2068379736"/>
                    </a:ext>
                  </a:extLst>
                </a:gridCol>
                <a:gridCol w="697804">
                  <a:extLst>
                    <a:ext uri="{9D8B030D-6E8A-4147-A177-3AD203B41FA5}">
                      <a16:colId xmlns:a16="http://schemas.microsoft.com/office/drawing/2014/main" val="4106532957"/>
                    </a:ext>
                  </a:extLst>
                </a:gridCol>
              </a:tblGrid>
              <a:tr h="1457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740662"/>
                  </a:ext>
                </a:extLst>
              </a:tr>
              <a:tr h="2891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403933"/>
                  </a:ext>
                </a:extLst>
              </a:tr>
              <a:tr h="145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11.339.587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10.907.984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-431.603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5.453.195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088461"/>
                  </a:ext>
                </a:extLst>
              </a:tr>
              <a:tr h="145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1.792.280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1.651.243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-141.037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1.475.131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925961"/>
                  </a:ext>
                </a:extLst>
              </a:tr>
              <a:tr h="145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339.246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258.880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636673"/>
                  </a:ext>
                </a:extLst>
              </a:tr>
              <a:tr h="145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641.310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526.307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-115.003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373.850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357361"/>
                  </a:ext>
                </a:extLst>
              </a:tr>
              <a:tr h="145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224.094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203.200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-20.894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109.217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921297"/>
                  </a:ext>
                </a:extLst>
              </a:tr>
              <a:tr h="145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783.158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736.894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-46.264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181.431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329304"/>
                  </a:ext>
                </a:extLst>
              </a:tr>
              <a:tr h="289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322.761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315.194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-7.567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246.003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504432"/>
                  </a:ext>
                </a:extLst>
              </a:tr>
              <a:tr h="289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338.755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310.354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067978"/>
                  </a:ext>
                </a:extLst>
              </a:tr>
              <a:tr h="145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104.704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83.855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-20.849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49.628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795537"/>
                  </a:ext>
                </a:extLst>
              </a:tr>
              <a:tr h="289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346.421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344.836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-1.585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163.221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597185"/>
                  </a:ext>
                </a:extLst>
              </a:tr>
              <a:tr h="145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308.216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304.988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-3.228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177.104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583762"/>
                  </a:ext>
                </a:extLst>
              </a:tr>
              <a:tr h="145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273.414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-5.987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150.635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319867"/>
                  </a:ext>
                </a:extLst>
              </a:tr>
              <a:tr h="145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462.228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457.209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-5.019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260.478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764278"/>
                  </a:ext>
                </a:extLst>
              </a:tr>
              <a:tr h="145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194.865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195.882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82.878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999772"/>
                  </a:ext>
                </a:extLst>
              </a:tr>
              <a:tr h="145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178.543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173.228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-5.315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72.606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640337"/>
                  </a:ext>
                </a:extLst>
              </a:tr>
              <a:tr h="145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129.702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135.131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213713"/>
                  </a:ext>
                </a:extLst>
              </a:tr>
              <a:tr h="145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112.343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114.744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41.435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142396"/>
                  </a:ext>
                </a:extLst>
              </a:tr>
              <a:tr h="145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386.074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371.756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-14.318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117.960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578268"/>
                  </a:ext>
                </a:extLst>
              </a:tr>
              <a:tr h="145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912.911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919.053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72.136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531693"/>
                  </a:ext>
                </a:extLst>
              </a:tr>
              <a:tr h="145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157.987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140.092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-17.895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105294"/>
                  </a:ext>
                </a:extLst>
              </a:tr>
              <a:tr h="145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273.636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264.045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-9.591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172.828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022978"/>
                  </a:ext>
                </a:extLst>
              </a:tr>
              <a:tr h="289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105.642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108.458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33.665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077156"/>
                  </a:ext>
                </a:extLst>
              </a:tr>
              <a:tr h="145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229.008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216.653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-12.355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29.932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73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39552" y="1693181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3 de 5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786404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148009E-CD5C-4A97-B419-7B1674CEDE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557965"/>
              </p:ext>
            </p:extLst>
          </p:nvPr>
        </p:nvGraphicFramePr>
        <p:xfrm>
          <a:off x="539552" y="2204864"/>
          <a:ext cx="7734301" cy="3657600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1852010791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3084039614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2485343256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4253343390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887321882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1815343002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3198794430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2221785526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3486670792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3917646512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67828"/>
                  </a:ext>
                </a:extLst>
              </a:tr>
              <a:tr h="3048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04562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3416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437.327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7243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02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70375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0123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279.618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4709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63273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34879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48429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0578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31.687.047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23.851.018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18.871.238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35304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Especiales, Atención Primaria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4.387.946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30.756.936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26.368.990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18.017.422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6813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Enfermedades Emergentes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-2.426.153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29978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Investigación y Desarrollo en Salud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48716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Modernización del Estado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05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526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39550" y="1565126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4 de 5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6745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103834FD-0DD4-46B5-83BC-D5CA52EC6D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776454"/>
              </p:ext>
            </p:extLst>
          </p:nvPr>
        </p:nvGraphicFramePr>
        <p:xfrm>
          <a:off x="539552" y="2043187"/>
          <a:ext cx="7734301" cy="4114800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2246073729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829118653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2677728053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2715188543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2349379997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455177941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056095158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3509633297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590807974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726955911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897916"/>
                  </a:ext>
                </a:extLst>
              </a:tr>
              <a:tr h="3048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1349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1.801.737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0824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1.801.737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2182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19204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25394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63874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718.899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2.272.629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1.553.730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3801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2733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57512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28577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2474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6973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47904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43703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58417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59454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a Contratistas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0340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2199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432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9334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2256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31359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005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727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3598" y="1557381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5 de 5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6745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A5FB388-8DD2-4B3B-AD6E-757D7485B4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138560"/>
              </p:ext>
            </p:extLst>
          </p:nvPr>
        </p:nvGraphicFramePr>
        <p:xfrm>
          <a:off x="539550" y="1916832"/>
          <a:ext cx="7718350" cy="4350365"/>
        </p:xfrm>
        <a:graphic>
          <a:graphicData uri="http://schemas.openxmlformats.org/drawingml/2006/table">
            <a:tbl>
              <a:tblPr/>
              <a:tblGrid>
                <a:gridCol w="704872">
                  <a:extLst>
                    <a:ext uri="{9D8B030D-6E8A-4147-A177-3AD203B41FA5}">
                      <a16:colId xmlns:a16="http://schemas.microsoft.com/office/drawing/2014/main" val="2768593309"/>
                    </a:ext>
                  </a:extLst>
                </a:gridCol>
                <a:gridCol w="229084">
                  <a:extLst>
                    <a:ext uri="{9D8B030D-6E8A-4147-A177-3AD203B41FA5}">
                      <a16:colId xmlns:a16="http://schemas.microsoft.com/office/drawing/2014/main" val="4279357010"/>
                    </a:ext>
                  </a:extLst>
                </a:gridCol>
                <a:gridCol w="246706">
                  <a:extLst>
                    <a:ext uri="{9D8B030D-6E8A-4147-A177-3AD203B41FA5}">
                      <a16:colId xmlns:a16="http://schemas.microsoft.com/office/drawing/2014/main" val="1190246814"/>
                    </a:ext>
                  </a:extLst>
                </a:gridCol>
                <a:gridCol w="1985390">
                  <a:extLst>
                    <a:ext uri="{9D8B030D-6E8A-4147-A177-3AD203B41FA5}">
                      <a16:colId xmlns:a16="http://schemas.microsoft.com/office/drawing/2014/main" val="2838772534"/>
                    </a:ext>
                  </a:extLst>
                </a:gridCol>
                <a:gridCol w="798855">
                  <a:extLst>
                    <a:ext uri="{9D8B030D-6E8A-4147-A177-3AD203B41FA5}">
                      <a16:colId xmlns:a16="http://schemas.microsoft.com/office/drawing/2014/main" val="4094870172"/>
                    </a:ext>
                  </a:extLst>
                </a:gridCol>
                <a:gridCol w="801792">
                  <a:extLst>
                    <a:ext uri="{9D8B030D-6E8A-4147-A177-3AD203B41FA5}">
                      <a16:colId xmlns:a16="http://schemas.microsoft.com/office/drawing/2014/main" val="1315147077"/>
                    </a:ext>
                  </a:extLst>
                </a:gridCol>
                <a:gridCol w="801792">
                  <a:extLst>
                    <a:ext uri="{9D8B030D-6E8A-4147-A177-3AD203B41FA5}">
                      <a16:colId xmlns:a16="http://schemas.microsoft.com/office/drawing/2014/main" val="109558133"/>
                    </a:ext>
                  </a:extLst>
                </a:gridCol>
                <a:gridCol w="740115">
                  <a:extLst>
                    <a:ext uri="{9D8B030D-6E8A-4147-A177-3AD203B41FA5}">
                      <a16:colId xmlns:a16="http://schemas.microsoft.com/office/drawing/2014/main" val="3445457424"/>
                    </a:ext>
                  </a:extLst>
                </a:gridCol>
                <a:gridCol w="704872">
                  <a:extLst>
                    <a:ext uri="{9D8B030D-6E8A-4147-A177-3AD203B41FA5}">
                      <a16:colId xmlns:a16="http://schemas.microsoft.com/office/drawing/2014/main" val="27692750"/>
                    </a:ext>
                  </a:extLst>
                </a:gridCol>
                <a:gridCol w="704872">
                  <a:extLst>
                    <a:ext uri="{9D8B030D-6E8A-4147-A177-3AD203B41FA5}">
                      <a16:colId xmlns:a16="http://schemas.microsoft.com/office/drawing/2014/main" val="42368047"/>
                    </a:ext>
                  </a:extLst>
                </a:gridCol>
              </a:tblGrid>
              <a:tr h="25576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41" marR="9141" marT="91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1" marR="9141" marT="91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338816"/>
                  </a:ext>
                </a:extLst>
              </a:tr>
              <a:tr h="2922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1" marR="9141" marT="9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1" marR="9141" marT="91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141" marR="9141" marT="9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41" marR="9141" marT="91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391088"/>
                  </a:ext>
                </a:extLst>
              </a:tr>
              <a:tr h="292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145999"/>
                  </a:ext>
                </a:extLst>
              </a:tr>
              <a:tr h="292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15.854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15.854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598061"/>
                  </a:ext>
                </a:extLst>
              </a:tr>
              <a:tr h="146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15.772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15.772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15.772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42039"/>
                  </a:ext>
                </a:extLst>
              </a:tr>
              <a:tr h="292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8.571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8.571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8.571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257341"/>
                  </a:ext>
                </a:extLst>
              </a:tr>
              <a:tr h="146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042371"/>
                  </a:ext>
                </a:extLst>
              </a:tr>
              <a:tr h="146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7.565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7.565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7.565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60536"/>
                  </a:ext>
                </a:extLst>
              </a:tr>
              <a:tr h="146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717083"/>
                  </a:ext>
                </a:extLst>
              </a:tr>
              <a:tr h="146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11.293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11.293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11.293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749232"/>
                  </a:ext>
                </a:extLst>
              </a:tr>
              <a:tr h="146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411712"/>
                  </a:ext>
                </a:extLst>
              </a:tr>
              <a:tr h="146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350038"/>
                  </a:ext>
                </a:extLst>
              </a:tr>
              <a:tr h="146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465711"/>
                  </a:ext>
                </a:extLst>
              </a:tr>
              <a:tr h="146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7026"/>
                  </a:ext>
                </a:extLst>
              </a:tr>
              <a:tr h="292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889400"/>
                  </a:ext>
                </a:extLst>
              </a:tr>
              <a:tr h="146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12.568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12.568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12.568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73522"/>
                  </a:ext>
                </a:extLst>
              </a:tr>
              <a:tr h="146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764940"/>
                  </a:ext>
                </a:extLst>
              </a:tr>
              <a:tr h="146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20.581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20.581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20.581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662785"/>
                  </a:ext>
                </a:extLst>
              </a:tr>
              <a:tr h="292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25.326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25.326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17080"/>
                  </a:ext>
                </a:extLst>
              </a:tr>
              <a:tr h="146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2.884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2.884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2.884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933499"/>
                  </a:ext>
                </a:extLst>
              </a:tr>
              <a:tr h="146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9.948.503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9.945.503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9.945.552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331518,4%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592915"/>
                  </a:ext>
                </a:extLst>
              </a:tr>
              <a:tr h="146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9.948.503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9.945.503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9.945.552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331518,4%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096127"/>
                  </a:ext>
                </a:extLst>
              </a:tr>
              <a:tr h="146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085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879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39552" y="1605219"/>
            <a:ext cx="7661470" cy="2357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1 de 3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853936"/>
            <a:ext cx="76614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14F7AC5-9EF2-4A70-9DFD-9A1068981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844003"/>
              </p:ext>
            </p:extLst>
          </p:nvPr>
        </p:nvGraphicFramePr>
        <p:xfrm>
          <a:off x="539552" y="1934056"/>
          <a:ext cx="7661470" cy="4262103"/>
        </p:xfrm>
        <a:graphic>
          <a:graphicData uri="http://schemas.openxmlformats.org/drawingml/2006/table">
            <a:tbl>
              <a:tblPr/>
              <a:tblGrid>
                <a:gridCol w="683297">
                  <a:extLst>
                    <a:ext uri="{9D8B030D-6E8A-4147-A177-3AD203B41FA5}">
                      <a16:colId xmlns:a16="http://schemas.microsoft.com/office/drawing/2014/main" val="1577275652"/>
                    </a:ext>
                  </a:extLst>
                </a:gridCol>
                <a:gridCol w="256237">
                  <a:extLst>
                    <a:ext uri="{9D8B030D-6E8A-4147-A177-3AD203B41FA5}">
                      <a16:colId xmlns:a16="http://schemas.microsoft.com/office/drawing/2014/main" val="213046201"/>
                    </a:ext>
                  </a:extLst>
                </a:gridCol>
                <a:gridCol w="264777">
                  <a:extLst>
                    <a:ext uri="{9D8B030D-6E8A-4147-A177-3AD203B41FA5}">
                      <a16:colId xmlns:a16="http://schemas.microsoft.com/office/drawing/2014/main" val="259141898"/>
                    </a:ext>
                  </a:extLst>
                </a:gridCol>
                <a:gridCol w="2220717">
                  <a:extLst>
                    <a:ext uri="{9D8B030D-6E8A-4147-A177-3AD203B41FA5}">
                      <a16:colId xmlns:a16="http://schemas.microsoft.com/office/drawing/2014/main" val="1230456378"/>
                    </a:ext>
                  </a:extLst>
                </a:gridCol>
                <a:gridCol w="717462">
                  <a:extLst>
                    <a:ext uri="{9D8B030D-6E8A-4147-A177-3AD203B41FA5}">
                      <a16:colId xmlns:a16="http://schemas.microsoft.com/office/drawing/2014/main" val="4156782884"/>
                    </a:ext>
                  </a:extLst>
                </a:gridCol>
                <a:gridCol w="717462">
                  <a:extLst>
                    <a:ext uri="{9D8B030D-6E8A-4147-A177-3AD203B41FA5}">
                      <a16:colId xmlns:a16="http://schemas.microsoft.com/office/drawing/2014/main" val="2484764654"/>
                    </a:ext>
                  </a:extLst>
                </a:gridCol>
                <a:gridCol w="717462">
                  <a:extLst>
                    <a:ext uri="{9D8B030D-6E8A-4147-A177-3AD203B41FA5}">
                      <a16:colId xmlns:a16="http://schemas.microsoft.com/office/drawing/2014/main" val="231418123"/>
                    </a:ext>
                  </a:extLst>
                </a:gridCol>
                <a:gridCol w="717462">
                  <a:extLst>
                    <a:ext uri="{9D8B030D-6E8A-4147-A177-3AD203B41FA5}">
                      <a16:colId xmlns:a16="http://schemas.microsoft.com/office/drawing/2014/main" val="2740840937"/>
                    </a:ext>
                  </a:extLst>
                </a:gridCol>
                <a:gridCol w="683297">
                  <a:extLst>
                    <a:ext uri="{9D8B030D-6E8A-4147-A177-3AD203B41FA5}">
                      <a16:colId xmlns:a16="http://schemas.microsoft.com/office/drawing/2014/main" val="2703727011"/>
                    </a:ext>
                  </a:extLst>
                </a:gridCol>
                <a:gridCol w="683297">
                  <a:extLst>
                    <a:ext uri="{9D8B030D-6E8A-4147-A177-3AD203B41FA5}">
                      <a16:colId xmlns:a16="http://schemas.microsoft.com/office/drawing/2014/main" val="492143407"/>
                    </a:ext>
                  </a:extLst>
                </a:gridCol>
              </a:tblGrid>
              <a:tr h="1369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261953"/>
                  </a:ext>
                </a:extLst>
              </a:tr>
              <a:tr h="4193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883146"/>
                  </a:ext>
                </a:extLst>
              </a:tr>
              <a:tr h="145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319.490.445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124.918.077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189.596.025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794264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16.056.424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17.473.116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1.416.692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15.277.335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670238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24.746.344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78.108.249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53.361.905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45.004.041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244300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248.962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173037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248.962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53588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248.962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343708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38.656.037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43.860.584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5.204.547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21.125.075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609509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12.049.150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269268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12.049.150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067938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6.016.521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6.016.521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4.738.180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091832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214189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87.017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87.017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637361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121.771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121.771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118.400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337474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129.724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129.724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757564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254.800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254.800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165.799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636718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208.235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208.235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207.897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259427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172.680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172.680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157.675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151603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247367"/>
                  </a:ext>
                </a:extLst>
              </a:tr>
              <a:tr h="27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562.293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562.293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379.310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566024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684870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237.804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237.804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624149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354.272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354.272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399065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463600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163.835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163.835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043111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137.088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137.088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847434"/>
                  </a:ext>
                </a:extLst>
              </a:tr>
              <a:tr h="136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123.166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123.166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077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9932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6685" y="1484784"/>
            <a:ext cx="7945754" cy="376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2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51300" y="789038"/>
            <a:ext cx="798113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40072D0-1AC9-48CD-B858-FCDFC69779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937717"/>
              </p:ext>
            </p:extLst>
          </p:nvPr>
        </p:nvGraphicFramePr>
        <p:xfrm>
          <a:off x="551300" y="1938098"/>
          <a:ext cx="7981139" cy="4241524"/>
        </p:xfrm>
        <a:graphic>
          <a:graphicData uri="http://schemas.openxmlformats.org/drawingml/2006/table">
            <a:tbl>
              <a:tblPr/>
              <a:tblGrid>
                <a:gridCol w="711807">
                  <a:extLst>
                    <a:ext uri="{9D8B030D-6E8A-4147-A177-3AD203B41FA5}">
                      <a16:colId xmlns:a16="http://schemas.microsoft.com/office/drawing/2014/main" val="1143509609"/>
                    </a:ext>
                  </a:extLst>
                </a:gridCol>
                <a:gridCol w="266928">
                  <a:extLst>
                    <a:ext uri="{9D8B030D-6E8A-4147-A177-3AD203B41FA5}">
                      <a16:colId xmlns:a16="http://schemas.microsoft.com/office/drawing/2014/main" val="2948229144"/>
                    </a:ext>
                  </a:extLst>
                </a:gridCol>
                <a:gridCol w="275825">
                  <a:extLst>
                    <a:ext uri="{9D8B030D-6E8A-4147-A177-3AD203B41FA5}">
                      <a16:colId xmlns:a16="http://schemas.microsoft.com/office/drawing/2014/main" val="2134868375"/>
                    </a:ext>
                  </a:extLst>
                </a:gridCol>
                <a:gridCol w="2313373">
                  <a:extLst>
                    <a:ext uri="{9D8B030D-6E8A-4147-A177-3AD203B41FA5}">
                      <a16:colId xmlns:a16="http://schemas.microsoft.com/office/drawing/2014/main" val="2937098023"/>
                    </a:ext>
                  </a:extLst>
                </a:gridCol>
                <a:gridCol w="747398">
                  <a:extLst>
                    <a:ext uri="{9D8B030D-6E8A-4147-A177-3AD203B41FA5}">
                      <a16:colId xmlns:a16="http://schemas.microsoft.com/office/drawing/2014/main" val="2504897924"/>
                    </a:ext>
                  </a:extLst>
                </a:gridCol>
                <a:gridCol w="747398">
                  <a:extLst>
                    <a:ext uri="{9D8B030D-6E8A-4147-A177-3AD203B41FA5}">
                      <a16:colId xmlns:a16="http://schemas.microsoft.com/office/drawing/2014/main" val="1396297811"/>
                    </a:ext>
                  </a:extLst>
                </a:gridCol>
                <a:gridCol w="747398">
                  <a:extLst>
                    <a:ext uri="{9D8B030D-6E8A-4147-A177-3AD203B41FA5}">
                      <a16:colId xmlns:a16="http://schemas.microsoft.com/office/drawing/2014/main" val="2957388098"/>
                    </a:ext>
                  </a:extLst>
                </a:gridCol>
                <a:gridCol w="747398">
                  <a:extLst>
                    <a:ext uri="{9D8B030D-6E8A-4147-A177-3AD203B41FA5}">
                      <a16:colId xmlns:a16="http://schemas.microsoft.com/office/drawing/2014/main" val="1233685534"/>
                    </a:ext>
                  </a:extLst>
                </a:gridCol>
                <a:gridCol w="711807">
                  <a:extLst>
                    <a:ext uri="{9D8B030D-6E8A-4147-A177-3AD203B41FA5}">
                      <a16:colId xmlns:a16="http://schemas.microsoft.com/office/drawing/2014/main" val="834157397"/>
                    </a:ext>
                  </a:extLst>
                </a:gridCol>
                <a:gridCol w="711807">
                  <a:extLst>
                    <a:ext uri="{9D8B030D-6E8A-4147-A177-3AD203B41FA5}">
                      <a16:colId xmlns:a16="http://schemas.microsoft.com/office/drawing/2014/main" val="3815120419"/>
                    </a:ext>
                  </a:extLst>
                </a:gridCol>
              </a:tblGrid>
              <a:tr h="1514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405025"/>
                  </a:ext>
                </a:extLst>
              </a:tr>
              <a:tr h="4544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420301"/>
                  </a:ext>
                </a:extLst>
              </a:tr>
              <a:tr h="15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386.408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386.408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710468"/>
                  </a:ext>
                </a:extLst>
              </a:tr>
              <a:tr h="15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185.102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655226"/>
                  </a:ext>
                </a:extLst>
              </a:tr>
              <a:tr h="15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90.102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650928"/>
                  </a:ext>
                </a:extLst>
              </a:tr>
              <a:tr h="15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838820"/>
                  </a:ext>
                </a:extLst>
              </a:tr>
              <a:tr h="30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480427"/>
                  </a:ext>
                </a:extLst>
              </a:tr>
              <a:tr h="15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795009"/>
                  </a:ext>
                </a:extLst>
              </a:tr>
              <a:tr h="15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070750"/>
                  </a:ext>
                </a:extLst>
              </a:tr>
              <a:tr h="15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218.731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218.731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218.731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725244"/>
                  </a:ext>
                </a:extLst>
              </a:tr>
              <a:tr h="15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337.454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337.454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583651"/>
                  </a:ext>
                </a:extLst>
              </a:tr>
              <a:tr h="15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428775"/>
                  </a:ext>
                </a:extLst>
              </a:tr>
              <a:tr h="15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307.193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307.193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16925"/>
                  </a:ext>
                </a:extLst>
              </a:tr>
              <a:tr h="15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522.515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522.515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511.386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765190"/>
                  </a:ext>
                </a:extLst>
              </a:tr>
              <a:tr h="15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84.164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84.164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43.876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516525"/>
                  </a:ext>
                </a:extLst>
              </a:tr>
              <a:tr h="15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23.194.546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22.382.572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-811.974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4.337.745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119520"/>
                  </a:ext>
                </a:extLst>
              </a:tr>
              <a:tr h="15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Campaña de Invierno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4.777.935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-4.777.935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426455"/>
                  </a:ext>
                </a:extLst>
              </a:tr>
              <a:tr h="15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Primaria, Ley N° 20.645 Trato Usuario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11.760.611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12.179.289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418.678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355274"/>
                  </a:ext>
                </a:extLst>
              </a:tr>
              <a:tr h="15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Digital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4.825.600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4.090.062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109470"/>
                  </a:ext>
                </a:extLst>
              </a:tr>
              <a:tr h="302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Pañales para adulto mayor y personas en situación de discapacidad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-1.278.317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028664"/>
                  </a:ext>
                </a:extLst>
              </a:tr>
              <a:tr h="15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61.592.668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61.592.668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20.381.878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19999"/>
                  </a:ext>
                </a:extLst>
              </a:tr>
              <a:tr h="15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792699"/>
                  </a:ext>
                </a:extLst>
              </a:tr>
              <a:tr h="15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61.588.955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61.588.955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20.380.154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622108"/>
                  </a:ext>
                </a:extLst>
              </a:tr>
              <a:tr h="151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835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2736" y="1661403"/>
            <a:ext cx="7886702" cy="251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 3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3" y="877320"/>
            <a:ext cx="78867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3FE91E5-E927-4353-ADFD-FC9C9ADB53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276810"/>
              </p:ext>
            </p:extLst>
          </p:nvPr>
        </p:nvGraphicFramePr>
        <p:xfrm>
          <a:off x="539552" y="2151125"/>
          <a:ext cx="7886702" cy="3797774"/>
        </p:xfrm>
        <a:graphic>
          <a:graphicData uri="http://schemas.openxmlformats.org/drawingml/2006/table">
            <a:tbl>
              <a:tblPr/>
              <a:tblGrid>
                <a:gridCol w="703385">
                  <a:extLst>
                    <a:ext uri="{9D8B030D-6E8A-4147-A177-3AD203B41FA5}">
                      <a16:colId xmlns:a16="http://schemas.microsoft.com/office/drawing/2014/main" val="3546291126"/>
                    </a:ext>
                  </a:extLst>
                </a:gridCol>
                <a:gridCol w="263770">
                  <a:extLst>
                    <a:ext uri="{9D8B030D-6E8A-4147-A177-3AD203B41FA5}">
                      <a16:colId xmlns:a16="http://schemas.microsoft.com/office/drawing/2014/main" val="1534735294"/>
                    </a:ext>
                  </a:extLst>
                </a:gridCol>
                <a:gridCol w="272561">
                  <a:extLst>
                    <a:ext uri="{9D8B030D-6E8A-4147-A177-3AD203B41FA5}">
                      <a16:colId xmlns:a16="http://schemas.microsoft.com/office/drawing/2014/main" val="54277442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98562754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308928921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91738998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353088542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3227376298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3071208747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155810226"/>
                    </a:ext>
                  </a:extLst>
                </a:gridCol>
              </a:tblGrid>
              <a:tr h="1519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372220"/>
                  </a:ext>
                </a:extLst>
              </a:tr>
              <a:tr h="4557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866763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115.172.421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84.604.340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70137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84.543.482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121256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Concesiones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12.244.238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12.244.238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3.169.029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476736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 la Construcción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87.944.404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87.944.404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71.623.952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660425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Equipamiento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13.140.249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13.140.249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9.149.954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920888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al Mobiliario no Clínico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139307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Modificación Contratos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1.498.213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1.498.213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500.456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20868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873556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611396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14754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35679"/>
                  </a:ext>
                </a:extLst>
              </a:tr>
              <a:tr h="30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40207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061658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035856"/>
                  </a:ext>
                </a:extLst>
              </a:tr>
              <a:tr h="30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972882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296606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2.954.394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295439,4%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02420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2.954.394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295439,4%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768947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778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022" y="1628800"/>
            <a:ext cx="7886703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5022" y="863556"/>
            <a:ext cx="798012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B5DCEB4-DD80-4825-BDED-3C374CA0D6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159187"/>
              </p:ext>
            </p:extLst>
          </p:nvPr>
        </p:nvGraphicFramePr>
        <p:xfrm>
          <a:off x="539552" y="2000486"/>
          <a:ext cx="7975593" cy="4313617"/>
        </p:xfrm>
        <a:graphic>
          <a:graphicData uri="http://schemas.openxmlformats.org/drawingml/2006/table">
            <a:tbl>
              <a:tblPr/>
              <a:tblGrid>
                <a:gridCol w="700895">
                  <a:extLst>
                    <a:ext uri="{9D8B030D-6E8A-4147-A177-3AD203B41FA5}">
                      <a16:colId xmlns:a16="http://schemas.microsoft.com/office/drawing/2014/main" val="3969260622"/>
                    </a:ext>
                  </a:extLst>
                </a:gridCol>
                <a:gridCol w="262834">
                  <a:extLst>
                    <a:ext uri="{9D8B030D-6E8A-4147-A177-3AD203B41FA5}">
                      <a16:colId xmlns:a16="http://schemas.microsoft.com/office/drawing/2014/main" val="2284016452"/>
                    </a:ext>
                  </a:extLst>
                </a:gridCol>
                <a:gridCol w="271596">
                  <a:extLst>
                    <a:ext uri="{9D8B030D-6E8A-4147-A177-3AD203B41FA5}">
                      <a16:colId xmlns:a16="http://schemas.microsoft.com/office/drawing/2014/main" val="2463375894"/>
                    </a:ext>
                  </a:extLst>
                </a:gridCol>
                <a:gridCol w="2347996">
                  <a:extLst>
                    <a:ext uri="{9D8B030D-6E8A-4147-A177-3AD203B41FA5}">
                      <a16:colId xmlns:a16="http://schemas.microsoft.com/office/drawing/2014/main" val="3630690375"/>
                    </a:ext>
                  </a:extLst>
                </a:gridCol>
                <a:gridCol w="700895">
                  <a:extLst>
                    <a:ext uri="{9D8B030D-6E8A-4147-A177-3AD203B41FA5}">
                      <a16:colId xmlns:a16="http://schemas.microsoft.com/office/drawing/2014/main" val="896737089"/>
                    </a:ext>
                  </a:extLst>
                </a:gridCol>
                <a:gridCol w="700895">
                  <a:extLst>
                    <a:ext uri="{9D8B030D-6E8A-4147-A177-3AD203B41FA5}">
                      <a16:colId xmlns:a16="http://schemas.microsoft.com/office/drawing/2014/main" val="1899050771"/>
                    </a:ext>
                  </a:extLst>
                </a:gridCol>
                <a:gridCol w="794346">
                  <a:extLst>
                    <a:ext uri="{9D8B030D-6E8A-4147-A177-3AD203B41FA5}">
                      <a16:colId xmlns:a16="http://schemas.microsoft.com/office/drawing/2014/main" val="1434126696"/>
                    </a:ext>
                  </a:extLst>
                </a:gridCol>
                <a:gridCol w="794346">
                  <a:extLst>
                    <a:ext uri="{9D8B030D-6E8A-4147-A177-3AD203B41FA5}">
                      <a16:colId xmlns:a16="http://schemas.microsoft.com/office/drawing/2014/main" val="209125343"/>
                    </a:ext>
                  </a:extLst>
                </a:gridCol>
                <a:gridCol w="700895">
                  <a:extLst>
                    <a:ext uri="{9D8B030D-6E8A-4147-A177-3AD203B41FA5}">
                      <a16:colId xmlns:a16="http://schemas.microsoft.com/office/drawing/2014/main" val="1642512338"/>
                    </a:ext>
                  </a:extLst>
                </a:gridCol>
                <a:gridCol w="700895">
                  <a:extLst>
                    <a:ext uri="{9D8B030D-6E8A-4147-A177-3AD203B41FA5}">
                      <a16:colId xmlns:a16="http://schemas.microsoft.com/office/drawing/2014/main" val="1110090896"/>
                    </a:ext>
                  </a:extLst>
                </a:gridCol>
              </a:tblGrid>
              <a:tr h="1481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752840"/>
                  </a:ext>
                </a:extLst>
              </a:tr>
              <a:tr h="4535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765340"/>
                  </a:ext>
                </a:extLst>
              </a:tr>
              <a:tr h="157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886.092.547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754.630.608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-131.461.939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380.018.661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773421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58.306.578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20.380.592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-37.925.986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9.646.559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96539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2.504.949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2.504.949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32034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6.220.001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6.220.001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2.159.959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65437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11.655.642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11.655.642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7.486.600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383193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48.121.228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-685.831.757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187344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48.121.228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-685.831.757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981140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17.576.944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-74.763.056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461489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17.576.944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-74.763.056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653568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 Contratista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17.576.944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-74.763.056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812927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667.058.860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667.058.860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369.370.677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975395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667.058.860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667.058.860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369.370.677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576014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1.547.487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1.547.487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538.989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385854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39.664.873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39.664.873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27.281.106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535465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7.551.677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7.551.677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317944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6.429.584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6.429.584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3.217.184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021198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37.111.890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37.111.890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21.315.437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350065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53.346.103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53.346.103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36.233.236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493800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122.754.269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122.754.269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90.895.811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597094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7.481.928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7.481.928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3.671.846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234687"/>
                  </a:ext>
                </a:extLst>
              </a:tr>
              <a:tr h="296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2.746.791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2.746.791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1.124.171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181847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84.579.709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84.579.709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27.113.107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410597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15.333.175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15.333.175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12.701.581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642748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10.176.432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10.176.432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4.779.548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362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971599" y="6356350"/>
            <a:ext cx="6840759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23E992D-2DDA-40CC-A051-2382388D29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4837501"/>
              </p:ext>
            </p:extLst>
          </p:nvPr>
        </p:nvGraphicFramePr>
        <p:xfrm>
          <a:off x="899592" y="1628800"/>
          <a:ext cx="6912767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871514" y="733675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</p:spTree>
    <p:extLst>
      <p:ext uri="{BB962C8B-B14F-4D97-AF65-F5344CB8AC3E}">
        <p14:creationId xmlns:p14="http://schemas.microsoft.com/office/powerpoint/2010/main" val="2342422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59" y="1581976"/>
            <a:ext cx="7940486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764704"/>
            <a:ext cx="7975799" cy="59356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96C355E-BFFE-4A7F-BA02-9DB91CCDA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059810"/>
              </p:ext>
            </p:extLst>
          </p:nvPr>
        </p:nvGraphicFramePr>
        <p:xfrm>
          <a:off x="539552" y="2060848"/>
          <a:ext cx="7975799" cy="3549573"/>
        </p:xfrm>
        <a:graphic>
          <a:graphicData uri="http://schemas.openxmlformats.org/drawingml/2006/table">
            <a:tbl>
              <a:tblPr/>
              <a:tblGrid>
                <a:gridCol w="700913">
                  <a:extLst>
                    <a:ext uri="{9D8B030D-6E8A-4147-A177-3AD203B41FA5}">
                      <a16:colId xmlns:a16="http://schemas.microsoft.com/office/drawing/2014/main" val="154611382"/>
                    </a:ext>
                  </a:extLst>
                </a:gridCol>
                <a:gridCol w="262841">
                  <a:extLst>
                    <a:ext uri="{9D8B030D-6E8A-4147-A177-3AD203B41FA5}">
                      <a16:colId xmlns:a16="http://schemas.microsoft.com/office/drawing/2014/main" val="3610609344"/>
                    </a:ext>
                  </a:extLst>
                </a:gridCol>
                <a:gridCol w="271603">
                  <a:extLst>
                    <a:ext uri="{9D8B030D-6E8A-4147-A177-3AD203B41FA5}">
                      <a16:colId xmlns:a16="http://schemas.microsoft.com/office/drawing/2014/main" val="371560578"/>
                    </a:ext>
                  </a:extLst>
                </a:gridCol>
                <a:gridCol w="2348056">
                  <a:extLst>
                    <a:ext uri="{9D8B030D-6E8A-4147-A177-3AD203B41FA5}">
                      <a16:colId xmlns:a16="http://schemas.microsoft.com/office/drawing/2014/main" val="1184934202"/>
                    </a:ext>
                  </a:extLst>
                </a:gridCol>
                <a:gridCol w="700913">
                  <a:extLst>
                    <a:ext uri="{9D8B030D-6E8A-4147-A177-3AD203B41FA5}">
                      <a16:colId xmlns:a16="http://schemas.microsoft.com/office/drawing/2014/main" val="3539991413"/>
                    </a:ext>
                  </a:extLst>
                </a:gridCol>
                <a:gridCol w="700913">
                  <a:extLst>
                    <a:ext uri="{9D8B030D-6E8A-4147-A177-3AD203B41FA5}">
                      <a16:colId xmlns:a16="http://schemas.microsoft.com/office/drawing/2014/main" val="906533837"/>
                    </a:ext>
                  </a:extLst>
                </a:gridCol>
                <a:gridCol w="794367">
                  <a:extLst>
                    <a:ext uri="{9D8B030D-6E8A-4147-A177-3AD203B41FA5}">
                      <a16:colId xmlns:a16="http://schemas.microsoft.com/office/drawing/2014/main" val="3336759770"/>
                    </a:ext>
                  </a:extLst>
                </a:gridCol>
                <a:gridCol w="794367">
                  <a:extLst>
                    <a:ext uri="{9D8B030D-6E8A-4147-A177-3AD203B41FA5}">
                      <a16:colId xmlns:a16="http://schemas.microsoft.com/office/drawing/2014/main" val="2514552074"/>
                    </a:ext>
                  </a:extLst>
                </a:gridCol>
                <a:gridCol w="700913">
                  <a:extLst>
                    <a:ext uri="{9D8B030D-6E8A-4147-A177-3AD203B41FA5}">
                      <a16:colId xmlns:a16="http://schemas.microsoft.com/office/drawing/2014/main" val="3819191524"/>
                    </a:ext>
                  </a:extLst>
                </a:gridCol>
                <a:gridCol w="700913">
                  <a:extLst>
                    <a:ext uri="{9D8B030D-6E8A-4147-A177-3AD203B41FA5}">
                      <a16:colId xmlns:a16="http://schemas.microsoft.com/office/drawing/2014/main" val="4086770601"/>
                    </a:ext>
                  </a:extLst>
                </a:gridCol>
              </a:tblGrid>
              <a:tr h="14621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879714"/>
                  </a:ext>
                </a:extLst>
              </a:tr>
              <a:tr h="2924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115725"/>
                  </a:ext>
                </a:extLst>
              </a:tr>
              <a:tr h="146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36.732.137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36.732.137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25.498.666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644315"/>
                  </a:ext>
                </a:extLst>
              </a:tr>
              <a:tr h="146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4.058.162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4.058.162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1.390.399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394695"/>
                  </a:ext>
                </a:extLst>
              </a:tr>
              <a:tr h="146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3.058.112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3.058.112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749.737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56348"/>
                  </a:ext>
                </a:extLst>
              </a:tr>
              <a:tr h="146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40.314.383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40.314.383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18.902.648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681654"/>
                  </a:ext>
                </a:extLst>
              </a:tr>
              <a:tr h="146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41.361.206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41.361.206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21.476.691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63483"/>
                  </a:ext>
                </a:extLst>
              </a:tr>
              <a:tr h="146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10.094.356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10.094.356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2.455.366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828427"/>
                  </a:ext>
                </a:extLst>
              </a:tr>
              <a:tr h="146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4.350.610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4.350.610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1.009.346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401786"/>
                  </a:ext>
                </a:extLst>
              </a:tr>
              <a:tr h="146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5.160.106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5.160.106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802.159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8213"/>
                  </a:ext>
                </a:extLst>
              </a:tr>
              <a:tr h="292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1.050.625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1.050.625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399.398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051801"/>
                  </a:ext>
                </a:extLst>
              </a:tr>
              <a:tr h="146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1.647.347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1.647.347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174.150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682217"/>
                  </a:ext>
                </a:extLst>
              </a:tr>
              <a:tr h="182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7.767.054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7.767.054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2.762.012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253084"/>
                  </a:ext>
                </a:extLst>
              </a:tr>
              <a:tr h="146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12.809.283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12.809.283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3.979.458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564928"/>
                  </a:ext>
                </a:extLst>
              </a:tr>
              <a:tr h="146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18.378.760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18.378.760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3.281.796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82377"/>
                  </a:ext>
                </a:extLst>
              </a:tr>
              <a:tr h="146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6.644.569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6.644.569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1.695.140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260802"/>
                  </a:ext>
                </a:extLst>
              </a:tr>
              <a:tr h="146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30.019.523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30.019.523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18.985.789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194082"/>
                  </a:ext>
                </a:extLst>
              </a:tr>
              <a:tr h="146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12.738.733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12.738.733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4.458.129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872594"/>
                  </a:ext>
                </a:extLst>
              </a:tr>
              <a:tr h="146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42.149.976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42.149.976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32.476.016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876689"/>
                  </a:ext>
                </a:extLst>
              </a:tr>
              <a:tr h="146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1.492.984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1.492.984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1.001.425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047825"/>
                  </a:ext>
                </a:extLst>
              </a:tr>
              <a:tr h="146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927.507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5286"/>
                  </a:ext>
                </a:extLst>
              </a:tr>
              <a:tr h="146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73.918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012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63066"/>
            <a:ext cx="7886699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829928"/>
            <a:ext cx="797579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8DAED87-4A23-4DF1-862F-6C6116AC9C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338696"/>
              </p:ext>
            </p:extLst>
          </p:nvPr>
        </p:nvGraphicFramePr>
        <p:xfrm>
          <a:off x="539552" y="2060848"/>
          <a:ext cx="7975799" cy="3922292"/>
        </p:xfrm>
        <a:graphic>
          <a:graphicData uri="http://schemas.openxmlformats.org/drawingml/2006/table">
            <a:tbl>
              <a:tblPr/>
              <a:tblGrid>
                <a:gridCol w="717732">
                  <a:extLst>
                    <a:ext uri="{9D8B030D-6E8A-4147-A177-3AD203B41FA5}">
                      <a16:colId xmlns:a16="http://schemas.microsoft.com/office/drawing/2014/main" val="2471935052"/>
                    </a:ext>
                  </a:extLst>
                </a:gridCol>
                <a:gridCol w="269150">
                  <a:extLst>
                    <a:ext uri="{9D8B030D-6E8A-4147-A177-3AD203B41FA5}">
                      <a16:colId xmlns:a16="http://schemas.microsoft.com/office/drawing/2014/main" val="449600168"/>
                    </a:ext>
                  </a:extLst>
                </a:gridCol>
                <a:gridCol w="278121">
                  <a:extLst>
                    <a:ext uri="{9D8B030D-6E8A-4147-A177-3AD203B41FA5}">
                      <a16:colId xmlns:a16="http://schemas.microsoft.com/office/drawing/2014/main" val="3537168246"/>
                    </a:ext>
                  </a:extLst>
                </a:gridCol>
                <a:gridCol w="2213008">
                  <a:extLst>
                    <a:ext uri="{9D8B030D-6E8A-4147-A177-3AD203B41FA5}">
                      <a16:colId xmlns:a16="http://schemas.microsoft.com/office/drawing/2014/main" val="1307709841"/>
                    </a:ext>
                  </a:extLst>
                </a:gridCol>
                <a:gridCol w="717732">
                  <a:extLst>
                    <a:ext uri="{9D8B030D-6E8A-4147-A177-3AD203B41FA5}">
                      <a16:colId xmlns:a16="http://schemas.microsoft.com/office/drawing/2014/main" val="2397228468"/>
                    </a:ext>
                  </a:extLst>
                </a:gridCol>
                <a:gridCol w="717732">
                  <a:extLst>
                    <a:ext uri="{9D8B030D-6E8A-4147-A177-3AD203B41FA5}">
                      <a16:colId xmlns:a16="http://schemas.microsoft.com/office/drawing/2014/main" val="2389787719"/>
                    </a:ext>
                  </a:extLst>
                </a:gridCol>
                <a:gridCol w="813430">
                  <a:extLst>
                    <a:ext uri="{9D8B030D-6E8A-4147-A177-3AD203B41FA5}">
                      <a16:colId xmlns:a16="http://schemas.microsoft.com/office/drawing/2014/main" val="1729245546"/>
                    </a:ext>
                  </a:extLst>
                </a:gridCol>
                <a:gridCol w="813430">
                  <a:extLst>
                    <a:ext uri="{9D8B030D-6E8A-4147-A177-3AD203B41FA5}">
                      <a16:colId xmlns:a16="http://schemas.microsoft.com/office/drawing/2014/main" val="1212832462"/>
                    </a:ext>
                  </a:extLst>
                </a:gridCol>
                <a:gridCol w="717732">
                  <a:extLst>
                    <a:ext uri="{9D8B030D-6E8A-4147-A177-3AD203B41FA5}">
                      <a16:colId xmlns:a16="http://schemas.microsoft.com/office/drawing/2014/main" val="3530466066"/>
                    </a:ext>
                  </a:extLst>
                </a:gridCol>
                <a:gridCol w="717732">
                  <a:extLst>
                    <a:ext uri="{9D8B030D-6E8A-4147-A177-3AD203B41FA5}">
                      <a16:colId xmlns:a16="http://schemas.microsoft.com/office/drawing/2014/main" val="3671141110"/>
                    </a:ext>
                  </a:extLst>
                </a:gridCol>
              </a:tblGrid>
              <a:tr h="1504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583158"/>
                  </a:ext>
                </a:extLst>
              </a:tr>
              <a:tr h="4606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325685"/>
                  </a:ext>
                </a:extLst>
              </a:tr>
              <a:tr h="15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14.855.910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16.085.678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1.229.768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14.492.578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32265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11.301.057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11.906.257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10.628.551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722420"/>
                  </a:ext>
                </a:extLst>
              </a:tr>
              <a:tr h="15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2.766.565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2.891.325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2.618.998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424181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823275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772987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68461"/>
                  </a:ext>
                </a:extLst>
              </a:tr>
              <a:tr h="281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171815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805037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440299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Modernización del Estado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787489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2332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788779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191148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95.559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57.806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10511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273362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621229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486.384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1.063.144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1.058.975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818070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219.575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075068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261.640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724706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57776,0%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637359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895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52EFE38F-1FE1-428A-9BF4-C545346F84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0202366"/>
              </p:ext>
            </p:extLst>
          </p:nvPr>
        </p:nvGraphicFramePr>
        <p:xfrm>
          <a:off x="539552" y="2348880"/>
          <a:ext cx="777686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F2C13B57-C247-4154-9BDC-3D33CFC6C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2230984"/>
              </p:ext>
            </p:extLst>
          </p:nvPr>
        </p:nvGraphicFramePr>
        <p:xfrm>
          <a:off x="539552" y="2348880"/>
          <a:ext cx="7704856" cy="338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508A440-5749-4A10-A582-651167A06C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9101"/>
              </p:ext>
            </p:extLst>
          </p:nvPr>
        </p:nvGraphicFramePr>
        <p:xfrm>
          <a:off x="539551" y="2109787"/>
          <a:ext cx="7920879" cy="2638425"/>
        </p:xfrm>
        <a:graphic>
          <a:graphicData uri="http://schemas.openxmlformats.org/drawingml/2006/table">
            <a:tbl>
              <a:tblPr/>
              <a:tblGrid>
                <a:gridCol w="330899">
                  <a:extLst>
                    <a:ext uri="{9D8B030D-6E8A-4147-A177-3AD203B41FA5}">
                      <a16:colId xmlns:a16="http://schemas.microsoft.com/office/drawing/2014/main" val="1887396170"/>
                    </a:ext>
                  </a:extLst>
                </a:gridCol>
                <a:gridCol w="2426587">
                  <a:extLst>
                    <a:ext uri="{9D8B030D-6E8A-4147-A177-3AD203B41FA5}">
                      <a16:colId xmlns:a16="http://schemas.microsoft.com/office/drawing/2014/main" val="2374420213"/>
                    </a:ext>
                  </a:extLst>
                </a:gridCol>
                <a:gridCol w="816905">
                  <a:extLst>
                    <a:ext uri="{9D8B030D-6E8A-4147-A177-3AD203B41FA5}">
                      <a16:colId xmlns:a16="http://schemas.microsoft.com/office/drawing/2014/main" val="847655967"/>
                    </a:ext>
                  </a:extLst>
                </a:gridCol>
                <a:gridCol w="882396">
                  <a:extLst>
                    <a:ext uri="{9D8B030D-6E8A-4147-A177-3AD203B41FA5}">
                      <a16:colId xmlns:a16="http://schemas.microsoft.com/office/drawing/2014/main" val="3704192312"/>
                    </a:ext>
                  </a:extLst>
                </a:gridCol>
                <a:gridCol w="937545">
                  <a:extLst>
                    <a:ext uri="{9D8B030D-6E8A-4147-A177-3AD203B41FA5}">
                      <a16:colId xmlns:a16="http://schemas.microsoft.com/office/drawing/2014/main" val="2367113226"/>
                    </a:ext>
                  </a:extLst>
                </a:gridCol>
                <a:gridCol w="882396">
                  <a:extLst>
                    <a:ext uri="{9D8B030D-6E8A-4147-A177-3AD203B41FA5}">
                      <a16:colId xmlns:a16="http://schemas.microsoft.com/office/drawing/2014/main" val="2203375524"/>
                    </a:ext>
                  </a:extLst>
                </a:gridCol>
                <a:gridCol w="816905">
                  <a:extLst>
                    <a:ext uri="{9D8B030D-6E8A-4147-A177-3AD203B41FA5}">
                      <a16:colId xmlns:a16="http://schemas.microsoft.com/office/drawing/2014/main" val="2992970592"/>
                    </a:ext>
                  </a:extLst>
                </a:gridCol>
                <a:gridCol w="827246">
                  <a:extLst>
                    <a:ext uri="{9D8B030D-6E8A-4147-A177-3AD203B41FA5}">
                      <a16:colId xmlns:a16="http://schemas.microsoft.com/office/drawing/2014/main" val="2711150547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213699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59166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9.991.811.120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12.041.127.671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2.049.316.551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10.352.275.338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8760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3.324.331.282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3.738.338.329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414.007.047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3.480.803.734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3790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1.758.986.697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2.591.699.663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832.712.966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2.236.140.664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00535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1.284.855.566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1.737.726.412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452.870.846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1.631.591.115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91555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2.338.618.199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2.610.332.657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271.714.458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2.281.936.928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51677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7.826.053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6.988.286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10.462.955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6649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32.600.183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31.964.646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3319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72.524.653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168.602.353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96.077.700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62.348.495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39739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734.978.985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623.737.148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-111.241.837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311.303.367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54919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106.910.883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106.910.883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72.579.811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2919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84.543.482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7870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254.010.368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308.232.807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54.222.439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145.336.151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3882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273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3" y="819753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 RESUMEN POR CAPÍTULOS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260559A-0628-492A-8302-1F4F846E7B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088326"/>
              </p:ext>
            </p:extLst>
          </p:nvPr>
        </p:nvGraphicFramePr>
        <p:xfrm>
          <a:off x="540613" y="2060848"/>
          <a:ext cx="7919818" cy="2323758"/>
        </p:xfrm>
        <a:graphic>
          <a:graphicData uri="http://schemas.openxmlformats.org/drawingml/2006/table">
            <a:tbl>
              <a:tblPr/>
              <a:tblGrid>
                <a:gridCol w="247403">
                  <a:extLst>
                    <a:ext uri="{9D8B030D-6E8A-4147-A177-3AD203B41FA5}">
                      <a16:colId xmlns:a16="http://schemas.microsoft.com/office/drawing/2014/main" val="1667541382"/>
                    </a:ext>
                  </a:extLst>
                </a:gridCol>
                <a:gridCol w="318088">
                  <a:extLst>
                    <a:ext uri="{9D8B030D-6E8A-4147-A177-3AD203B41FA5}">
                      <a16:colId xmlns:a16="http://schemas.microsoft.com/office/drawing/2014/main" val="1755998972"/>
                    </a:ext>
                  </a:extLst>
                </a:gridCol>
                <a:gridCol w="2394501">
                  <a:extLst>
                    <a:ext uri="{9D8B030D-6E8A-4147-A177-3AD203B41FA5}">
                      <a16:colId xmlns:a16="http://schemas.microsoft.com/office/drawing/2014/main" val="3458529685"/>
                    </a:ext>
                  </a:extLst>
                </a:gridCol>
                <a:gridCol w="942485">
                  <a:extLst>
                    <a:ext uri="{9D8B030D-6E8A-4147-A177-3AD203B41FA5}">
                      <a16:colId xmlns:a16="http://schemas.microsoft.com/office/drawing/2014/main" val="3746522393"/>
                    </a:ext>
                  </a:extLst>
                </a:gridCol>
                <a:gridCol w="895360">
                  <a:extLst>
                    <a:ext uri="{9D8B030D-6E8A-4147-A177-3AD203B41FA5}">
                      <a16:colId xmlns:a16="http://schemas.microsoft.com/office/drawing/2014/main" val="2955627178"/>
                    </a:ext>
                  </a:extLst>
                </a:gridCol>
                <a:gridCol w="812893">
                  <a:extLst>
                    <a:ext uri="{9D8B030D-6E8A-4147-A177-3AD203B41FA5}">
                      <a16:colId xmlns:a16="http://schemas.microsoft.com/office/drawing/2014/main" val="1950413881"/>
                    </a:ext>
                  </a:extLst>
                </a:gridCol>
                <a:gridCol w="895360">
                  <a:extLst>
                    <a:ext uri="{9D8B030D-6E8A-4147-A177-3AD203B41FA5}">
                      <a16:colId xmlns:a16="http://schemas.microsoft.com/office/drawing/2014/main" val="1913504879"/>
                    </a:ext>
                  </a:extLst>
                </a:gridCol>
                <a:gridCol w="706864">
                  <a:extLst>
                    <a:ext uri="{9D8B030D-6E8A-4147-A177-3AD203B41FA5}">
                      <a16:colId xmlns:a16="http://schemas.microsoft.com/office/drawing/2014/main" val="3825862875"/>
                    </a:ext>
                  </a:extLst>
                </a:gridCol>
                <a:gridCol w="706864">
                  <a:extLst>
                    <a:ext uri="{9D8B030D-6E8A-4147-A177-3AD203B41FA5}">
                      <a16:colId xmlns:a16="http://schemas.microsoft.com/office/drawing/2014/main" val="3550773424"/>
                    </a:ext>
                  </a:extLst>
                </a:gridCol>
              </a:tblGrid>
              <a:tr h="4225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17489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11.806.103.338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14.496.317.190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2.690.213.852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12.959.137.671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615599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10.146.676.977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1.862.635.684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9.188.235.170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356383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2.128.670.238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135.584.469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1.916.952.941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476860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2.220.969.975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691.993.699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1.853.949.560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936485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GRD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3.590.762.537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424.810.103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3.418.689.389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311711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35.672.287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44.708.466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9.036.179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37.075.953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902967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NACIONAL DE ABASTECIMIENTOS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10.954.781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16.384.396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5.429.615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14.715.700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172666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695.927.199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201.529.032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628.827.304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528879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REDES ASISTENCIALES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1.080.664.915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1.074.121.053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-6.543.862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569.614.686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127765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Subsecretaría de Redes Asistenciales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319.490.445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124.918.077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189.596.025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677652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Sectorial de Salud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886.092.547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754.630.608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-131.461.939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380.018.661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611805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SUPRINTENDENCIA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14.855.910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16.085.678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1.229.768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14.492.578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688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47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28650" y="790445"/>
            <a:ext cx="78866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297240A3-4FC5-4CB2-B9DB-42F150A0C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808290"/>
              </p:ext>
            </p:extLst>
          </p:nvPr>
        </p:nvGraphicFramePr>
        <p:xfrm>
          <a:off x="573733" y="2492896"/>
          <a:ext cx="7886699" cy="2976003"/>
        </p:xfrm>
        <a:graphic>
          <a:graphicData uri="http://schemas.openxmlformats.org/drawingml/2006/table">
            <a:tbl>
              <a:tblPr/>
              <a:tblGrid>
                <a:gridCol w="344908">
                  <a:extLst>
                    <a:ext uri="{9D8B030D-6E8A-4147-A177-3AD203B41FA5}">
                      <a16:colId xmlns:a16="http://schemas.microsoft.com/office/drawing/2014/main" val="1009650069"/>
                    </a:ext>
                  </a:extLst>
                </a:gridCol>
                <a:gridCol w="3313585">
                  <a:extLst>
                    <a:ext uri="{9D8B030D-6E8A-4147-A177-3AD203B41FA5}">
                      <a16:colId xmlns:a16="http://schemas.microsoft.com/office/drawing/2014/main" val="636686817"/>
                    </a:ext>
                  </a:extLst>
                </a:gridCol>
                <a:gridCol w="739089">
                  <a:extLst>
                    <a:ext uri="{9D8B030D-6E8A-4147-A177-3AD203B41FA5}">
                      <a16:colId xmlns:a16="http://schemas.microsoft.com/office/drawing/2014/main" val="3833831878"/>
                    </a:ext>
                  </a:extLst>
                </a:gridCol>
                <a:gridCol w="739089">
                  <a:extLst>
                    <a:ext uri="{9D8B030D-6E8A-4147-A177-3AD203B41FA5}">
                      <a16:colId xmlns:a16="http://schemas.microsoft.com/office/drawing/2014/main" val="256612057"/>
                    </a:ext>
                  </a:extLst>
                </a:gridCol>
                <a:gridCol w="729851">
                  <a:extLst>
                    <a:ext uri="{9D8B030D-6E8A-4147-A177-3AD203B41FA5}">
                      <a16:colId xmlns:a16="http://schemas.microsoft.com/office/drawing/2014/main" val="951815058"/>
                    </a:ext>
                  </a:extLst>
                </a:gridCol>
                <a:gridCol w="714453">
                  <a:extLst>
                    <a:ext uri="{9D8B030D-6E8A-4147-A177-3AD203B41FA5}">
                      <a16:colId xmlns:a16="http://schemas.microsoft.com/office/drawing/2014/main" val="2351527792"/>
                    </a:ext>
                  </a:extLst>
                </a:gridCol>
                <a:gridCol w="640544">
                  <a:extLst>
                    <a:ext uri="{9D8B030D-6E8A-4147-A177-3AD203B41FA5}">
                      <a16:colId xmlns:a16="http://schemas.microsoft.com/office/drawing/2014/main" val="3381452691"/>
                    </a:ext>
                  </a:extLst>
                </a:gridCol>
                <a:gridCol w="665180">
                  <a:extLst>
                    <a:ext uri="{9D8B030D-6E8A-4147-A177-3AD203B41FA5}">
                      <a16:colId xmlns:a16="http://schemas.microsoft.com/office/drawing/2014/main" val="1040889425"/>
                    </a:ext>
                  </a:extLst>
                </a:gridCol>
              </a:tblGrid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194169"/>
                  </a:ext>
                </a:extLst>
              </a:tr>
              <a:tr h="452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91897"/>
                  </a:ext>
                </a:extLst>
              </a:tr>
              <a:tr h="1571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Servicio de Salud de Arica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82.835.345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112.291.438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29.456.093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96.667.579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04672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Iquique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115.505.197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188.453.953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72.948.756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163.210.149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66384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Antofagasta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203.033.883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289.756.475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86.722.592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262.162.295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5277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Atacama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102.962.230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145.074.980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42.112.750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132.789.059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67223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Coquimbo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227.129.038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360.439.317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133.310.279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341.710.243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589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182.977.737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289.454.066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106.476.329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250.925.865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24595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276.854.380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497.172.981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220.318.601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422.896.859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79945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98.167.507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129.487.436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31.319.929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115.508.657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93700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Ohiggins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274.335.639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350.036.897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75.701.258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318.924.855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41061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351.687.684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523.309.228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171.621.544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436.071.270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38219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168.919.053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242.816.832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73.897.779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231.464.610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33258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273.066.631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349.470.448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76.403.817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322.132.304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21088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158.903.260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237.128.464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78.225.204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213.004.589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38581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165.482.170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215.919.861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50.437.691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197.689.088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67536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66.910.640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93.458.162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26.547.522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89.879.855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73047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88.232.671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166.284.758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78.052.087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136.899.596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368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999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28650" y="853002"/>
            <a:ext cx="783178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C0FD75D4-EFDE-48A3-9DC1-7BFFBBA984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9192"/>
              </p:ext>
            </p:extLst>
          </p:nvPr>
        </p:nvGraphicFramePr>
        <p:xfrm>
          <a:off x="628650" y="2595564"/>
          <a:ext cx="7886699" cy="3105395"/>
        </p:xfrm>
        <a:graphic>
          <a:graphicData uri="http://schemas.openxmlformats.org/drawingml/2006/table">
            <a:tbl>
              <a:tblPr/>
              <a:tblGrid>
                <a:gridCol w="344908">
                  <a:extLst>
                    <a:ext uri="{9D8B030D-6E8A-4147-A177-3AD203B41FA5}">
                      <a16:colId xmlns:a16="http://schemas.microsoft.com/office/drawing/2014/main" val="620469887"/>
                    </a:ext>
                  </a:extLst>
                </a:gridCol>
                <a:gridCol w="3313585">
                  <a:extLst>
                    <a:ext uri="{9D8B030D-6E8A-4147-A177-3AD203B41FA5}">
                      <a16:colId xmlns:a16="http://schemas.microsoft.com/office/drawing/2014/main" val="1735793623"/>
                    </a:ext>
                  </a:extLst>
                </a:gridCol>
                <a:gridCol w="739089">
                  <a:extLst>
                    <a:ext uri="{9D8B030D-6E8A-4147-A177-3AD203B41FA5}">
                      <a16:colId xmlns:a16="http://schemas.microsoft.com/office/drawing/2014/main" val="2086433822"/>
                    </a:ext>
                  </a:extLst>
                </a:gridCol>
                <a:gridCol w="739089">
                  <a:extLst>
                    <a:ext uri="{9D8B030D-6E8A-4147-A177-3AD203B41FA5}">
                      <a16:colId xmlns:a16="http://schemas.microsoft.com/office/drawing/2014/main" val="3681873328"/>
                    </a:ext>
                  </a:extLst>
                </a:gridCol>
                <a:gridCol w="729851">
                  <a:extLst>
                    <a:ext uri="{9D8B030D-6E8A-4147-A177-3AD203B41FA5}">
                      <a16:colId xmlns:a16="http://schemas.microsoft.com/office/drawing/2014/main" val="1221430649"/>
                    </a:ext>
                  </a:extLst>
                </a:gridCol>
                <a:gridCol w="714453">
                  <a:extLst>
                    <a:ext uri="{9D8B030D-6E8A-4147-A177-3AD203B41FA5}">
                      <a16:colId xmlns:a16="http://schemas.microsoft.com/office/drawing/2014/main" val="1438432180"/>
                    </a:ext>
                  </a:extLst>
                </a:gridCol>
                <a:gridCol w="640544">
                  <a:extLst>
                    <a:ext uri="{9D8B030D-6E8A-4147-A177-3AD203B41FA5}">
                      <a16:colId xmlns:a16="http://schemas.microsoft.com/office/drawing/2014/main" val="474906173"/>
                    </a:ext>
                  </a:extLst>
                </a:gridCol>
                <a:gridCol w="665180">
                  <a:extLst>
                    <a:ext uri="{9D8B030D-6E8A-4147-A177-3AD203B41FA5}">
                      <a16:colId xmlns:a16="http://schemas.microsoft.com/office/drawing/2014/main" val="2294406848"/>
                    </a:ext>
                  </a:extLst>
                </a:gridCol>
              </a:tblGrid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339144"/>
                  </a:ext>
                </a:extLst>
              </a:tr>
              <a:tr h="443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74242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315.348.988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473.676.971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158.327.983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404.757.032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037632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162.143.804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221.488.049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59.344.245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192.990.253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28055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109.752.607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151.065.943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41.313.336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136.600.097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43646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184.813.894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240.866.925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56.053.031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225.470.350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21991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82.120.365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108.946.500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26.826.135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96.367.118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94323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101.797.294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136.785.905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34.988.611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124.317.873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5357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352.538.016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430.731.840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78.193.824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380.341.156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54030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324.012.727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426.341.760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102.329.033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381.616.133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19672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384.712.562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478.099.106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93.386.544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418.966.602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22089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277.242.552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360.144.273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82.901.721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317.000.779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27888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381.713.629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573.619.889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191.906.260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508.189.948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22049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430.059.800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531.452.638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101.392.838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486.328.310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89756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779.588.455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268.190.187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-511.398.268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55343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55.018.109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72.292.238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17.274.129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68.688.173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57540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10.408.134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12.402.845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1.994.711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8.752.049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40907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9.987.338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12.607.833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2.620.495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10.251.444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538057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86.981.137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160.759.769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73.778.632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141.439.242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536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35915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</TotalTime>
  <Words>9421</Words>
  <Application>Microsoft Office PowerPoint</Application>
  <PresentationFormat>Presentación en pantalla (4:3)</PresentationFormat>
  <Paragraphs>5317</Paragraphs>
  <Slides>31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4" baseType="lpstr">
      <vt:lpstr>Arial</vt:lpstr>
      <vt:lpstr>Calibri</vt:lpstr>
      <vt:lpstr>1_Tema de Office</vt:lpstr>
      <vt:lpstr>EJECUCIÓN ACUMULADA DE GASTOS PRESUPUESTARIOS AL MES DE NOVIEMBRE DE 2020 PARTIDA 16: MINISTERIO DE SALUD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NOVIEMBRE DE 2020  PARTIDA 16 MINISTERIO DE  SALUD</vt:lpstr>
      <vt:lpstr>Presentación de PowerPoint</vt:lpstr>
      <vt:lpstr>Presentación de PowerPoint</vt:lpstr>
      <vt:lpstr>Presentación de PowerPoint</vt:lpstr>
      <vt:lpstr>EJECUCIÓN ACUMULADA DE GASTOS A NOVIEMBRE DE 2020  PARTIDA 16.CAPITULO 02. PROGRAMA 01: FONDO NACIONAL DE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49</cp:revision>
  <dcterms:created xsi:type="dcterms:W3CDTF">2020-01-06T19:24:32Z</dcterms:created>
  <dcterms:modified xsi:type="dcterms:W3CDTF">2021-01-07T02:36:54Z</dcterms:modified>
</cp:coreProperties>
</file>