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5"/>
  </p:notesMasterIdLst>
  <p:sldIdLst>
    <p:sldId id="257" r:id="rId2"/>
    <p:sldId id="281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 dirty="0">
                <a:effectLst/>
              </a:rPr>
              <a:t>Distribución presupuesto inicial por Subtítulo de gasto</a:t>
            </a:r>
            <a:endParaRPr lang="es-CL" sz="1200" dirty="0">
              <a:effectLst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810002806503117E-2"/>
          <c:y val="0.24247480263212198"/>
          <c:w val="0.51331516674311028"/>
          <c:h val="0.67646525565391324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172-48F8-85CF-42782662AD9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172-48F8-85CF-42782662AD9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172-48F8-85CF-42782662AD9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172-48F8-85CF-42782662AD9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172-48F8-85CF-42782662AD9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8172-48F8-85CF-42782662AD9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8172-48F8-85CF-42782662AD9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8172-48F8-85CF-42782662AD9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8172-48F8-85CF-42782662AD93}"/>
              </c:ext>
            </c:extLst>
          </c:dPt>
          <c:dLbls>
            <c:dLbl>
              <c:idx val="3"/>
              <c:layout>
                <c:manualLayout>
                  <c:x val="2.2055203830469869E-2"/>
                  <c:y val="-4.09800076105728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8172-48F8-85CF-42782662AD9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'[15.xlsx]Partida 15'!$B$54:$C$60</c:f>
              <c:multiLvlStrCache>
                <c:ptCount val="7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ADQUISICIÓN DE ACTIVOS FINANCIEROS</c:v>
                  </c:pt>
                  <c:pt idx="5">
                    <c:v>PRÉSTAMOS</c:v>
                  </c:pt>
                  <c:pt idx="6">
                    <c:v>OTROS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30</c:v>
                  </c:pt>
                  <c:pt idx="5">
                    <c:v>32</c:v>
                  </c:pt>
                </c:lvl>
              </c:multiLvlStrCache>
            </c:multiLvlStrRef>
          </c:cat>
          <c:val>
            <c:numRef>
              <c:f>'[15.xlsx]Partida 15'!$D$54:$D$60</c:f>
              <c:numCache>
                <c:formatCode>0.0%</c:formatCode>
                <c:ptCount val="7"/>
                <c:pt idx="0">
                  <c:v>2.4065138729882529E-2</c:v>
                </c:pt>
                <c:pt idx="1">
                  <c:v>1.4882969323008838E-2</c:v>
                </c:pt>
                <c:pt idx="2">
                  <c:v>0.77180471748746926</c:v>
                </c:pt>
                <c:pt idx="3">
                  <c:v>0.16351386548223662</c:v>
                </c:pt>
                <c:pt idx="4">
                  <c:v>9.6010424324414999E-3</c:v>
                </c:pt>
                <c:pt idx="5">
                  <c:v>1.3501579393308889E-2</c:v>
                </c:pt>
                <c:pt idx="6" formatCode="0%">
                  <c:v>2.6306871516523136E-3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8172-48F8-85CF-42782662AD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2480541542275692"/>
          <c:y val="0.18773289575459531"/>
          <c:w val="0.30335887200474654"/>
          <c:h val="0.7732364815238778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de Ejecución Mensual 2018 - 2019 - 2020 </a:t>
            </a:r>
            <a:endParaRPr lang="es-CL" sz="1200">
              <a:effectLst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'[15.xlsx]Partida 15'!$C$28</c:f>
              <c:strCache>
                <c:ptCount val="1"/>
                <c:pt idx="0">
                  <c:v>GASTOS 2018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'[15.xlsx]Partida 15'!$D$25:$O$25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'[15.xlsx]Partida 15'!$D$28:$O$28</c:f>
              <c:numCache>
                <c:formatCode>0.0%</c:formatCode>
                <c:ptCount val="12"/>
                <c:pt idx="0">
                  <c:v>7.837183696429191E-2</c:v>
                </c:pt>
                <c:pt idx="1">
                  <c:v>7.6883845031952169E-2</c:v>
                </c:pt>
                <c:pt idx="2">
                  <c:v>9.7417739331395262E-2</c:v>
                </c:pt>
                <c:pt idx="3">
                  <c:v>7.8382485187010714E-2</c:v>
                </c:pt>
                <c:pt idx="4">
                  <c:v>8.7295112231233235E-2</c:v>
                </c:pt>
                <c:pt idx="5">
                  <c:v>8.1892884491471973E-2</c:v>
                </c:pt>
                <c:pt idx="6">
                  <c:v>7.880680280956856E-2</c:v>
                </c:pt>
                <c:pt idx="7">
                  <c:v>9.3913695538875921E-2</c:v>
                </c:pt>
                <c:pt idx="8">
                  <c:v>8.6807342943868979E-2</c:v>
                </c:pt>
                <c:pt idx="9">
                  <c:v>8.1093304812691072E-2</c:v>
                </c:pt>
                <c:pt idx="10">
                  <c:v>7.9995164285164164E-2</c:v>
                </c:pt>
                <c:pt idx="11">
                  <c:v>0.10379985026202497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A5-4E0E-B231-C8A51877F4D1}"/>
            </c:ext>
          </c:extLst>
        </c:ser>
        <c:ser>
          <c:idx val="1"/>
          <c:order val="1"/>
          <c:tx>
            <c:strRef>
              <c:f>'[15.xlsx]Partida 15'!$C$27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'[15.xlsx]Partida 15'!$D$25:$O$25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'[15.xlsx]Partida 15'!$D$27:$O$27</c:f>
              <c:numCache>
                <c:formatCode>0.0%</c:formatCode>
                <c:ptCount val="12"/>
                <c:pt idx="0">
                  <c:v>7.8423376923033875E-2</c:v>
                </c:pt>
                <c:pt idx="1">
                  <c:v>8.2650430080738579E-2</c:v>
                </c:pt>
                <c:pt idx="2">
                  <c:v>9.1285689290615105E-2</c:v>
                </c:pt>
                <c:pt idx="3">
                  <c:v>7.8521643894309837E-2</c:v>
                </c:pt>
                <c:pt idx="4">
                  <c:v>8.8293065638009427E-2</c:v>
                </c:pt>
                <c:pt idx="5">
                  <c:v>8.0370643042380605E-2</c:v>
                </c:pt>
                <c:pt idx="6">
                  <c:v>7.9066923465858988E-2</c:v>
                </c:pt>
                <c:pt idx="7">
                  <c:v>9.0644318280493741E-2</c:v>
                </c:pt>
                <c:pt idx="8">
                  <c:v>8.4702666686255534E-2</c:v>
                </c:pt>
                <c:pt idx="9">
                  <c:v>7.8809370234264667E-2</c:v>
                </c:pt>
                <c:pt idx="10">
                  <c:v>7.8818035976230161E-2</c:v>
                </c:pt>
                <c:pt idx="11">
                  <c:v>0.12375627577781001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AA5-4E0E-B231-C8A51877F4D1}"/>
            </c:ext>
          </c:extLst>
        </c:ser>
        <c:ser>
          <c:idx val="2"/>
          <c:order val="2"/>
          <c:tx>
            <c:strRef>
              <c:f>'[15.xlsx]Partida 15'!$C$26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'[15.xlsx]Partida 15'!$D$25:$O$25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'[15.xlsx]Partida 15'!$D$26:$N$26</c:f>
              <c:numCache>
                <c:formatCode>0.0%</c:formatCode>
                <c:ptCount val="11"/>
                <c:pt idx="0">
                  <c:v>8.0071807007647516E-2</c:v>
                </c:pt>
                <c:pt idx="1">
                  <c:v>8.7001446749213271E-2</c:v>
                </c:pt>
                <c:pt idx="2">
                  <c:v>9.2947591987014577E-2</c:v>
                </c:pt>
                <c:pt idx="3">
                  <c:v>9.657250002028854E-2</c:v>
                </c:pt>
                <c:pt idx="4">
                  <c:v>8.9770029510656921E-2</c:v>
                </c:pt>
                <c:pt idx="5">
                  <c:v>8.0662320861589518E-2</c:v>
                </c:pt>
                <c:pt idx="6">
                  <c:v>7.9807179738724379E-2</c:v>
                </c:pt>
                <c:pt idx="7">
                  <c:v>9.11039737089792E-2</c:v>
                </c:pt>
                <c:pt idx="8">
                  <c:v>8.7063294098505675E-2</c:v>
                </c:pt>
                <c:pt idx="9">
                  <c:v>7.8261542476379467E-2</c:v>
                </c:pt>
                <c:pt idx="10">
                  <c:v>8.1497084544720461E-2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AA5-4E0E-B231-C8A51877F4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100"/>
        <c:axId val="545767712"/>
        <c:axId val="545768888"/>
      </c:barChart>
      <c:catAx>
        <c:axId val="545767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45768888"/>
        <c:crosses val="autoZero"/>
        <c:auto val="1"/>
        <c:lblAlgn val="ctr"/>
        <c:lblOffset val="100"/>
        <c:noMultiLvlLbl val="0"/>
      </c:catAx>
      <c:valAx>
        <c:axId val="545768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4576771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softEdge rad="0"/>
    </a:effectLst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es-CL" sz="1200" b="1">
                <a:latin typeface="Calibri" panose="020F0502020204030204" pitchFamily="34" charset="0"/>
                <a:cs typeface="Calibri" panose="020F0502020204030204" pitchFamily="34" charset="0"/>
              </a:rPr>
              <a:t>% de Ejecución</a:t>
            </a:r>
            <a:r>
              <a:rPr lang="es-CL" sz="1200" b="1" baseline="0">
                <a:latin typeface="Calibri" panose="020F0502020204030204" pitchFamily="34" charset="0"/>
                <a:cs typeface="Calibri" panose="020F0502020204030204" pitchFamily="34" charset="0"/>
              </a:rPr>
              <a:t> Acumulada 2018 - 2019 - 2020 </a:t>
            </a:r>
            <a:endParaRPr lang="es-CL" sz="1200" b="1">
              <a:latin typeface="Calibri" panose="020F0502020204030204" pitchFamily="34" charset="0"/>
              <a:cs typeface="Calibri" panose="020F0502020204030204" pitchFamily="34" charset="0"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830395587806427"/>
          <c:y val="0.17171296296296298"/>
          <c:w val="0.85629299401300329"/>
          <c:h val="0.61498432487605714"/>
        </c:manualLayout>
      </c:layout>
      <c:lineChart>
        <c:grouping val="standard"/>
        <c:varyColors val="0"/>
        <c:ser>
          <c:idx val="0"/>
          <c:order val="0"/>
          <c:tx>
            <c:strRef>
              <c:f>'[15.xlsx]Partida 15'!$C$22</c:f>
              <c:strCache>
                <c:ptCount val="1"/>
                <c:pt idx="0">
                  <c:v>GASTOS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'[15.xlsx]Partida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'[15.xlsx]Partida 15'!$D$22:$O$22</c:f>
              <c:numCache>
                <c:formatCode>0.0%</c:formatCode>
                <c:ptCount val="12"/>
                <c:pt idx="0">
                  <c:v>7.837183696429191E-2</c:v>
                </c:pt>
                <c:pt idx="1">
                  <c:v>0.15496113292872177</c:v>
                </c:pt>
                <c:pt idx="2">
                  <c:v>0.25228677182283649</c:v>
                </c:pt>
                <c:pt idx="3">
                  <c:v>0.33050455886015273</c:v>
                </c:pt>
                <c:pt idx="4">
                  <c:v>0.41668684933770556</c:v>
                </c:pt>
                <c:pt idx="5">
                  <c:v>0.49854764345065222</c:v>
                </c:pt>
                <c:pt idx="6">
                  <c:v>0.57726923571416422</c:v>
                </c:pt>
                <c:pt idx="7">
                  <c:v>0.67071746402428911</c:v>
                </c:pt>
                <c:pt idx="8">
                  <c:v>0.75747938538166204</c:v>
                </c:pt>
                <c:pt idx="9">
                  <c:v>0.83813728154680045</c:v>
                </c:pt>
                <c:pt idx="10">
                  <c:v>0.91811378293724633</c:v>
                </c:pt>
                <c:pt idx="11">
                  <c:v>0.99539824344701122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261-4D61-B953-80C898B8047B}"/>
            </c:ext>
          </c:extLst>
        </c:ser>
        <c:ser>
          <c:idx val="1"/>
          <c:order val="1"/>
          <c:tx>
            <c:strRef>
              <c:f>'[15.xlsx]Partida 15'!$C$21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'[15.xlsx]Partida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'[15.xlsx]Partida 15'!$D$21:$O$21</c:f>
              <c:numCache>
                <c:formatCode>0.0%</c:formatCode>
                <c:ptCount val="12"/>
                <c:pt idx="0">
                  <c:v>7.8423376923033875E-2</c:v>
                </c:pt>
                <c:pt idx="1">
                  <c:v>0.16078050897129081</c:v>
                </c:pt>
                <c:pt idx="2">
                  <c:v>0.25193486281034483</c:v>
                </c:pt>
                <c:pt idx="3">
                  <c:v>0.33044208331804903</c:v>
                </c:pt>
                <c:pt idx="4">
                  <c:v>0.41858713731120833</c:v>
                </c:pt>
                <c:pt idx="5">
                  <c:v>0.4984707902827844</c:v>
                </c:pt>
                <c:pt idx="6">
                  <c:v>0.56381297681070963</c:v>
                </c:pt>
                <c:pt idx="7">
                  <c:v>0.65377578414949189</c:v>
                </c:pt>
                <c:pt idx="8">
                  <c:v>0.73798561005411956</c:v>
                </c:pt>
                <c:pt idx="9">
                  <c:v>0.81679498028838426</c:v>
                </c:pt>
                <c:pt idx="10">
                  <c:v>0.89557673270365101</c:v>
                </c:pt>
                <c:pt idx="11">
                  <c:v>0.99116982920401264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261-4D61-B953-80C898B8047B}"/>
            </c:ext>
          </c:extLst>
        </c:ser>
        <c:ser>
          <c:idx val="2"/>
          <c:order val="2"/>
          <c:tx>
            <c:strRef>
              <c:f>'[15.xlsx]Partida 15'!$C$20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7189542483660129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AF9-41A1-91CA-908D960430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3529411764705885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AF9-41A1-91CA-908D960430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4422657952069741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AF9-41A1-91CA-908D960430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9.2592592592592587E-2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AF9-41A1-91CA-908D960430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3529411764705885E-2"/>
                  <c:y val="-2.7777777777777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AF9-41A1-91CA-908D960430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2636165577342043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AF9-41A1-91CA-908D960430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4466230936819272E-2"/>
                  <c:y val="-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887-4984-AB32-7431238DFB9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6483111429986493E-2"/>
                  <c:y val="-5.3195499744494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3186489143989193E-2"/>
                  <c:y val="-4.65460622764323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4834800286987842E-2"/>
                  <c:y val="-3.6571906074339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4.2856089717965E-2"/>
                  <c:y val="-3.32471873403088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'[15.xlsx]Partida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'[15.xlsx]Partida 15'!$D$20:$N$20</c:f>
              <c:numCache>
                <c:formatCode>0.0%</c:formatCode>
                <c:ptCount val="11"/>
                <c:pt idx="0">
                  <c:v>8.0071807007647516E-2</c:v>
                </c:pt>
                <c:pt idx="1">
                  <c:v>0.16695667431686415</c:v>
                </c:pt>
                <c:pt idx="2">
                  <c:v>0.25984524780400037</c:v>
                </c:pt>
                <c:pt idx="3">
                  <c:v>0.35177601071528464</c:v>
                </c:pt>
                <c:pt idx="4">
                  <c:v>0.44223056309923758</c:v>
                </c:pt>
                <c:pt idx="5">
                  <c:v>0.52287086618824841</c:v>
                </c:pt>
                <c:pt idx="6">
                  <c:v>0.60170541642836894</c:v>
                </c:pt>
                <c:pt idx="7">
                  <c:v>0.69228558411223184</c:v>
                </c:pt>
                <c:pt idx="8">
                  <c:v>0.77926821593443296</c:v>
                </c:pt>
                <c:pt idx="9">
                  <c:v>0.83429796539159906</c:v>
                </c:pt>
                <c:pt idx="10">
                  <c:v>0.91544098971450327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E261-4D61-B953-80C898B804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5869632"/>
        <c:axId val="545870416"/>
      </c:lineChart>
      <c:catAx>
        <c:axId val="545869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45870416"/>
        <c:crosses val="autoZero"/>
        <c:auto val="1"/>
        <c:lblAlgn val="ctr"/>
        <c:lblOffset val="100"/>
        <c:noMultiLvlLbl val="0"/>
      </c:catAx>
      <c:valAx>
        <c:axId val="545870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4586963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E7684-AF66-4E81-8EAA-5D79CA3506C9}" type="datetimeFigureOut">
              <a:rPr lang="es-CL" smtClean="0"/>
              <a:t>26-01-2021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5993-5356-4E85-89FB-69CAF2114D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85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=""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161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49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693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096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5165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0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97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02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5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87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97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60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93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52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60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38944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NOVIEMBRE </a:t>
            </a:r>
            <a:r>
              <a:rPr lang="es-CL" sz="2000" b="1" dirty="0">
                <a:solidFill>
                  <a:prstClr val="black"/>
                </a:solidFill>
              </a:rPr>
              <a:t>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15: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DEL TRABAJO Y PREVISIÓN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742638" y="5661248"/>
            <a:ext cx="3402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diciembre </a:t>
            </a:r>
            <a:r>
              <a:rPr lang="es-CL" sz="1200" dirty="0"/>
              <a:t>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112060" y="0"/>
            <a:ext cx="288894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044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740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03. PROGRAMA 01: SUBSECRETARÍA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26618"/>
            <a:ext cx="6129212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870328"/>
              </p:ext>
            </p:extLst>
          </p:nvPr>
        </p:nvGraphicFramePr>
        <p:xfrm>
          <a:off x="539549" y="1797123"/>
          <a:ext cx="7975802" cy="4188728"/>
        </p:xfrm>
        <a:graphic>
          <a:graphicData uri="http://schemas.openxmlformats.org/drawingml/2006/table">
            <a:tbl>
              <a:tblPr/>
              <a:tblGrid>
                <a:gridCol w="715586"/>
                <a:gridCol w="268345"/>
                <a:gridCol w="277290"/>
                <a:gridCol w="2421065"/>
                <a:gridCol w="715586"/>
                <a:gridCol w="715586"/>
                <a:gridCol w="715586"/>
                <a:gridCol w="715586"/>
                <a:gridCol w="715586"/>
                <a:gridCol w="715586"/>
              </a:tblGrid>
              <a:tr h="18932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979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1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7.074.048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5.618.298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-1.455.750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4.559.170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3.329.235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3.401.885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72.650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2.974.460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1.733.635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1.169.642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-563.993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722.751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1.841.868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850.069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-991.799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732.678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1.570.876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-770.876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732.678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Previsional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1.570.876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-770.876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732.678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251.277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-251.277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Previsional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251.277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-251.277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19.715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50.069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30.354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19.715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50.069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30.354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167.810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169.567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103.147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6.436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58.681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25.338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-33.343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21.997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62.997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60.540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275,2%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85.696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74.796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-10.900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37.432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26.134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5226,8%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26.134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5226,8%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113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6001" y="701954"/>
            <a:ext cx="80519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04. PROGRAMA 01: DIRECCIÓN DE CRÉDITO PRENDARIO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02" y="1364865"/>
            <a:ext cx="8073646" cy="2706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252361"/>
              </p:ext>
            </p:extLst>
          </p:nvPr>
        </p:nvGraphicFramePr>
        <p:xfrm>
          <a:off x="546001" y="1635552"/>
          <a:ext cx="8051998" cy="4720810"/>
        </p:xfrm>
        <a:graphic>
          <a:graphicData uri="http://schemas.openxmlformats.org/drawingml/2006/table">
            <a:tbl>
              <a:tblPr/>
              <a:tblGrid>
                <a:gridCol w="734224"/>
                <a:gridCol w="256979"/>
                <a:gridCol w="256979"/>
                <a:gridCol w="2263860"/>
                <a:gridCol w="770936"/>
                <a:gridCol w="770936"/>
                <a:gridCol w="770936"/>
                <a:gridCol w="746462"/>
                <a:gridCol w="746462"/>
                <a:gridCol w="734224"/>
              </a:tblGrid>
              <a:tr h="14251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10" marR="8210" marT="8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0" marR="8210" marT="8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645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1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54.312.432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55.136.849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824.417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29.158.689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8.029.620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8.265.606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235.986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6.839.563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4.104.963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3.465.984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-638.979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2.262.233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229.865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229.865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182.128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229.865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229.865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182.128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170.708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170.708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122.971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59.157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59.157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59.157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167.188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167.188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35.448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167.188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167.188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35.448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45.638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45.638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23.494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6.549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6.549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6.546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39.089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39.089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16.948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895.021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333.257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-561.764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59.975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629.210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140.704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-488.506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21.863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145.943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72.685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-73.258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18.252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109.608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109.608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15.874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979.942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2.416.409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1.436.467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979.942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2.416.409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1.436.467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39.989.515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39.282.508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-707.007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18.986.071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Pignoraticios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39.989.515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39.282.508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-707.007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18.986.071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784.811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782.811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769.777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38488,9%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784.811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782.811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769.777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38488,9%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142.583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142.583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81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5299" y="715041"/>
            <a:ext cx="7996323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536115" y="1562864"/>
            <a:ext cx="7996323" cy="2099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7E09F1E0-B8A7-4F4B-919A-65467147E0EE}"/>
              </a:ext>
            </a:extLst>
          </p:cNvPr>
          <p:cNvSpPr txBox="1">
            <a:spLocks/>
          </p:cNvSpPr>
          <p:nvPr/>
        </p:nvSpPr>
        <p:spPr>
          <a:xfrm>
            <a:off x="468537" y="6128231"/>
            <a:ext cx="7906864" cy="25131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</a:t>
            </a:r>
            <a:r>
              <a:rPr lang="es-CL" sz="800" dirty="0" smtClean="0">
                <a:ea typeface="Verdana" pitchFamily="34" charset="0"/>
                <a:cs typeface="Verdana" pitchFamily="34" charset="0"/>
              </a:rPr>
              <a:t>.</a:t>
            </a:r>
          </a:p>
          <a:p>
            <a:pPr algn="just"/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271507"/>
              </p:ext>
            </p:extLst>
          </p:nvPr>
        </p:nvGraphicFramePr>
        <p:xfrm>
          <a:off x="536115" y="1784565"/>
          <a:ext cx="7965506" cy="4351324"/>
        </p:xfrm>
        <a:graphic>
          <a:graphicData uri="http://schemas.openxmlformats.org/drawingml/2006/table">
            <a:tbl>
              <a:tblPr/>
              <a:tblGrid>
                <a:gridCol w="665872"/>
                <a:gridCol w="249703"/>
                <a:gridCol w="258026"/>
                <a:gridCol w="2652395"/>
                <a:gridCol w="665872"/>
                <a:gridCol w="643678"/>
                <a:gridCol w="743559"/>
                <a:gridCol w="743559"/>
                <a:gridCol w="676970"/>
                <a:gridCol w="665872"/>
              </a:tblGrid>
              <a:tr h="12087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6261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20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230.813.110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247.927.356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17.114.246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191.031.444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17.693.953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19.019.455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1.325.502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16.731.778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9.759.659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8.800.700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-958.959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6.041.606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140.742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140.742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140.742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140.742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16.150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16.150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124.592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124.592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200.540.910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216.521.163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15.980.253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159.969.858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196.756.700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212.935.513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16.178.813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156.452.509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1.071.294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1.071.294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780.969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1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Capacitación para Micro y Pequeños Empresarios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5.425.766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2.561.923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-2.863.843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1.087.065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Más Capaz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1.219.971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1.219.971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652.180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Capacitación en Oficios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34.034.010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19.233.114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-14.800.896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15.966.543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Formación en el Puesto de Trabajo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2.637.999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1.846.599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-791.400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1.245.483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Intermediación Laboral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7.815.764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6.694.895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-1.120.869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6.045.776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de Competencias Laborales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1.418.095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1.418.095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722.804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189.549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189.549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90.795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Empleo, Ley N° 20.338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61.418.664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54.915.464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-6.503.200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51.717.710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Empleo a la Mujer, Ley N° 20.595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78.731.000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78.401.000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-330.000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66.232.862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Reconversión Laboral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2.794.588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1.867.266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-927.322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723.401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1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Subsidio al Empleo, decreto N° 28 y sus modificaciones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43.516.343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43.516.343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11.186.921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3.773.150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3.573.150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3.508.989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Becas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3.311.450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3.111.450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3.047.289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1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del Sistema Nacional de Certificación de Competencias Laborales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461.700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461.700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461.700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11.060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8.360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11.060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8.360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5.695.323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5.695.323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20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110.291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110.291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17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9368" y="838689"/>
            <a:ext cx="805794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29368" y="1534262"/>
            <a:ext cx="805794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531531"/>
              </p:ext>
            </p:extLst>
          </p:nvPr>
        </p:nvGraphicFramePr>
        <p:xfrm>
          <a:off x="529369" y="2348892"/>
          <a:ext cx="7985980" cy="2880307"/>
        </p:xfrm>
        <a:graphic>
          <a:graphicData uri="http://schemas.openxmlformats.org/drawingml/2006/table">
            <a:tbl>
              <a:tblPr/>
              <a:tblGrid>
                <a:gridCol w="667584"/>
                <a:gridCol w="250344"/>
                <a:gridCol w="258689"/>
                <a:gridCol w="2659212"/>
                <a:gridCol w="667584"/>
                <a:gridCol w="645332"/>
                <a:gridCol w="745470"/>
                <a:gridCol w="745470"/>
                <a:gridCol w="678711"/>
                <a:gridCol w="667584"/>
              </a:tblGrid>
              <a:tr h="20573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1147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57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1.346.821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543.187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-803.634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356.878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7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54.296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-37.496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7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71.317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-41.317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28.341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7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212.792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106.396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-106.396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28.907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7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155.138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49.908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-105.230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16.034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7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853.278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340.083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-513.195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283.596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7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1.461.767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2.781.818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1.320.051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2.236.001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7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1.392.857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1.392.857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918.729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7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66.910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66.910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38.565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7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1.322.051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1.320.051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1.278.707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63935,4%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7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628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1338" y="719550"/>
            <a:ext cx="80579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06. PROGRAMA 01: SUPERINTENDENCIA DE SEGURIDAD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1335" y="1389484"/>
            <a:ext cx="8057941" cy="3648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727184"/>
              </p:ext>
            </p:extLst>
          </p:nvPr>
        </p:nvGraphicFramePr>
        <p:xfrm>
          <a:off x="541336" y="1833186"/>
          <a:ext cx="7961314" cy="4087395"/>
        </p:xfrm>
        <a:graphic>
          <a:graphicData uri="http://schemas.openxmlformats.org/drawingml/2006/table">
            <a:tbl>
              <a:tblPr/>
              <a:tblGrid>
                <a:gridCol w="722115"/>
                <a:gridCol w="261766"/>
                <a:gridCol w="261766"/>
                <a:gridCol w="2274662"/>
                <a:gridCol w="758220"/>
                <a:gridCol w="758220"/>
                <a:gridCol w="734150"/>
                <a:gridCol w="734150"/>
                <a:gridCol w="734150"/>
                <a:gridCol w="722115"/>
              </a:tblGrid>
              <a:tr h="16227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698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2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14.825.195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16.032.946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1.207.751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11.790.258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12.039.931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10.698.316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2.917.202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2.725.202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2.254.586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-7.441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1.074.686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1.074.186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214690,0%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1.074.686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1.074.186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214690,0%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126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7686" y="648285"/>
            <a:ext cx="80470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07. PROGRAMA 01: SUPERINTENDENCIA DE PENSIONES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7686" y="1286408"/>
            <a:ext cx="7831782" cy="2747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664225"/>
              </p:ext>
            </p:extLst>
          </p:nvPr>
        </p:nvGraphicFramePr>
        <p:xfrm>
          <a:off x="547689" y="1585207"/>
          <a:ext cx="8047032" cy="4771142"/>
        </p:xfrm>
        <a:graphic>
          <a:graphicData uri="http://schemas.openxmlformats.org/drawingml/2006/table">
            <a:tbl>
              <a:tblPr/>
              <a:tblGrid>
                <a:gridCol w="724958"/>
                <a:gridCol w="344355"/>
                <a:gridCol w="344355"/>
                <a:gridCol w="2319864"/>
                <a:gridCol w="724958"/>
                <a:gridCol w="688710"/>
                <a:gridCol w="724958"/>
                <a:gridCol w="724958"/>
                <a:gridCol w="724958"/>
                <a:gridCol w="724958"/>
              </a:tblGrid>
              <a:tr h="16381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168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4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16.607.145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16.565.724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-41.421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15.088.369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9.999.770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10.254.424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254.654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9.246.423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1.730.170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1.643.170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-87.000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1.576.208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112.444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112.444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112.441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112.444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112.444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112.441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84.014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84.014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84.012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7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28.430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28.430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28.429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4.685.120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4.433.071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-252.049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4.033.164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Peritajes Ley N° 19.404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4.600.662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4.364.263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-236.399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3.996.666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Comisiones Médicas, D.L. N° 3.500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4.600.662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4.364.263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-236.399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3.996.666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73.890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58.240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-15.650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36.498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73.890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58.240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-15.650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36.498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190.564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121.094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-69.470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120.133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8.434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-6.820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175.853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115.203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-60.650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114.363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62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53340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30185"/>
            <a:ext cx="8064896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673189"/>
              </p:ext>
            </p:extLst>
          </p:nvPr>
        </p:nvGraphicFramePr>
        <p:xfrm>
          <a:off x="539552" y="1759692"/>
          <a:ext cx="8064899" cy="4333601"/>
        </p:xfrm>
        <a:graphic>
          <a:graphicData uri="http://schemas.openxmlformats.org/drawingml/2006/table">
            <a:tbl>
              <a:tblPr/>
              <a:tblGrid>
                <a:gridCol w="600924"/>
                <a:gridCol w="225347"/>
                <a:gridCol w="232859"/>
                <a:gridCol w="2846877"/>
                <a:gridCol w="751154"/>
                <a:gridCol w="751154"/>
                <a:gridCol w="751154"/>
                <a:gridCol w="681047"/>
                <a:gridCol w="623459"/>
                <a:gridCol w="600924"/>
              </a:tblGrid>
              <a:tr h="14385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4055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2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5.568.195.402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5.878.710.584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310.515.182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5.520.436.833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59.290.952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62.408.963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3.118.011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54.567.555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74.058.336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73.368.347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-689.989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63.656.039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4.462.908.350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4.565.580.771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102.672.421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4.345.103.157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3.018.465.988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3.067.406.694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48.940.706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2.851.385.067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2.431.945.879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2.480.886.585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48.940.706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2.324.480.476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244.975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244.975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182.828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405.061.775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405.061.775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372.906.792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24.200.278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24.200.278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14.713.419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28.220.830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28.220.830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28.118.709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 de Vida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24.706.244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24.706.244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13.953.074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294.722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26.205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Hijo para las Mujeres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103.791.285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103.791.285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97.003.564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1.444.442.362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1.498.174.077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53.731.715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1.490.541.781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28.100.283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28.100.283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28.243.045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Cesantía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Básicas Solidarias de Vejez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654.284.037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698.913.575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44.629.538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702.968.839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Básicas Solidarias de Invalidez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296.295.153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304.530.325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8.235.172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285.015.036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Discapacidad Mental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16.947.407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17.814.412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867.005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16.189.000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para Cónyuges que cumplan cincuenta años de matrimonio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6.482.135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6.482.135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4.997.543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Ley N° 20.531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287.156.446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287.156.446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294.258.057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Familiar Permanente de Marzo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155.172.379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155.172.379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153.668.126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Artículo 82 D.L. N° 3.500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5.196.908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3.176.309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1.593.033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1.583.276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310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6920" y="770878"/>
            <a:ext cx="809752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20" y="1465827"/>
            <a:ext cx="8097528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954998"/>
              </p:ext>
            </p:extLst>
          </p:nvPr>
        </p:nvGraphicFramePr>
        <p:xfrm>
          <a:off x="506920" y="1772818"/>
          <a:ext cx="8097531" cy="4392485"/>
        </p:xfrm>
        <a:graphic>
          <a:graphicData uri="http://schemas.openxmlformats.org/drawingml/2006/table">
            <a:tbl>
              <a:tblPr/>
              <a:tblGrid>
                <a:gridCol w="603355"/>
                <a:gridCol w="226258"/>
                <a:gridCol w="233801"/>
                <a:gridCol w="2858396"/>
                <a:gridCol w="754194"/>
                <a:gridCol w="754194"/>
                <a:gridCol w="754194"/>
                <a:gridCol w="683803"/>
                <a:gridCol w="625981"/>
                <a:gridCol w="603355"/>
              </a:tblGrid>
              <a:tr h="15146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293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899.701.608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1.105.427.995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205.726.387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1.055.968.238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889.397.870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1.095.128.900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205.731.030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1.046.440.646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188.010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141.812.010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141.624.000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151.989.041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80840,9%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Previsional Solidario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885.832.009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949.939.039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64.107.030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891.995.730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Traslados y Hospedajes Pensiones Básicas Solidarias de Invalidez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175.274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175.274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61.213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Previsional a los Trabajadores Jóvenes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3.142.341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3.142.341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2.365.992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29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Derechos Previsionales y de Seguridad Social para mujeres en territorios rurales de difícil conectividad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60.236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10.299.095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10.299.095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9.527.592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Revalorizadora de Pensiones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6.414.117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6.414.117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7.093.692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Comisiones Médicas, D.L. N° 3.500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3.884.978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3.884.978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2.433.900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402.345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402.345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556.919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245.271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-311.648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204.333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106.376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-66.376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39.598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77.489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77.489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61.077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373.054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127.782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-245.272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103.658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60.650.215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60.650.215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60.650.215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60.650.215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19.022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19.022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214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677667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10. PROGRAMA 01: INSTITUTO  DE SEGURIDAD LABORAL 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7888" y="1268760"/>
            <a:ext cx="8064896" cy="249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883615"/>
              </p:ext>
            </p:extLst>
          </p:nvPr>
        </p:nvGraphicFramePr>
        <p:xfrm>
          <a:off x="539552" y="1517923"/>
          <a:ext cx="8043231" cy="4838426"/>
        </p:xfrm>
        <a:graphic>
          <a:graphicData uri="http://schemas.openxmlformats.org/drawingml/2006/table">
            <a:tbl>
              <a:tblPr/>
              <a:tblGrid>
                <a:gridCol w="765443"/>
                <a:gridCol w="273373"/>
                <a:gridCol w="282485"/>
                <a:gridCol w="2177869"/>
                <a:gridCol w="777594"/>
                <a:gridCol w="777594"/>
                <a:gridCol w="777594"/>
                <a:gridCol w="753293"/>
                <a:gridCol w="728993"/>
                <a:gridCol w="728993"/>
              </a:tblGrid>
              <a:tr h="12398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940" marR="6940" marT="69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108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28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121.140.560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134.910.004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13.769.444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102.403.041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3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13.901.522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13.071.178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-830.344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11.290.318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3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8.995.594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7.739.857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-1.255.737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5.686.600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3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83.307.826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92.126.659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8.818.833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71.910.574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3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82.723.458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91.510.813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8.787.355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71.405.273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3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23.064.329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23.602.838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538.509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20.350.836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3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1.095.039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1.095.039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701.256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8.351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8.351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3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1.226.485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1.226.485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330.331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3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44.214.018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44.214.018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32.126.192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3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por Accidentes del Trabajo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13.115.236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21.364.082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8.248.846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17.893.972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136,4%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3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584.368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584.368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473.823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3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246.847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246.847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223.793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3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Asistenciales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337.521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337.521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250.030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3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31.478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31.478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31.478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3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14.308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14.308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14.308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3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6.033.589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6.030.925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-2.664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1.353.715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3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1.028.596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1.028.596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1.020.045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3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Concurrencias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1.028.596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1.028.596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1.020.045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3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4.999.035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4.999.035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330.376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3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4.999.035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4.999.035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330.376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3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5.958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3.294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-2.664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3.294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3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5.958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3.294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-2.664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3.294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3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332.308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332.308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253.664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3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64.543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72.543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38.717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3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21.451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21.451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12.119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3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6.464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6.464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6.429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3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239.850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231.850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-8.000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196.399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3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8.404.490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13.502.705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5.098.215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11.866.331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141,2%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3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8.404.490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13.502.705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5.098.215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11.866.331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141,2%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3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1.991.141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1.941.141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41.839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3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1.991.141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1.941.141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41.839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3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6940" marR="6940" marT="6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115.231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115.231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40" marR="6940" marT="69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105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3548" y="701472"/>
            <a:ext cx="813690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3548" y="1359040"/>
            <a:ext cx="8136904" cy="2515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350588"/>
              </p:ext>
            </p:extLst>
          </p:nvPr>
        </p:nvGraphicFramePr>
        <p:xfrm>
          <a:off x="503544" y="1677045"/>
          <a:ext cx="8136907" cy="4416251"/>
        </p:xfrm>
        <a:graphic>
          <a:graphicData uri="http://schemas.openxmlformats.org/drawingml/2006/table">
            <a:tbl>
              <a:tblPr/>
              <a:tblGrid>
                <a:gridCol w="707557"/>
                <a:gridCol w="269832"/>
                <a:gridCol w="278825"/>
                <a:gridCol w="2473451"/>
                <a:gridCol w="755527"/>
                <a:gridCol w="755527"/>
                <a:gridCol w="746534"/>
                <a:gridCol w="710556"/>
                <a:gridCol w="719549"/>
                <a:gridCol w="719549"/>
              </a:tblGrid>
              <a:tr h="19097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485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2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1.324.322.719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1.329.559.344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5.236.625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1.223.222.324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9.912.617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10.353.697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441.080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9.585.217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3.392.043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2.822.615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-569.428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2.409.437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1.134.451.524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1.140.255.725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5.804.201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1.040.927.125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1.134.149.983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1.139.954.184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5.804.201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1.040.654.448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1.113.347.766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1.113.347.766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1.022.223.215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87.661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5.891.862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5.804.201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174.776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19.339.574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19.339.574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17.675.166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1.374.982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1.374.982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581.291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272.677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272.677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174.814.753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174.884.440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160.417.963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5.742.544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5.818.785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76.241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5.564.050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Ubicación Menores, Ancianos e Incapacitados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777.334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777.334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699.231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Cotización Isapres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3.349.586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3.349.586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3.249.195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Salud Capredena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1.615.624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1.691.865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76.241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1.615.624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20.770.268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20.770.268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17.602.422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Medicina Curativa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18.570.471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18.570.471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15.473.518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2.199.797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2.199.797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2.128.904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56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1" name="1 Título"/>
          <p:cNvSpPr txBox="1">
            <a:spLocks noGrp="1"/>
          </p:cNvSpPr>
          <p:nvPr>
            <p:ph type="title"/>
          </p:nvPr>
        </p:nvSpPr>
        <p:spPr>
          <a:xfrm>
            <a:off x="452406" y="821683"/>
            <a:ext cx="8147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12" name="Gráfico 11">
            <a:extLst>
              <a:ext uri="{FF2B5EF4-FFF2-40B4-BE49-F238E27FC236}">
                <a16:creationId xmlns="" xmlns:a16="http://schemas.microsoft.com/office/drawing/2014/main" id="{00000000-0008-0000-0000-000040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4748991"/>
              </p:ext>
            </p:extLst>
          </p:nvPr>
        </p:nvGraphicFramePr>
        <p:xfrm>
          <a:off x="452406" y="1628801"/>
          <a:ext cx="808003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46303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8144" y="722841"/>
            <a:ext cx="808635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88224" y="6336127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8144" y="1427331"/>
            <a:ext cx="8086352" cy="2734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587021"/>
              </p:ext>
            </p:extLst>
          </p:nvPr>
        </p:nvGraphicFramePr>
        <p:xfrm>
          <a:off x="478145" y="1814194"/>
          <a:ext cx="8037204" cy="4279101"/>
        </p:xfrm>
        <a:graphic>
          <a:graphicData uri="http://schemas.openxmlformats.org/drawingml/2006/table">
            <a:tbl>
              <a:tblPr/>
              <a:tblGrid>
                <a:gridCol w="698887"/>
                <a:gridCol w="266525"/>
                <a:gridCol w="275408"/>
                <a:gridCol w="2443145"/>
                <a:gridCol w="746270"/>
                <a:gridCol w="746270"/>
                <a:gridCol w="737386"/>
                <a:gridCol w="701849"/>
                <a:gridCol w="710732"/>
                <a:gridCol w="710732"/>
              </a:tblGrid>
              <a:tr h="17829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488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148.295.387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148.295.387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137.248.271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Caja Fondo Desahucio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3.118.982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3.118.982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2.820.695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Caja Fondo Revalorizador de Pensiones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416.266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416.266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268.001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Fondo Desahucio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2.050.982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2.050.982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1.780.297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Fondo Revalorizador de Pensiones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5.253.816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5.253.816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3.568.882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Auxilio Social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34.988.475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34.988.475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34.607.439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Desahucio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34.542.027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34.542.027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32.002.579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Revalorizador de Pensiones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5.225.568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5.225.568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4.316.321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de Salud de las Fuerzas Armadas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62.699.271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62.699.271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57.884.057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782.945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274.030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-508.915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203.619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36.222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36.222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33.445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220.180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35.296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-184.884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33.613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526.543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202.512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-324.031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136.561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866.287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866.287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705.280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866.287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866.287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705.280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8.973.683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351909,1%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351909,1%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8.973.683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351909,1%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351909,1%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4487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5112" y="737900"/>
            <a:ext cx="795495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02: FONDO DE MEDICINA CURATIVA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7167" y="1405852"/>
            <a:ext cx="7962900" cy="3232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726706"/>
              </p:ext>
            </p:extLst>
          </p:nvPr>
        </p:nvGraphicFramePr>
        <p:xfrm>
          <a:off x="557164" y="1988847"/>
          <a:ext cx="7875636" cy="3816416"/>
        </p:xfrm>
        <a:graphic>
          <a:graphicData uri="http://schemas.openxmlformats.org/drawingml/2006/table">
            <a:tbl>
              <a:tblPr/>
              <a:tblGrid>
                <a:gridCol w="732050"/>
                <a:gridCol w="283669"/>
                <a:gridCol w="283669"/>
                <a:gridCol w="2183948"/>
                <a:gridCol w="732050"/>
                <a:gridCol w="732050"/>
                <a:gridCol w="732050"/>
                <a:gridCol w="732050"/>
                <a:gridCol w="732050"/>
                <a:gridCol w="732050"/>
              </a:tblGrid>
              <a:tr h="19955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1112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2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26.074.647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26.074.647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15.847.438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4.066.588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4.066.588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4.066.588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de Salud de las Fuerzas Armadas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6.886.638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6.896.126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6.886.638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6.896.126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10.762.672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10.762.672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10.722.389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10.762.672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10.762.672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10.722.389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7409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680170"/>
            <a:ext cx="799288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16216" y="6381328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556792"/>
            <a:ext cx="7992888" cy="2861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238167"/>
              </p:ext>
            </p:extLst>
          </p:nvPr>
        </p:nvGraphicFramePr>
        <p:xfrm>
          <a:off x="539552" y="1824081"/>
          <a:ext cx="7899597" cy="4523151"/>
        </p:xfrm>
        <a:graphic>
          <a:graphicData uri="http://schemas.openxmlformats.org/drawingml/2006/table">
            <a:tbl>
              <a:tblPr/>
              <a:tblGrid>
                <a:gridCol w="718689"/>
                <a:gridCol w="275498"/>
                <a:gridCol w="278492"/>
                <a:gridCol w="2003348"/>
                <a:gridCol w="814515"/>
                <a:gridCol w="814515"/>
                <a:gridCol w="814515"/>
                <a:gridCol w="730668"/>
                <a:gridCol w="730668"/>
                <a:gridCol w="718689"/>
              </a:tblGrid>
              <a:tr h="16082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252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087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955.848.894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959.799.690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3.950.796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844.919.793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4.991.783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5.346.619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4.743.399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3.388.061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3.021.741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-366.320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2.028.253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800.021.287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803.653.720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3.632.433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719.276.095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755.271.703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758.887.599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3.615.896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686.099.890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744.482.140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744.482.140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678.113.530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969.200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4.585.096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3.615.896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8.021.508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8.021.508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5.971.927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167.672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1.213.394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1.213.394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1.005.224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417.789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417.789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326.409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326.409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326.409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326.409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44.423.175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44.439.712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32.933.863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Beneficios Médicos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44.423.175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44.423.175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32.933.863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164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81.123.793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81.063.180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-60.613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67.531.091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81.123.793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81.063.180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-60.613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67.531.091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Auxilio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15.491.112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15.491.112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9.790.745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164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Desahucio Mutualidad de Carabineros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Medicina Preventiva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6.487.937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6.487.937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5.784.630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1500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20626" y="641706"/>
            <a:ext cx="804689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0626" y="1475439"/>
            <a:ext cx="8046892" cy="2869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2057"/>
              </p:ext>
            </p:extLst>
          </p:nvPr>
        </p:nvGraphicFramePr>
        <p:xfrm>
          <a:off x="520626" y="1758805"/>
          <a:ext cx="8046892" cy="4597544"/>
        </p:xfrm>
        <a:graphic>
          <a:graphicData uri="http://schemas.openxmlformats.org/drawingml/2006/table">
            <a:tbl>
              <a:tblPr/>
              <a:tblGrid>
                <a:gridCol w="732090"/>
                <a:gridCol w="280635"/>
                <a:gridCol w="283685"/>
                <a:gridCol w="2040702"/>
                <a:gridCol w="829702"/>
                <a:gridCol w="829702"/>
                <a:gridCol w="829702"/>
                <a:gridCol w="744292"/>
                <a:gridCol w="744292"/>
                <a:gridCol w="732090"/>
              </a:tblGrid>
              <a:tr h="15853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70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70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Desahucio Carabineros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679.924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679.924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533.480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70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Hospital Dirección de Previsión de Carabineros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178.600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178.600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154.077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Medicina Preventiva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8.737.360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8.163.900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-573.460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5.529.107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de Carabineros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10.558.368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10.558.368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9.895.748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70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Hospital Dirección de Previsión de Carabineros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22.693.333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23.206.180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512.847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20.647.252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70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Revalorizadora de Pensiones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14.330.439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14.330.439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13.855.804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70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Desahucio Policía de Investigaciones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679.924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679.924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538.127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Servicio Odontológico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1.286.693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1.286.693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802.121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573.460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573.460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344.882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70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550.035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367.035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-183.000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168.448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188.883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66.883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-122.000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59.890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361.152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300.152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108.558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3.781.785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3.781.785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3.781.785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3.781.785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61.852.150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61.852.150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48.271.021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6.828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61.845.322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61.845.322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48.271.021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2.556.604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2840,7%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2840,7%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2.556.604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2840,7%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2840,7%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565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693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3F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9225639"/>
              </p:ext>
            </p:extLst>
          </p:nvPr>
        </p:nvGraphicFramePr>
        <p:xfrm>
          <a:off x="539552" y="1700808"/>
          <a:ext cx="777686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4962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160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3E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2538612"/>
              </p:ext>
            </p:extLst>
          </p:nvPr>
        </p:nvGraphicFramePr>
        <p:xfrm>
          <a:off x="539552" y="2057400"/>
          <a:ext cx="7704856" cy="3819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551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3" y="819753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 TRABAJO Y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50817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7E09F1E0-B8A7-4F4B-919A-65467147E0EE}"/>
              </a:ext>
            </a:extLst>
          </p:cNvPr>
          <p:cNvSpPr txBox="1">
            <a:spLocks/>
          </p:cNvSpPr>
          <p:nvPr/>
        </p:nvSpPr>
        <p:spPr>
          <a:xfrm>
            <a:off x="520100" y="5909137"/>
            <a:ext cx="7906864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554037"/>
              </p:ext>
            </p:extLst>
          </p:nvPr>
        </p:nvGraphicFramePr>
        <p:xfrm>
          <a:off x="539552" y="1844824"/>
          <a:ext cx="7887414" cy="3816424"/>
        </p:xfrm>
        <a:graphic>
          <a:graphicData uri="http://schemas.openxmlformats.org/drawingml/2006/table">
            <a:tbl>
              <a:tblPr/>
              <a:tblGrid>
                <a:gridCol w="768879"/>
                <a:gridCol w="2460412"/>
                <a:gridCol w="768879"/>
                <a:gridCol w="794507"/>
                <a:gridCol w="797712"/>
                <a:gridCol w="759267"/>
                <a:gridCol w="768879"/>
                <a:gridCol w="768879"/>
              </a:tblGrid>
              <a:tr h="23485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19249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9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8.405.657.049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8.849.719.521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444.062.472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8.101.395.997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202.283.303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212.662.750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10.379.447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185.671.779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125.101.136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118.551.451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-6.549.685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97.977.496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6.487.525.764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6.610.888.606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123.362.842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6.183.410.648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1.374.441.476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1.679.636.875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305.195.399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1.518.042.616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9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167.374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4.099.342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3.931.968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5.766.570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9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729.389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729.389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8.691.136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4.691.540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-3.999.596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2.960.013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80.703.070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87.247.240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6.544.170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11.866.331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113.489.646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112.782.639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-707.007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78.690.654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1.733.817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6.909.362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5.175.545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16.239.169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11.520.327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11.520.327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386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9" y="771315"/>
            <a:ext cx="7848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144264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297406"/>
              </p:ext>
            </p:extLst>
          </p:nvPr>
        </p:nvGraphicFramePr>
        <p:xfrm>
          <a:off x="611558" y="1861280"/>
          <a:ext cx="7840912" cy="4232013"/>
        </p:xfrm>
        <a:graphic>
          <a:graphicData uri="http://schemas.openxmlformats.org/drawingml/2006/table">
            <a:tbl>
              <a:tblPr/>
              <a:tblGrid>
                <a:gridCol w="300885"/>
                <a:gridCol w="386851"/>
                <a:gridCol w="2181414"/>
                <a:gridCol w="888326"/>
                <a:gridCol w="902654"/>
                <a:gridCol w="759376"/>
                <a:gridCol w="902654"/>
                <a:gridCol w="730720"/>
                <a:gridCol w="788032"/>
              </a:tblGrid>
              <a:tr h="5580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2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TRABAJO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31.933.087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120.680.219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88.747.132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90.019.612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Trabajo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12.162.539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14.285.147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2.122.608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12.031.030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PROEMPLEO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19.770.548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106.395.072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86.624.524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77.988.582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del Trabajo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73.080.281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77.274.331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4.194.050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66.146.616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Previsión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7.074.048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5.618.298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-1.455.750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4.559.170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Crédito Prendario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54.312.432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55.136.849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824.417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29.158.689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230.813.110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247.927.356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17.114.246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191.031.444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14.825.195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16.032.946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1.207.751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14.036.186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Pensiones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16.607.145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16.565.724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15.088.369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Previsión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5.568.195.402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5.878.710.584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310.515.182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5.520.436.833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Seguridad Laboral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121.140.560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134.910.004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13.769.444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102.403.041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18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DEFENSA NACIONAL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1.350.397.366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1.355.633.991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5.236.625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1.239.069.762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2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Defensa Nacional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1.324.322.719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1.329.559.344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5.236.625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1.223.222.324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Medicina Curativa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26.074.647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26.074.647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15.847.438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Previsión de Carabineros de Chile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955.848.894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959.799.690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3.950.796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844.919.793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245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990" y="701876"/>
            <a:ext cx="80292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01: SUBSECRETARÍA DEL TRABAJO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3238" y="1294272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195895"/>
              </p:ext>
            </p:extLst>
          </p:nvPr>
        </p:nvGraphicFramePr>
        <p:xfrm>
          <a:off x="524988" y="1582617"/>
          <a:ext cx="8029201" cy="4654690"/>
        </p:xfrm>
        <a:graphic>
          <a:graphicData uri="http://schemas.openxmlformats.org/drawingml/2006/table">
            <a:tbl>
              <a:tblPr/>
              <a:tblGrid>
                <a:gridCol w="721456"/>
                <a:gridCol w="270546"/>
                <a:gridCol w="279565"/>
                <a:gridCol w="2428898"/>
                <a:gridCol w="721456"/>
                <a:gridCol w="721456"/>
                <a:gridCol w="721456"/>
                <a:gridCol w="721456"/>
                <a:gridCol w="721456"/>
                <a:gridCol w="721456"/>
              </a:tblGrid>
              <a:tr h="1655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10" marR="9510" marT="9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10" marR="9510" marT="9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68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5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12.162.539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14.285.147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2.122.608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12.031.030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6.271.828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6.613.031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341.203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5.751.741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1.918.464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1.928.464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1.251.813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3.396.192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5.356.892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1.960.700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4.717.882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138,9%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1.549.191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1.249.691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-299.500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620.883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Diálogo Social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440.595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327.595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-113.000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124.245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1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Formación Sindical y Relaciones Laborales Colaborativas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1.108.596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922.096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-186.500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496.638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1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del Sistema Nacional de Certificación de Competencias Laborales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2.260.200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2.260.200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2.249.998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2.260.200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2.260.200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2.249.998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571.890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382.595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-189.295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308.907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39.993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-39.993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34.515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19.989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-14.526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6.635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101.451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39.875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-61.576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138.010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64.810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-73.200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61.776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257.921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257.921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240.232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005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2668" y="764704"/>
            <a:ext cx="80917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03: PROEMPLEO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2667" y="1443516"/>
            <a:ext cx="8091782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954617"/>
              </p:ext>
            </p:extLst>
          </p:nvPr>
        </p:nvGraphicFramePr>
        <p:xfrm>
          <a:off x="512667" y="1754841"/>
          <a:ext cx="8002683" cy="4601508"/>
        </p:xfrm>
        <a:graphic>
          <a:graphicData uri="http://schemas.openxmlformats.org/drawingml/2006/table">
            <a:tbl>
              <a:tblPr/>
              <a:tblGrid>
                <a:gridCol w="598117"/>
                <a:gridCol w="258801"/>
                <a:gridCol w="267427"/>
                <a:gridCol w="2565000"/>
                <a:gridCol w="736143"/>
                <a:gridCol w="736143"/>
                <a:gridCol w="736143"/>
                <a:gridCol w="724641"/>
                <a:gridCol w="690134"/>
                <a:gridCol w="690134"/>
              </a:tblGrid>
              <a:tr h="16457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42" marR="9242" marT="92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400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4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19.770.548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106.395.072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86.624.524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77.988.582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318.360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241.981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-76.379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203.972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98.226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95.434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-2.792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19.347.145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102.124.992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82.777.847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77.672.929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4.546.566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4.446.566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1.938.275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Servicios Sociales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4.351.198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4.251.198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1.762.444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9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 a la empleabilidad para artesanos y artesanas tradicionales de zonas rurales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195.368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195.368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175.831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14.800.579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97.678.426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82.877.847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75.734.654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5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Bonificación a la Contratación de Mano de Obra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5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Empleo Ley N° 20.595 y Sistema Chile Solidario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2.026.024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2.026.024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1.519.518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en la Comunidad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12.774.545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95.652.392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82.877.847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74.215.136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3.896.169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3.896.169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3.896.169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3.896.169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6.807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-2.042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-1.336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2.325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39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48" y="620683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02. PROGRAMA 01: DIRECCIÓN DEL TRABAJO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4640" y="1211776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7E09F1E0-B8A7-4F4B-919A-65467147E0EE}"/>
              </a:ext>
            </a:extLst>
          </p:cNvPr>
          <p:cNvSpPr txBox="1">
            <a:spLocks/>
          </p:cNvSpPr>
          <p:nvPr/>
        </p:nvSpPr>
        <p:spPr>
          <a:xfrm>
            <a:off x="514640" y="5973586"/>
            <a:ext cx="7906864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464196"/>
              </p:ext>
            </p:extLst>
          </p:nvPr>
        </p:nvGraphicFramePr>
        <p:xfrm>
          <a:off x="539550" y="1519268"/>
          <a:ext cx="8039986" cy="4454308"/>
        </p:xfrm>
        <a:graphic>
          <a:graphicData uri="http://schemas.openxmlformats.org/drawingml/2006/table">
            <a:tbl>
              <a:tblPr/>
              <a:tblGrid>
                <a:gridCol w="750524"/>
                <a:gridCol w="281447"/>
                <a:gridCol w="290827"/>
                <a:gridCol w="2088957"/>
                <a:gridCol w="788050"/>
                <a:gridCol w="788050"/>
                <a:gridCol w="788050"/>
                <a:gridCol w="763033"/>
                <a:gridCol w="750524"/>
                <a:gridCol w="750524"/>
              </a:tblGrid>
              <a:tr h="14328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748" marR="8748" marT="87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48" marR="8748" marT="87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880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2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73.080.281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77.274.331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4.194.050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66.146.616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56.753.405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61.645.980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4.892.575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53.039.037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12.951.972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11.726.972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-1.225.000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10.002.189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1.833.990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1.833.990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1.832.540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6.324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6.324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6.324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1.827.666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1.827.666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1.826.216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942.491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942.491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941.041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48" marR="8748" marT="8748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885.175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885.175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885.175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139.623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135.873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-3.750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65.976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135.873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135.873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65.976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135.873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135.873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65.976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-3.750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-3.750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35.799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35.799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35.799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35.799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35.799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35.799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3.183.281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1.843.717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-1.339.564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1.171.075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450.081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-450.081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277.020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177.020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166.951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623.295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213.295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-410.000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195.021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283.935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323.952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40.017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4.157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1.548.950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1.129.450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-419.500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804.946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748" marR="8748" marT="8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48.000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48.000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48" marR="8748" marT="874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43781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</TotalTime>
  <Words>6866</Words>
  <Application>Microsoft Office PowerPoint</Application>
  <PresentationFormat>Presentación en pantalla (4:3)</PresentationFormat>
  <Paragraphs>4245</Paragraphs>
  <Slides>23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7" baseType="lpstr">
      <vt:lpstr>Arial</vt:lpstr>
      <vt:lpstr>Calibri</vt:lpstr>
      <vt:lpstr>Verdana</vt:lpstr>
      <vt:lpstr>1_Tema de Office</vt:lpstr>
      <vt:lpstr>EJECUCIÓN ACUMULADA DE GASTOS PRESUPUESTARIOS AL MES DE NOVIEMBRE DE 2020 PARTIDA 15: MINISTERIO DEL TRABAJO Y PREVISIÓN SOCIAL</vt:lpstr>
      <vt:lpstr>COMPORTAMIENTO DE LA EJECUCIÓN ACUMULADA DE GASTOS A NOVIEMBRE DE 2020  PARTIDA 15 MINISTERIO DEL TRABAJO Y PREVISIÓN SOCIAL</vt:lpstr>
      <vt:lpstr>Presentación de PowerPoint</vt:lpstr>
      <vt:lpstr>Presentación de PowerPoint</vt:lpstr>
      <vt:lpstr>EJECUCIÓN ACUMULADA DE GASTOS A NOVIEMBRE DE 2020  PARTIDA 15 MINISTERIO DE TRABAJO Y PREVISIÓN SOCIAL</vt:lpstr>
      <vt:lpstr>EJECUCIÓN ACUMULADA DE GASTOS A NOVIEMBRE DE 2020  PARTIDA 15 RESUMEN POR CAPÍTULOS</vt:lpstr>
      <vt:lpstr>EJECUCIÓN ACUMULADA DE GASTOS A NOVIEMBRE DE 2020  PARTIDA 15. CAPÍTULO 01. PROGRAMA 01: SUBSECRETARÍA DEL TRABAJO</vt:lpstr>
      <vt:lpstr>EJECUCIÓN ACUMULADA DE GASTOS A NOVIEMBRE DE 2020  PARTIDA 15. CAPÍTULO 01. PROGRAMA 03: PROEMPLEO</vt:lpstr>
      <vt:lpstr>EJECUCIÓN ACUMULADA DE GASTOS A NOVIEMBRE DE 2020  PARTIDA 15. CAPÍTULO 02. PROGRAMA 01: DIRECCIÓN DEL TRABAJO</vt:lpstr>
      <vt:lpstr>EJECUCIÓN ACUMULADA DE GASTOS A NOVIEMBRE DE 2020  PARTIDA 15. CAPÍTULO 03. PROGRAMA 01: SUBSECRETARÍA DE PREVISIÓN SOCIAL</vt:lpstr>
      <vt:lpstr>EJECUCIÓN ACUMULADA DE GASTOS A NOVIEMBRE DE 2020  PARTIDA 15. CAPÍTULO 04. PROGRAMA 01: DIRECCIÓN DE CRÉDITO PRENDARIO</vt:lpstr>
      <vt:lpstr>EJECUCIÓN ACUMULADA DE GASTOS A NOVIEMBRE DE 2020  PARTIDA 15. CAPÍTULO 05. PROGRAMA 01: SERVICIO NACIONAL DE CAPACITACIÓN Y EMPLEO</vt:lpstr>
      <vt:lpstr>EJECUCIÓN ACUMULADA DE GASTOS A NOVIEMBRE DE 2020  PARTIDA 15. CAPÍTULO 05. PROGRAMA 01: SERVICIO NACIONAL DE CAPACITACIÓN Y EMPLEO</vt:lpstr>
      <vt:lpstr>EJECUCIÓN ACUMULADA DE GASTOS A NOVIEMBRE DE 2020  PARTIDA 15. CAPÍTULO 06. PROGRAMA 01: SUPERINTENDENCIA DE SEGURIDAD SOCIAL</vt:lpstr>
      <vt:lpstr>EJECUCIÓN ACUMULADA DE GASTOS A NOVIEMBRE DE 2020  PARTIDA 15. CAPÍTULO 07. PROGRAMA 01: SUPERINTENDENCIA DE PENSIONES</vt:lpstr>
      <vt:lpstr>EJECUCIÓN ACUMULADA DE GASTOS A NOVIEMBRE DE 2020  PARTIDA 15. CAPÍTULO 09. PROGRAMA 01: INSTITUTO DE PREVISIÓN SOCIAL</vt:lpstr>
      <vt:lpstr>EJECUCIÓN ACUMULADA DE GASTOS A NOVIEMBRE DE 2020  PARTIDA 15. CAPÍTULO 09. PROGRAMA 01: INSTITUTO DE PREVISIÓN SOCIAL</vt:lpstr>
      <vt:lpstr>EJECUCIÓN ACUMULADA DE GASTOS A NOVIEMBRE DE 2020  PARTIDA 15. CAPÍTULO 10. PROGRAMA 01: INSTITUTO  DE SEGURIDAD LABORAL  </vt:lpstr>
      <vt:lpstr>EJECUCIÓN ACUMULADA DE GASTOS A NOVIEMBRE DE 2020  PARTIDA 15. CAPÍTULO 13. PROGRAMA 01: CAJA DE PREVISIÓN DE LA DEFENSA NACIONAL</vt:lpstr>
      <vt:lpstr>EJECUCIÓN ACUMULADA DE GASTOS A NOVIEMBRE DE 2020  PARTIDA 15. CAPÍTULO 13. PROGRAMA 01: CAJA DE PREVISIÓN DE LA DEFENSA NACIONAL</vt:lpstr>
      <vt:lpstr>EJECUCIÓN ACUMULADA DE GASTOS A NOVIEMBRE DE 2020  PARTIDA 15. CAPÍTULO 13. PROGRAMA 02: FONDO DE MEDICINA CURATIVA</vt:lpstr>
      <vt:lpstr>EJECUCIÓN ACUMULADA DE GASTOS A NOVIEMBRE DE 2020  PARTIDA 15. CAPÍTULO 14. PROGRAMA 01: DIRECCIÓN DE PREVISIÓN DE CARABINEROS DE CHILE</vt:lpstr>
      <vt:lpstr>EJECUCIÓN ACUMULADA DE GASTOS A NOVIEMBRE DE 2020  PARTIDA 15. CAPÍTULO 14. PROGRAMA 01: DIRECCIÓN DE PREVISIÓN DE CARABINEROS DE CHILE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50</cp:revision>
  <dcterms:created xsi:type="dcterms:W3CDTF">2020-01-06T19:24:32Z</dcterms:created>
  <dcterms:modified xsi:type="dcterms:W3CDTF">2021-01-26T17:54:22Z</dcterms:modified>
</cp:coreProperties>
</file>