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Distribución presupuesto inicial por Subtítulo de gasto</a:t>
            </a:r>
            <a:endParaRPr lang="es-CL" sz="120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10002806503117E-2"/>
          <c:y val="0.24247480263212198"/>
          <c:w val="0.51331516674311028"/>
          <c:h val="0.676465255653913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72-48F8-85CF-42782662AD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72-48F8-85CF-42782662AD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72-48F8-85CF-42782662AD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72-48F8-85CF-42782662AD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172-48F8-85CF-42782662AD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172-48F8-85CF-42782662AD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172-48F8-85CF-42782662AD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172-48F8-85CF-42782662AD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172-48F8-85CF-42782662AD93}"/>
              </c:ext>
            </c:extLst>
          </c:dPt>
          <c:dLbls>
            <c:dLbl>
              <c:idx val="3"/>
              <c:layout>
                <c:manualLayout>
                  <c:x val="2.2055203830469869E-2"/>
                  <c:y val="-4.0980007610572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172-48F8-85CF-42782662AD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'[15.xlsx]Partida 15'!$B$54:$C$60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'[15.xlsx]Partida 15'!$D$54:$D$60</c:f>
              <c:numCache>
                <c:formatCode>0.0%</c:formatCode>
                <c:ptCount val="7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9.6010424324414999E-3</c:v>
                </c:pt>
                <c:pt idx="5">
                  <c:v>1.3501579393308889E-2</c:v>
                </c:pt>
                <c:pt idx="6" formatCode="0%">
                  <c:v>2.6306871516523136E-3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172-48F8-85CF-42782662A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480541542275692"/>
          <c:y val="0.18773289575459531"/>
          <c:w val="0.30335887200474654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 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'[15.xlsx]Partida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5-4E0E-B231-C8A51877F4D1}"/>
            </c:ext>
          </c:extLst>
        </c:ser>
        <c:ser>
          <c:idx val="1"/>
          <c:order val="1"/>
          <c:tx>
            <c:strRef>
              <c:f>'[15.xlsx]Partida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A5-4E0E-B231-C8A51877F4D1}"/>
            </c:ext>
          </c:extLst>
        </c:ser>
        <c:ser>
          <c:idx val="2"/>
          <c:order val="2"/>
          <c:tx>
            <c:strRef>
              <c:f>'[15.xlsx]Partida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15'!$D$26:$N$26</c:f>
              <c:numCache>
                <c:formatCode>0.0%</c:formatCode>
                <c:ptCount val="11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A5-4E0E-B231-C8A51877F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545767712"/>
        <c:axId val="545768888"/>
      </c:barChart>
      <c:catAx>
        <c:axId val="54576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5768888"/>
        <c:crosses val="autoZero"/>
        <c:auto val="1"/>
        <c:lblAlgn val="ctr"/>
        <c:lblOffset val="100"/>
        <c:noMultiLvlLbl val="0"/>
      </c:catAx>
      <c:valAx>
        <c:axId val="545768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57677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2018 - 2019 - 2020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'[15.xlsx]Partida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261-4D61-B953-80C898B8047B}"/>
            </c:ext>
          </c:extLst>
        </c:ser>
        <c:ser>
          <c:idx val="1"/>
          <c:order val="1"/>
          <c:tx>
            <c:strRef>
              <c:f>'[15.xlsx]Partida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61-4D61-B953-80C898B8047B}"/>
            </c:ext>
          </c:extLst>
        </c:ser>
        <c:ser>
          <c:idx val="2"/>
          <c:order val="2"/>
          <c:tx>
            <c:strRef>
              <c:f>'[15.xlsx]Partida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18954248366012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3529411764705885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42265795206974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592592592592587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3529411764705885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636165577342043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466230936819272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887-4984-AB32-7431238DFB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483111429986493E-2"/>
                  <c:y val="-5.3195499744494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3186489143989193E-2"/>
                  <c:y val="-4.6546062276432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4834800286987842E-2"/>
                  <c:y val="-3.6571906074339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2856089717965E-2"/>
                  <c:y val="-3.3247187340308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15'!$D$20:$N$20</c:f>
              <c:numCache>
                <c:formatCode>0.0%</c:formatCode>
                <c:ptCount val="11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261-4D61-B953-80C898B80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5869632"/>
        <c:axId val="545870416"/>
      </c:lineChart>
      <c:catAx>
        <c:axId val="54586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5870416"/>
        <c:crosses val="autoZero"/>
        <c:auto val="1"/>
        <c:lblAlgn val="ctr"/>
        <c:lblOffset val="100"/>
        <c:noMultiLvlLbl val="0"/>
      </c:catAx>
      <c:valAx>
        <c:axId val="5458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58696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870328"/>
              </p:ext>
            </p:extLst>
          </p:nvPr>
        </p:nvGraphicFramePr>
        <p:xfrm>
          <a:off x="539549" y="1797123"/>
          <a:ext cx="7975802" cy="4188728"/>
        </p:xfrm>
        <a:graphic>
          <a:graphicData uri="http://schemas.openxmlformats.org/drawingml/2006/table">
            <a:tbl>
              <a:tblPr/>
              <a:tblGrid>
                <a:gridCol w="715586"/>
                <a:gridCol w="268345"/>
                <a:gridCol w="277290"/>
                <a:gridCol w="2421065"/>
                <a:gridCol w="715586"/>
                <a:gridCol w="715586"/>
                <a:gridCol w="715586"/>
                <a:gridCol w="715586"/>
                <a:gridCol w="715586"/>
                <a:gridCol w="715586"/>
              </a:tblGrid>
              <a:tr h="1893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7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5.618.298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-1.455.750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4.559.170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3.401.885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2.974.460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1.169.642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-563.993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722.751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-991.799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732.678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732.678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732.678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252361"/>
              </p:ext>
            </p:extLst>
          </p:nvPr>
        </p:nvGraphicFramePr>
        <p:xfrm>
          <a:off x="546001" y="1635552"/>
          <a:ext cx="8051998" cy="4720810"/>
        </p:xfrm>
        <a:graphic>
          <a:graphicData uri="http://schemas.openxmlformats.org/drawingml/2006/table">
            <a:tbl>
              <a:tblPr/>
              <a:tblGrid>
                <a:gridCol w="734224"/>
                <a:gridCol w="256979"/>
                <a:gridCol w="256979"/>
                <a:gridCol w="2263860"/>
                <a:gridCol w="770936"/>
                <a:gridCol w="770936"/>
                <a:gridCol w="770936"/>
                <a:gridCol w="746462"/>
                <a:gridCol w="746462"/>
                <a:gridCol w="734224"/>
              </a:tblGrid>
              <a:tr h="142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4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55.136.849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824.417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29.158.689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8.265.606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235.986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6.839.563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-638.979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2.262.233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35.448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35.448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-561.764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-488.506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39.282.508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-707.007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18.986.071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39.282.508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-707.007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18.986.071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468537" y="6128231"/>
            <a:ext cx="7906864" cy="25131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</a:t>
            </a:r>
            <a:r>
              <a:rPr lang="es-CL" sz="800" dirty="0" smtClean="0"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271507"/>
              </p:ext>
            </p:extLst>
          </p:nvPr>
        </p:nvGraphicFramePr>
        <p:xfrm>
          <a:off x="536115" y="1784565"/>
          <a:ext cx="7965506" cy="4351324"/>
        </p:xfrm>
        <a:graphic>
          <a:graphicData uri="http://schemas.openxmlformats.org/drawingml/2006/table">
            <a:tbl>
              <a:tblPr/>
              <a:tblGrid>
                <a:gridCol w="665872"/>
                <a:gridCol w="249703"/>
                <a:gridCol w="258026"/>
                <a:gridCol w="2652395"/>
                <a:gridCol w="665872"/>
                <a:gridCol w="643678"/>
                <a:gridCol w="743559"/>
                <a:gridCol w="743559"/>
                <a:gridCol w="676970"/>
                <a:gridCol w="665872"/>
              </a:tblGrid>
              <a:tr h="1208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26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247.927.356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17.114.246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191.031.444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19.019.455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1.325.502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16.731.778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8.800.700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-958.959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6.041.606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216.521.163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15.980.253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159.969.858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212.935.513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16.178.813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156.452.509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780.969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-2.863.843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1.087.065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652.180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19.233.114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-14.800.896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15.966.543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1.846.599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-791.400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1.245.483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6.694.895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-1.120.869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6.045.776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722.804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54.915.464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-6.503.200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51.717.710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66.232.862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-927.322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723.401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43.516.343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43.516.343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11.186.921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3.508.989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3.047.289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531531"/>
              </p:ext>
            </p:extLst>
          </p:nvPr>
        </p:nvGraphicFramePr>
        <p:xfrm>
          <a:off x="529369" y="2348892"/>
          <a:ext cx="7985980" cy="2880307"/>
        </p:xfrm>
        <a:graphic>
          <a:graphicData uri="http://schemas.openxmlformats.org/drawingml/2006/table">
            <a:tbl>
              <a:tblPr/>
              <a:tblGrid>
                <a:gridCol w="667584"/>
                <a:gridCol w="250344"/>
                <a:gridCol w="258689"/>
                <a:gridCol w="2659212"/>
                <a:gridCol w="667584"/>
                <a:gridCol w="645332"/>
                <a:gridCol w="745470"/>
                <a:gridCol w="745470"/>
                <a:gridCol w="678711"/>
                <a:gridCol w="667584"/>
              </a:tblGrid>
              <a:tr h="2057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14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543.187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-803.634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356.878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-105.230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2.236.001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63935,4%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27184"/>
              </p:ext>
            </p:extLst>
          </p:nvPr>
        </p:nvGraphicFramePr>
        <p:xfrm>
          <a:off x="541336" y="1833186"/>
          <a:ext cx="7961314" cy="4087395"/>
        </p:xfrm>
        <a:graphic>
          <a:graphicData uri="http://schemas.openxmlformats.org/drawingml/2006/table">
            <a:tbl>
              <a:tblPr/>
              <a:tblGrid>
                <a:gridCol w="722115"/>
                <a:gridCol w="261766"/>
                <a:gridCol w="261766"/>
                <a:gridCol w="2274662"/>
                <a:gridCol w="758220"/>
                <a:gridCol w="758220"/>
                <a:gridCol w="734150"/>
                <a:gridCol w="734150"/>
                <a:gridCol w="734150"/>
                <a:gridCol w="722115"/>
              </a:tblGrid>
              <a:tr h="1622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16.032.946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10.698.316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664225"/>
              </p:ext>
            </p:extLst>
          </p:nvPr>
        </p:nvGraphicFramePr>
        <p:xfrm>
          <a:off x="547689" y="1585207"/>
          <a:ext cx="8047032" cy="4771142"/>
        </p:xfrm>
        <a:graphic>
          <a:graphicData uri="http://schemas.openxmlformats.org/drawingml/2006/table">
            <a:tbl>
              <a:tblPr/>
              <a:tblGrid>
                <a:gridCol w="724958"/>
                <a:gridCol w="344355"/>
                <a:gridCol w="344355"/>
                <a:gridCol w="2319864"/>
                <a:gridCol w="724958"/>
                <a:gridCol w="688710"/>
                <a:gridCol w="724958"/>
                <a:gridCol w="724958"/>
                <a:gridCol w="724958"/>
                <a:gridCol w="724958"/>
              </a:tblGrid>
              <a:tr h="1638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6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16.565.724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-41.421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15.088.369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10.254.424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9.246.423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1.576.208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4.433.071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-252.049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4.033.164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4.364.263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-236.399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3.996.666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4.364.263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-236.399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3.996.666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673189"/>
              </p:ext>
            </p:extLst>
          </p:nvPr>
        </p:nvGraphicFramePr>
        <p:xfrm>
          <a:off x="539552" y="1759692"/>
          <a:ext cx="8064899" cy="4333601"/>
        </p:xfrm>
        <a:graphic>
          <a:graphicData uri="http://schemas.openxmlformats.org/drawingml/2006/table">
            <a:tbl>
              <a:tblPr/>
              <a:tblGrid>
                <a:gridCol w="600924"/>
                <a:gridCol w="225347"/>
                <a:gridCol w="232859"/>
                <a:gridCol w="2846877"/>
                <a:gridCol w="751154"/>
                <a:gridCol w="751154"/>
                <a:gridCol w="751154"/>
                <a:gridCol w="681047"/>
                <a:gridCol w="623459"/>
                <a:gridCol w="600924"/>
              </a:tblGrid>
              <a:tr h="1438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05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5.878.710.584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310.515.182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5.520.436.833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62.408.963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3.118.011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73.368.347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63.656.039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4.565.580.771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102.672.421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4.345.103.157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3.067.406.694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48.940.706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2.851.385.067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2.480.886.585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48.940.706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2.324.480.476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372.906.792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14.713.419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28.118.709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13.953.074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97.003.564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1.498.174.077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53.731.715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1.490.541.781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28.243.045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698.913.575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44.629.538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702.968.839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304.530.325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8.235.172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285.015.036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867.005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4.997.543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294.258.057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153.668.126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5.196.908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3.176.309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1.593.033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954998"/>
              </p:ext>
            </p:extLst>
          </p:nvPr>
        </p:nvGraphicFramePr>
        <p:xfrm>
          <a:off x="506920" y="1772818"/>
          <a:ext cx="8097531" cy="4392485"/>
        </p:xfrm>
        <a:graphic>
          <a:graphicData uri="http://schemas.openxmlformats.org/drawingml/2006/table">
            <a:tbl>
              <a:tblPr/>
              <a:tblGrid>
                <a:gridCol w="603355"/>
                <a:gridCol w="226258"/>
                <a:gridCol w="233801"/>
                <a:gridCol w="2858396"/>
                <a:gridCol w="754194"/>
                <a:gridCol w="754194"/>
                <a:gridCol w="754194"/>
                <a:gridCol w="683803"/>
                <a:gridCol w="625981"/>
                <a:gridCol w="603355"/>
              </a:tblGrid>
              <a:tr h="151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9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1.105.427.995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205.726.387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1.055.968.238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1.095.128.900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205.731.030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1.046.440.646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151.989.041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80840,9%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949.939.039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64.107.030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891.995.730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2.365.992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9.527.592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7.093.692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2.433.900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402.345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402.345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883615"/>
              </p:ext>
            </p:extLst>
          </p:nvPr>
        </p:nvGraphicFramePr>
        <p:xfrm>
          <a:off x="539552" y="1517923"/>
          <a:ext cx="8043231" cy="4838426"/>
        </p:xfrm>
        <a:graphic>
          <a:graphicData uri="http://schemas.openxmlformats.org/drawingml/2006/table">
            <a:tbl>
              <a:tblPr/>
              <a:tblGrid>
                <a:gridCol w="765443"/>
                <a:gridCol w="273373"/>
                <a:gridCol w="282485"/>
                <a:gridCol w="2177869"/>
                <a:gridCol w="777594"/>
                <a:gridCol w="777594"/>
                <a:gridCol w="777594"/>
                <a:gridCol w="753293"/>
                <a:gridCol w="728993"/>
                <a:gridCol w="728993"/>
              </a:tblGrid>
              <a:tr h="1239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10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8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134.910.004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13.769.444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102.403.041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13.071.178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-830.344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11.290.318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7.739.857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-1.255.737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5.686.600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92.126.659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8.818.833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71.910.574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91.510.813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8.787.355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71.405.273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23.602.838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538.509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20.350.836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701.256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32.126.192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21.364.082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8.248.846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17.893.972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473.823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223.793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250.030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6.030.925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1.353.715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1.020.045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1.020.045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330.376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330.376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38.717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231.850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196.399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13.502.705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5.098.215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11.866.331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13.502.705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5.098.215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11.866.331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50588"/>
              </p:ext>
            </p:extLst>
          </p:nvPr>
        </p:nvGraphicFramePr>
        <p:xfrm>
          <a:off x="503544" y="1677045"/>
          <a:ext cx="8136907" cy="4416251"/>
        </p:xfrm>
        <a:graphic>
          <a:graphicData uri="http://schemas.openxmlformats.org/drawingml/2006/table">
            <a:tbl>
              <a:tblPr/>
              <a:tblGrid>
                <a:gridCol w="707557"/>
                <a:gridCol w="269832"/>
                <a:gridCol w="278825"/>
                <a:gridCol w="2473451"/>
                <a:gridCol w="755527"/>
                <a:gridCol w="755527"/>
                <a:gridCol w="746534"/>
                <a:gridCol w="710556"/>
                <a:gridCol w="719549"/>
                <a:gridCol w="719549"/>
              </a:tblGrid>
              <a:tr h="1909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48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1.329.559.344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5.236.625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1.223.222.324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441.080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9.585.217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-569.428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2.409.437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1.140.255.725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1.040.927.125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1.139.954.184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1.040.654.448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1.022.223.215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5.891.862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174.776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17.675.166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581.291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272.677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272.677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174.884.440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160.417.963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5.818.785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5.564.050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699.231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3.249.195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1.691.865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17.602.422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15.473.518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748991"/>
              </p:ext>
            </p:extLst>
          </p:nvPr>
        </p:nvGraphicFramePr>
        <p:xfrm>
          <a:off x="452406" y="1628801"/>
          <a:ext cx="808003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587021"/>
              </p:ext>
            </p:extLst>
          </p:nvPr>
        </p:nvGraphicFramePr>
        <p:xfrm>
          <a:off x="478145" y="1814194"/>
          <a:ext cx="8037204" cy="4279101"/>
        </p:xfrm>
        <a:graphic>
          <a:graphicData uri="http://schemas.openxmlformats.org/drawingml/2006/table">
            <a:tbl>
              <a:tblPr/>
              <a:tblGrid>
                <a:gridCol w="698887"/>
                <a:gridCol w="266525"/>
                <a:gridCol w="275408"/>
                <a:gridCol w="2443145"/>
                <a:gridCol w="746270"/>
                <a:gridCol w="746270"/>
                <a:gridCol w="737386"/>
                <a:gridCol w="701849"/>
                <a:gridCol w="710732"/>
                <a:gridCol w="710732"/>
              </a:tblGrid>
              <a:tr h="1782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8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137.248.271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2.820.695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1.780.297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3.568.882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34.607.439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32.002.579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4.316.321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57.884.057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-508.915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-324.031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705.280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705.280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726706"/>
              </p:ext>
            </p:extLst>
          </p:nvPr>
        </p:nvGraphicFramePr>
        <p:xfrm>
          <a:off x="557164" y="1988847"/>
          <a:ext cx="7875636" cy="3816416"/>
        </p:xfrm>
        <a:graphic>
          <a:graphicData uri="http://schemas.openxmlformats.org/drawingml/2006/table">
            <a:tbl>
              <a:tblPr/>
              <a:tblGrid>
                <a:gridCol w="732050"/>
                <a:gridCol w="283669"/>
                <a:gridCol w="283669"/>
                <a:gridCol w="2183948"/>
                <a:gridCol w="732050"/>
                <a:gridCol w="732050"/>
                <a:gridCol w="732050"/>
                <a:gridCol w="732050"/>
                <a:gridCol w="732050"/>
                <a:gridCol w="732050"/>
              </a:tblGrid>
              <a:tr h="1995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1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10.722.389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10.722.389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38167"/>
              </p:ext>
            </p:extLst>
          </p:nvPr>
        </p:nvGraphicFramePr>
        <p:xfrm>
          <a:off x="539552" y="1824081"/>
          <a:ext cx="7899597" cy="4523151"/>
        </p:xfrm>
        <a:graphic>
          <a:graphicData uri="http://schemas.openxmlformats.org/drawingml/2006/table">
            <a:tbl>
              <a:tblPr/>
              <a:tblGrid>
                <a:gridCol w="718689"/>
                <a:gridCol w="275498"/>
                <a:gridCol w="278492"/>
                <a:gridCol w="2003348"/>
                <a:gridCol w="814515"/>
                <a:gridCol w="814515"/>
                <a:gridCol w="814515"/>
                <a:gridCol w="730668"/>
                <a:gridCol w="730668"/>
                <a:gridCol w="718689"/>
              </a:tblGrid>
              <a:tr h="1608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8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959.799.690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844.919.793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5.346.619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4.743.399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803.653.720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719.276.095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758.887.599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686.099.890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678.113.530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4.585.096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5.971.927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44.439.712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32.933.863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32.933.863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67.531.091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67.531.091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47543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057"/>
              </p:ext>
            </p:extLst>
          </p:nvPr>
        </p:nvGraphicFramePr>
        <p:xfrm>
          <a:off x="520626" y="1758805"/>
          <a:ext cx="8046892" cy="4597544"/>
        </p:xfrm>
        <a:graphic>
          <a:graphicData uri="http://schemas.openxmlformats.org/drawingml/2006/table">
            <a:tbl>
              <a:tblPr/>
              <a:tblGrid>
                <a:gridCol w="732090"/>
                <a:gridCol w="280635"/>
                <a:gridCol w="283685"/>
                <a:gridCol w="2040702"/>
                <a:gridCol w="829702"/>
                <a:gridCol w="829702"/>
                <a:gridCol w="829702"/>
                <a:gridCol w="744292"/>
                <a:gridCol w="744292"/>
                <a:gridCol w="732090"/>
              </a:tblGrid>
              <a:tr h="1585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70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533.480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8.163.900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5.529.107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9.895.748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23.206.180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512.847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20.647.252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13.855.804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538.127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802.121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344.882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168.448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108.558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48.271.021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48.271.021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225639"/>
              </p:ext>
            </p:extLst>
          </p:nvPr>
        </p:nvGraphicFramePr>
        <p:xfrm>
          <a:off x="539552" y="1700808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538612"/>
              </p:ext>
            </p:extLst>
          </p:nvPr>
        </p:nvGraphicFramePr>
        <p:xfrm>
          <a:off x="539552" y="2057400"/>
          <a:ext cx="7704856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20100" y="5909137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554037"/>
              </p:ext>
            </p:extLst>
          </p:nvPr>
        </p:nvGraphicFramePr>
        <p:xfrm>
          <a:off x="539552" y="1844824"/>
          <a:ext cx="7887414" cy="3816424"/>
        </p:xfrm>
        <a:graphic>
          <a:graphicData uri="http://schemas.openxmlformats.org/drawingml/2006/table">
            <a:tbl>
              <a:tblPr/>
              <a:tblGrid>
                <a:gridCol w="768879"/>
                <a:gridCol w="2460412"/>
                <a:gridCol w="768879"/>
                <a:gridCol w="794507"/>
                <a:gridCol w="797712"/>
                <a:gridCol w="759267"/>
                <a:gridCol w="768879"/>
                <a:gridCol w="768879"/>
              </a:tblGrid>
              <a:tr h="23485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924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8.849.719.521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444.062.472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8.101.395.997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212.662.750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10.379.447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185.671.779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118.551.451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-6.549.685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97.977.496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6.610.888.606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123.362.842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6.183.410.648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1.679.636.875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305.195.399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1.518.042.616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5.766.570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4.691.540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-3.999.596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2.960.013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87.247.240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6.544.170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11.866.331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112.782.639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-707.007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78.690.654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6.909.362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5.175.545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16.239.169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297406"/>
              </p:ext>
            </p:extLst>
          </p:nvPr>
        </p:nvGraphicFramePr>
        <p:xfrm>
          <a:off x="611558" y="1861280"/>
          <a:ext cx="7840912" cy="4232013"/>
        </p:xfrm>
        <a:graphic>
          <a:graphicData uri="http://schemas.openxmlformats.org/drawingml/2006/table">
            <a:tbl>
              <a:tblPr/>
              <a:tblGrid>
                <a:gridCol w="300885"/>
                <a:gridCol w="386851"/>
                <a:gridCol w="2181414"/>
                <a:gridCol w="888326"/>
                <a:gridCol w="902654"/>
                <a:gridCol w="759376"/>
                <a:gridCol w="902654"/>
                <a:gridCol w="730720"/>
                <a:gridCol w="788032"/>
              </a:tblGrid>
              <a:tr h="558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31.933.087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120.680.219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88.747.132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90.019.612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12.162.539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14.285.147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12.031.030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19.770.548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106.395.072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86.624.524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77.988.582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77.274.331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66.146.616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7.074.048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5.618.298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-1.455.750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4.559.170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55.136.849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29.158.689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230.813.110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247.927.356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17.114.246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191.031.444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16.032.946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14.036.186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16.565.724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15.088.369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5.568.195.402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5.878.710.584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310.515.182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5.520.436.833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134.910.004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13.769.444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102.403.041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8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1.350.397.366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1.355.633.991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1.239.069.762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1.324.322.719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1.329.559.344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1.223.222.324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15.847.438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959.799.690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844.919.793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95895"/>
              </p:ext>
            </p:extLst>
          </p:nvPr>
        </p:nvGraphicFramePr>
        <p:xfrm>
          <a:off x="524988" y="1582617"/>
          <a:ext cx="8029201" cy="4654690"/>
        </p:xfrm>
        <a:graphic>
          <a:graphicData uri="http://schemas.openxmlformats.org/drawingml/2006/table">
            <a:tbl>
              <a:tblPr/>
              <a:tblGrid>
                <a:gridCol w="721456"/>
                <a:gridCol w="270546"/>
                <a:gridCol w="279565"/>
                <a:gridCol w="2428898"/>
                <a:gridCol w="721456"/>
                <a:gridCol w="721456"/>
                <a:gridCol w="721456"/>
                <a:gridCol w="721456"/>
                <a:gridCol w="721456"/>
                <a:gridCol w="721456"/>
              </a:tblGrid>
              <a:tr h="1655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68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14.285.147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2.122.608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12.031.030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6.613.031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341.203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5.751.741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1.251.813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5.356.892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1.960.700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4.717.882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-299.500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620.883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124.245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922.096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-186.500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496.638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2.249.998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2.249.998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-189.295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308.907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240.232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54617"/>
              </p:ext>
            </p:extLst>
          </p:nvPr>
        </p:nvGraphicFramePr>
        <p:xfrm>
          <a:off x="512667" y="1754841"/>
          <a:ext cx="8002683" cy="4601508"/>
        </p:xfrm>
        <a:graphic>
          <a:graphicData uri="http://schemas.openxmlformats.org/drawingml/2006/table">
            <a:tbl>
              <a:tblPr/>
              <a:tblGrid>
                <a:gridCol w="598117"/>
                <a:gridCol w="258801"/>
                <a:gridCol w="267427"/>
                <a:gridCol w="2565000"/>
                <a:gridCol w="736143"/>
                <a:gridCol w="736143"/>
                <a:gridCol w="736143"/>
                <a:gridCol w="724641"/>
                <a:gridCol w="690134"/>
                <a:gridCol w="690134"/>
              </a:tblGrid>
              <a:tr h="1645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0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106.395.072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86.624.524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77.988.582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102.124.992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82.777.847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77.672.929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1.938.275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1.762.444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97.678.426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82.877.847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75.734.654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1.519.518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95.652.392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82.877.847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74.215.136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14640" y="5973586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464196"/>
              </p:ext>
            </p:extLst>
          </p:nvPr>
        </p:nvGraphicFramePr>
        <p:xfrm>
          <a:off x="539550" y="1519268"/>
          <a:ext cx="8039986" cy="4454308"/>
        </p:xfrm>
        <a:graphic>
          <a:graphicData uri="http://schemas.openxmlformats.org/drawingml/2006/table">
            <a:tbl>
              <a:tblPr/>
              <a:tblGrid>
                <a:gridCol w="750524"/>
                <a:gridCol w="281447"/>
                <a:gridCol w="290827"/>
                <a:gridCol w="2088957"/>
                <a:gridCol w="788050"/>
                <a:gridCol w="788050"/>
                <a:gridCol w="788050"/>
                <a:gridCol w="763033"/>
                <a:gridCol w="750524"/>
                <a:gridCol w="750524"/>
              </a:tblGrid>
              <a:tr h="1432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88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77.274.331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4.194.050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66.146.616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61.645.980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4.892.575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53.039.037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10.002.189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1.833.990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1.833.990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1.832.540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1.827.666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1.827.666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1.826.216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942.491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942.491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941.041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885.175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885.175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885.175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-1.339.564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1.171.075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195.021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323.952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1.129.450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804.946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6866</Words>
  <Application>Microsoft Office PowerPoint</Application>
  <PresentationFormat>Presentación en pantalla (4:3)</PresentationFormat>
  <Paragraphs>4245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1_Tema de Office</vt:lpstr>
      <vt:lpstr>EJECUCIÓN ACUMULADA DE GASTOS PRESUPUESTARIOS AL MES DE NOVIEMBRE DE 2020 PARTIDA 15: MINISTERIO DEL TRABAJO Y PREVISIÓN SOCIAL</vt:lpstr>
      <vt:lpstr>COMPORTAMIENTO DE LA EJECUCIÓN ACUMULADA DE GASTOS A NOVIEMBRE DE 2020  PARTIDA 15 MINISTERIO DEL TRABAJO Y PREVISIÓN SOCIAL</vt:lpstr>
      <vt:lpstr>Presentación de PowerPoint</vt:lpstr>
      <vt:lpstr>Presentación de PowerPoint</vt:lpstr>
      <vt:lpstr>EJECUCIÓN ACUMULADA DE GASTOS A NOVIEMBRE DE 2020  PARTIDA 15 MINISTERIO DE TRABAJO Y PREVISIÓN SOCIAL</vt:lpstr>
      <vt:lpstr>EJECUCIÓN ACUMULADA DE GASTOS A NOVIEMBRE DE 2020  PARTIDA 15 RESUMEN POR CAPÍTULOS</vt:lpstr>
      <vt:lpstr>EJECUCIÓN ACUMULADA DE GASTOS A NOVIEMBRE DE 2020  PARTIDA 15. CAPÍTULO 01. PROGRAMA 01: SUBSECRETARÍA DEL TRABAJO</vt:lpstr>
      <vt:lpstr>EJECUCIÓN ACUMULADA DE GASTOS A NOVIEMBRE DE 2020  PARTIDA 15. CAPÍTULO 01. PROGRAMA 03: PROEMPLEO</vt:lpstr>
      <vt:lpstr>EJECUCIÓN ACUMULADA DE GASTOS A NOVIEMBRE DE 2020  PARTIDA 15. CAPÍTULO 02. PROGRAMA 01: DIRECCIÓN DEL TRABAJO</vt:lpstr>
      <vt:lpstr>EJECUCIÓN ACUMULADA DE GASTOS A NOVIEMBRE DE 2020  PARTIDA 15. CAPÍTULO 03. PROGRAMA 01: SUBSECRETARÍA DE PREVISIÓN SOCIAL</vt:lpstr>
      <vt:lpstr>EJECUCIÓN ACUMULADA DE GASTOS A NOVIEMBRE DE 2020  PARTIDA 15. CAPÍTULO 04. PROGRAMA 01: DIRECCIÓN DE CRÉDITO PRENDARIO</vt:lpstr>
      <vt:lpstr>EJECUCIÓN ACUMULADA DE GASTOS A NOVIEMBRE DE 2020  PARTIDA 15. CAPÍTULO 05. PROGRAMA 01: SERVICIO NACIONAL DE CAPACITACIÓN Y EMPLEO</vt:lpstr>
      <vt:lpstr>EJECUCIÓN ACUMULADA DE GASTOS A NOVIEMBRE DE 2020  PARTIDA 15. CAPÍTULO 05. PROGRAMA 01: SERVICIO NACIONAL DE CAPACITACIÓN Y EMPLEO</vt:lpstr>
      <vt:lpstr>EJECUCIÓN ACUMULADA DE GASTOS A NOVIEMBRE DE 2020  PARTIDA 15. CAPÍTULO 06. PROGRAMA 01: SUPERINTENDENCIA DE SEGURIDAD SOCIAL</vt:lpstr>
      <vt:lpstr>EJECUCIÓN ACUMULADA DE GASTOS A NOVIEMBRE DE 2020  PARTIDA 15. CAPÍTULO 07. PROGRAMA 01: SUPERINTENDENCIA DE PENSIONES</vt:lpstr>
      <vt:lpstr>EJECUCIÓN ACUMULADA DE GASTOS A NOVIEMBRE DE 2020  PARTIDA 15. CAPÍTULO 09. PROGRAMA 01: INSTITUTO DE PREVISIÓN SOCIAL</vt:lpstr>
      <vt:lpstr>EJECUCIÓN ACUMULADA DE GASTOS A NOVIEMBRE DE 2020  PARTIDA 15. CAPÍTULO 09. PROGRAMA 01: INSTITUTO DE PREVISIÓN SOCIAL</vt:lpstr>
      <vt:lpstr>EJECUCIÓN ACUMULADA DE GASTOS A NOVIEMBRE DE 2020  PARTIDA 15. CAPÍTULO 10. PROGRAMA 01: INSTITUTO  DE SEGURIDAD LABORAL  </vt:lpstr>
      <vt:lpstr>EJECUCIÓN ACUMULADA DE GASTOS A NOVIEMBRE DE 2020  PARTIDA 15. CAPÍTULO 13. PROGRAMA 01: CAJA DE PREVISIÓN DE LA DEFENSA NACIONAL</vt:lpstr>
      <vt:lpstr>EJECUCIÓN ACUMULADA DE GASTOS A NOVIEMBRE DE 2020  PARTIDA 15. CAPÍTULO 13. PROGRAMA 01: CAJA DE PREVISIÓN DE LA DEFENSA NACIONAL</vt:lpstr>
      <vt:lpstr>EJECUCIÓN ACUMULADA DE GASTOS A NOVIEMBRE DE 2020  PARTIDA 15. CAPÍTULO 13. PROGRAMA 02: FONDO DE MEDICINA CURATIVA</vt:lpstr>
      <vt:lpstr>EJECUCIÓN ACUMULADA DE GASTOS A NOVIEMBRE DE 2020  PARTIDA 15. CAPÍTULO 14. PROGRAMA 01: DIRECCIÓN DE PREVISIÓN DE CARABINEROS DE CHILE</vt:lpstr>
      <vt:lpstr>EJECUCIÓN ACUMULADA DE GASTOS A NOVIEMBRE DE 2020  PARTIDA 15. CAPÍTULO 14. PROGRAMA 01: DIRECCIÓN DE PREVISIÓN DE CARABINEROS DE CHILE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50</cp:revision>
  <dcterms:created xsi:type="dcterms:W3CDTF">2020-01-06T19:24:32Z</dcterms:created>
  <dcterms:modified xsi:type="dcterms:W3CDTF">2021-01-26T17:54:22Z</dcterms:modified>
</cp:coreProperties>
</file>