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23-49E2-936C-E1626B4283B0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23-49E2-936C-E1626B4283B0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23-49E2-936C-E1626B4283B0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23-49E2-936C-E1626B4283B0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23-49E2-936C-E1626B4283B0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23-49E2-936C-E1626B4283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14'!$D$29:$N$29</c:f>
              <c:numCache>
                <c:formatCode>0.0%</c:formatCode>
                <c:ptCount val="11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23-49E2-936C-E1626B4283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2018 - 2019 - 2020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6D-4AB7-8336-99169B34A80F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6D-4AB7-8336-99169B34A80F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6D-4AB7-8336-99169B34A80F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6D-4AB7-8336-99169B34A80F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6D-4AB7-8336-99169B34A80F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6D-4AB7-8336-99169B34A80F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E6D-4AB7-8336-99169B34A80F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6D-4AB7-8336-99169B34A80F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E6D-4AB7-8336-99169B34A80F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E6D-4AB7-8336-99169B34A80F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E6D-4AB7-8336-99169B34A80F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E6D-4AB7-8336-99169B34A8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14'!$D$22:$N$22</c:f>
              <c:numCache>
                <c:formatCode>0.0%</c:formatCode>
                <c:ptCount val="11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E6D-4AB7-8336-99169B34A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5333" y="1436547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A2C4FF7-9F3C-4342-9677-7C367E7A5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299152"/>
              </p:ext>
            </p:extLst>
          </p:nvPr>
        </p:nvGraphicFramePr>
        <p:xfrm>
          <a:off x="561579" y="1801673"/>
          <a:ext cx="7969236" cy="3107506"/>
        </p:xfrm>
        <a:graphic>
          <a:graphicData uri="http://schemas.openxmlformats.org/drawingml/2006/table">
            <a:tbl>
              <a:tblPr/>
              <a:tblGrid>
                <a:gridCol w="257987">
                  <a:extLst>
                    <a:ext uri="{9D8B030D-6E8A-4147-A177-3AD203B41FA5}">
                      <a16:colId xmlns:a16="http://schemas.microsoft.com/office/drawing/2014/main" val="3292085616"/>
                    </a:ext>
                  </a:extLst>
                </a:gridCol>
                <a:gridCol w="257987">
                  <a:extLst>
                    <a:ext uri="{9D8B030D-6E8A-4147-A177-3AD203B41FA5}">
                      <a16:colId xmlns:a16="http://schemas.microsoft.com/office/drawing/2014/main" val="1607220096"/>
                    </a:ext>
                  </a:extLst>
                </a:gridCol>
                <a:gridCol w="257987">
                  <a:extLst>
                    <a:ext uri="{9D8B030D-6E8A-4147-A177-3AD203B41FA5}">
                      <a16:colId xmlns:a16="http://schemas.microsoft.com/office/drawing/2014/main" val="73030077"/>
                    </a:ext>
                  </a:extLst>
                </a:gridCol>
                <a:gridCol w="3180987">
                  <a:extLst>
                    <a:ext uri="{9D8B030D-6E8A-4147-A177-3AD203B41FA5}">
                      <a16:colId xmlns:a16="http://schemas.microsoft.com/office/drawing/2014/main" val="3022266137"/>
                    </a:ext>
                  </a:extLst>
                </a:gridCol>
                <a:gridCol w="691407">
                  <a:extLst>
                    <a:ext uri="{9D8B030D-6E8A-4147-A177-3AD203B41FA5}">
                      <a16:colId xmlns:a16="http://schemas.microsoft.com/office/drawing/2014/main" val="1139330784"/>
                    </a:ext>
                  </a:extLst>
                </a:gridCol>
                <a:gridCol w="691407">
                  <a:extLst>
                    <a:ext uri="{9D8B030D-6E8A-4147-A177-3AD203B41FA5}">
                      <a16:colId xmlns:a16="http://schemas.microsoft.com/office/drawing/2014/main" val="3220641023"/>
                    </a:ext>
                  </a:extLst>
                </a:gridCol>
                <a:gridCol w="691407">
                  <a:extLst>
                    <a:ext uri="{9D8B030D-6E8A-4147-A177-3AD203B41FA5}">
                      <a16:colId xmlns:a16="http://schemas.microsoft.com/office/drawing/2014/main" val="844248242"/>
                    </a:ext>
                  </a:extLst>
                </a:gridCol>
                <a:gridCol w="691407">
                  <a:extLst>
                    <a:ext uri="{9D8B030D-6E8A-4147-A177-3AD203B41FA5}">
                      <a16:colId xmlns:a16="http://schemas.microsoft.com/office/drawing/2014/main" val="3879537150"/>
                    </a:ext>
                  </a:extLst>
                </a:gridCol>
                <a:gridCol w="629490">
                  <a:extLst>
                    <a:ext uri="{9D8B030D-6E8A-4147-A177-3AD203B41FA5}">
                      <a16:colId xmlns:a16="http://schemas.microsoft.com/office/drawing/2014/main" val="491583253"/>
                    </a:ext>
                  </a:extLst>
                </a:gridCol>
                <a:gridCol w="619170">
                  <a:extLst>
                    <a:ext uri="{9D8B030D-6E8A-4147-A177-3AD203B41FA5}">
                      <a16:colId xmlns:a16="http://schemas.microsoft.com/office/drawing/2014/main" val="2385670146"/>
                    </a:ext>
                  </a:extLst>
                </a:gridCol>
              </a:tblGrid>
              <a:tr h="130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299394"/>
                  </a:ext>
                </a:extLst>
              </a:tr>
              <a:tr h="3767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69189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19.648.113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849134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19.648.113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531126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1.136.863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348748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11.710.312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578283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2.895.032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15424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699068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03188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916490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932102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84530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366413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9756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23.527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694037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154.151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865910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1.101.944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707630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93.908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46474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2.115.249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8739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887618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025903"/>
                  </a:ext>
                </a:extLst>
              </a:tr>
              <a:tr h="13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15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5" y="1597450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D3C3F1-9EEF-4A2D-BB53-92100A644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527133"/>
              </p:ext>
            </p:extLst>
          </p:nvPr>
        </p:nvGraphicFramePr>
        <p:xfrm>
          <a:off x="576385" y="1964750"/>
          <a:ext cx="8028062" cy="1967918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2471555466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2141554598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1548489593"/>
                    </a:ext>
                  </a:extLst>
                </a:gridCol>
                <a:gridCol w="3034736">
                  <a:extLst>
                    <a:ext uri="{9D8B030D-6E8A-4147-A177-3AD203B41FA5}">
                      <a16:colId xmlns:a16="http://schemas.microsoft.com/office/drawing/2014/main" val="1759669697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37520535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95560693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474314883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973679286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2246353272"/>
                    </a:ext>
                  </a:extLst>
                </a:gridCol>
                <a:gridCol w="645689">
                  <a:extLst>
                    <a:ext uri="{9D8B030D-6E8A-4147-A177-3AD203B41FA5}">
                      <a16:colId xmlns:a16="http://schemas.microsoft.com/office/drawing/2014/main" val="2296084805"/>
                    </a:ext>
                  </a:extLst>
                </a:gridCol>
              </a:tblGrid>
              <a:tr h="1262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981733"/>
                  </a:ext>
                </a:extLst>
              </a:tr>
              <a:tr h="3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191039"/>
                  </a:ext>
                </a:extLst>
              </a:tr>
              <a:tr h="1618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2.949.286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197951"/>
                  </a:ext>
                </a:extLst>
              </a:tr>
              <a:tr h="12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2.497.638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111918"/>
                  </a:ext>
                </a:extLst>
              </a:tr>
              <a:tr h="12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-384.913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158.155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334090"/>
                  </a:ext>
                </a:extLst>
              </a:tr>
              <a:tr h="12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050788"/>
                  </a:ext>
                </a:extLst>
              </a:tr>
              <a:tr h="12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5621"/>
                  </a:ext>
                </a:extLst>
              </a:tr>
              <a:tr h="12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168388"/>
                  </a:ext>
                </a:extLst>
              </a:tr>
              <a:tr h="12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92634"/>
                  </a:ext>
                </a:extLst>
              </a:tr>
              <a:tr h="12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07677"/>
                  </a:ext>
                </a:extLst>
              </a:tr>
              <a:tr h="12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395372"/>
                  </a:ext>
                </a:extLst>
              </a:tr>
              <a:tr h="12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64713"/>
                  </a:ext>
                </a:extLst>
              </a:tr>
              <a:tr h="12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507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648902"/>
              </p:ext>
            </p:extLst>
          </p:nvPr>
        </p:nvGraphicFramePr>
        <p:xfrm>
          <a:off x="505529" y="1916832"/>
          <a:ext cx="8026911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430234"/>
              </p:ext>
            </p:extLst>
          </p:nvPr>
        </p:nvGraphicFramePr>
        <p:xfrm>
          <a:off x="534381" y="2024545"/>
          <a:ext cx="7886561" cy="3636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D49B42-8BB7-4EE9-8497-D71330372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998740"/>
              </p:ext>
            </p:extLst>
          </p:nvPr>
        </p:nvGraphicFramePr>
        <p:xfrm>
          <a:off x="578699" y="1850632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191968787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91732162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05679249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64124955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5743944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661610741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156617397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721106379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689777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35514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45.543.515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46.234.199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81125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18.715.860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726.516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16.408.323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01248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4.128.735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-1.040.343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2.484.353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21929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1763718,2%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08575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1.749.769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1.092.290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24887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94736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83305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448.257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-132.815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192.197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91229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47282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19.648.113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4443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78282,2%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190981"/>
                  </a:ext>
                </a:extLst>
              </a:tr>
            </a:tbl>
          </a:graphicData>
        </a:graphic>
      </p:graphicFrame>
      <p:sp>
        <p:nvSpPr>
          <p:cNvPr id="10" name="1 Título">
            <a:extLst>
              <a:ext uri="{FF2B5EF4-FFF2-40B4-BE49-F238E27FC236}">
                <a16:creationId xmlns:a16="http://schemas.microsoft.com/office/drawing/2014/main" id="{6177B614-A57B-4662-9FAC-9994ED3FB303}"/>
              </a:ext>
            </a:extLst>
          </p:cNvPr>
          <p:cNvSpPr txBox="1">
            <a:spLocks/>
          </p:cNvSpPr>
          <p:nvPr/>
        </p:nvSpPr>
        <p:spPr>
          <a:xfrm>
            <a:off x="571749" y="3912340"/>
            <a:ext cx="7886701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C427FE8-485C-4A90-9D21-526D49648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90450"/>
              </p:ext>
            </p:extLst>
          </p:nvPr>
        </p:nvGraphicFramePr>
        <p:xfrm>
          <a:off x="534947" y="1844823"/>
          <a:ext cx="7997494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3117856351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2175527570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142301676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44376021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038605808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62317179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477584670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451161196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2085012674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822710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892205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45.543.515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46.231.682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262668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12.902.214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251.501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10.795.119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88201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3.533.208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-716.730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2.583.645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2596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25.617.541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707.346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29.903.632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98106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-72.428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2.949.286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651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4345" y="1410601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8647" y="784112"/>
            <a:ext cx="80067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91E5039-D905-45BD-BEE2-E9DF3C240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076738"/>
              </p:ext>
            </p:extLst>
          </p:nvPr>
        </p:nvGraphicFramePr>
        <p:xfrm>
          <a:off x="568647" y="1775726"/>
          <a:ext cx="7981006" cy="2493630"/>
        </p:xfrm>
        <a:graphic>
          <a:graphicData uri="http://schemas.openxmlformats.org/drawingml/2006/table">
            <a:tbl>
              <a:tblPr/>
              <a:tblGrid>
                <a:gridCol w="267460">
                  <a:extLst>
                    <a:ext uri="{9D8B030D-6E8A-4147-A177-3AD203B41FA5}">
                      <a16:colId xmlns:a16="http://schemas.microsoft.com/office/drawing/2014/main" val="4088132695"/>
                    </a:ext>
                  </a:extLst>
                </a:gridCol>
                <a:gridCol w="267460">
                  <a:extLst>
                    <a:ext uri="{9D8B030D-6E8A-4147-A177-3AD203B41FA5}">
                      <a16:colId xmlns:a16="http://schemas.microsoft.com/office/drawing/2014/main" val="854236983"/>
                    </a:ext>
                  </a:extLst>
                </a:gridCol>
                <a:gridCol w="267460">
                  <a:extLst>
                    <a:ext uri="{9D8B030D-6E8A-4147-A177-3AD203B41FA5}">
                      <a16:colId xmlns:a16="http://schemas.microsoft.com/office/drawing/2014/main" val="3953782724"/>
                    </a:ext>
                  </a:extLst>
                </a:gridCol>
                <a:gridCol w="3016948">
                  <a:extLst>
                    <a:ext uri="{9D8B030D-6E8A-4147-A177-3AD203B41FA5}">
                      <a16:colId xmlns:a16="http://schemas.microsoft.com/office/drawing/2014/main" val="2324462148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375173545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2298232452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2834326428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2511079890"/>
                    </a:ext>
                  </a:extLst>
                </a:gridCol>
                <a:gridCol w="652602">
                  <a:extLst>
                    <a:ext uri="{9D8B030D-6E8A-4147-A177-3AD203B41FA5}">
                      <a16:colId xmlns:a16="http://schemas.microsoft.com/office/drawing/2014/main" val="1198264316"/>
                    </a:ext>
                  </a:extLst>
                </a:gridCol>
                <a:gridCol w="641904">
                  <a:extLst>
                    <a:ext uri="{9D8B030D-6E8A-4147-A177-3AD203B41FA5}">
                      <a16:colId xmlns:a16="http://schemas.microsoft.com/office/drawing/2014/main" val="1847784810"/>
                    </a:ext>
                  </a:extLst>
                </a:gridCol>
              </a:tblGrid>
              <a:tr h="128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34726"/>
                  </a:ext>
                </a:extLst>
              </a:tr>
              <a:tr h="3821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119686"/>
                  </a:ext>
                </a:extLst>
              </a:tr>
              <a:tr h="163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12.902.214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10.795.119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843667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8.363.137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431207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2.605.320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11397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523513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758710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409802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542093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-112.149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03207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560584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953380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24650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012851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04068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298109"/>
                  </a:ext>
                </a:extLst>
              </a:tr>
              <a:tr h="12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3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5BBCA8-DDD1-43C4-845A-64E1452AB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800713"/>
              </p:ext>
            </p:extLst>
          </p:nvPr>
        </p:nvGraphicFramePr>
        <p:xfrm>
          <a:off x="566188" y="1756590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96109519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4510245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00151739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55476074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511851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879729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84238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6644232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4572510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05708597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12754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22538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-716.730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2.583.645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2551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4552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-479.311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876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795.662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4307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795.662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2710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795.662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4054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7296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5227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9359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7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6" y="1406590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6D79E31-B4E6-4C9C-B15B-96EF44FBA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825298"/>
              </p:ext>
            </p:extLst>
          </p:nvPr>
        </p:nvGraphicFramePr>
        <p:xfrm>
          <a:off x="557675" y="1772816"/>
          <a:ext cx="8096176" cy="2868730"/>
        </p:xfrm>
        <a:graphic>
          <a:graphicData uri="http://schemas.openxmlformats.org/drawingml/2006/table">
            <a:tbl>
              <a:tblPr/>
              <a:tblGrid>
                <a:gridCol w="262096">
                  <a:extLst>
                    <a:ext uri="{9D8B030D-6E8A-4147-A177-3AD203B41FA5}">
                      <a16:colId xmlns:a16="http://schemas.microsoft.com/office/drawing/2014/main" val="1777942000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1066084544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1178418846"/>
                    </a:ext>
                  </a:extLst>
                </a:gridCol>
                <a:gridCol w="3231658">
                  <a:extLst>
                    <a:ext uri="{9D8B030D-6E8A-4147-A177-3AD203B41FA5}">
                      <a16:colId xmlns:a16="http://schemas.microsoft.com/office/drawing/2014/main" val="2015626264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1200872693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414781172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2446462262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2613969885"/>
                    </a:ext>
                  </a:extLst>
                </a:gridCol>
                <a:gridCol w="639517">
                  <a:extLst>
                    <a:ext uri="{9D8B030D-6E8A-4147-A177-3AD203B41FA5}">
                      <a16:colId xmlns:a16="http://schemas.microsoft.com/office/drawing/2014/main" val="1459481850"/>
                    </a:ext>
                  </a:extLst>
                </a:gridCol>
                <a:gridCol w="629033">
                  <a:extLst>
                    <a:ext uri="{9D8B030D-6E8A-4147-A177-3AD203B41FA5}">
                      <a16:colId xmlns:a16="http://schemas.microsoft.com/office/drawing/2014/main" val="1779632275"/>
                    </a:ext>
                  </a:extLst>
                </a:gridCol>
              </a:tblGrid>
              <a:tr h="1295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847274"/>
                  </a:ext>
                </a:extLst>
              </a:tr>
              <a:tr h="3753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276165"/>
                  </a:ext>
                </a:extLst>
              </a:tr>
              <a:tr h="160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25.617.541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707.346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29.903.632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560508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321.606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4.081.296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90058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816.941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166.335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234.037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158424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266488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984584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296.628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650598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296.628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83655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62.401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665511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897557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194.827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544413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7.250.766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302859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7.250.766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41853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778041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15420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95446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10734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485825"/>
                  </a:ext>
                </a:extLst>
              </a:tr>
              <a:tr h="12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682480"/>
                  </a:ext>
                </a:extLst>
              </a:tr>
            </a:tbl>
          </a:graphicData>
        </a:graphic>
      </p:graphicFrame>
      <p:sp>
        <p:nvSpPr>
          <p:cNvPr id="9" name="1 Título">
            <a:extLst>
              <a:ext uri="{FF2B5EF4-FFF2-40B4-BE49-F238E27FC236}">
                <a16:creationId xmlns:a16="http://schemas.microsoft.com/office/drawing/2014/main" id="{5993F4BD-7BEA-4494-AA76-A6BABDBEC0B8}"/>
              </a:ext>
            </a:extLst>
          </p:cNvPr>
          <p:cNvSpPr txBox="1">
            <a:spLocks/>
          </p:cNvSpPr>
          <p:nvPr/>
        </p:nvSpPr>
        <p:spPr>
          <a:xfrm>
            <a:off x="557675" y="4641546"/>
            <a:ext cx="8096176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3829</TotalTime>
  <Words>2078</Words>
  <Application>Microsoft Office PowerPoint</Application>
  <PresentationFormat>Presentación en pantalla (4:3)</PresentationFormat>
  <Paragraphs>1037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NOVIEMBRE DE 2020 PARTIDA 14:  MINISTERIO DE BIENES NACIONALES</vt:lpstr>
      <vt:lpstr>Presentación de PowerPoint</vt:lpstr>
      <vt:lpstr>Presentación de PowerPoint</vt:lpstr>
      <vt:lpstr>Presentación de PowerPoint</vt:lpstr>
      <vt:lpstr>EJECUCIÓN ACUMULADA DE GASTOS A NOVIEMBRE DE 2020  PARTIDA 14 MINISTERIO DE BIENES NACIONALES</vt:lpstr>
      <vt:lpstr>EJECUCIÓN ACUMULADA DE GASTOS A NOVIEMBRE DE 2020  PARTIDA 14 RESUMEN POR CAPÍTULOS</vt:lpstr>
      <vt:lpstr>EJECUCIÓN ACUMULADA DE GASTOS A NOVIEMBRE DE 2020  PARTIDA 14. CAPÍTULO 01. PROGRAMA 01: SUBSECRETARÍA DE BIENES NACIONALES </vt:lpstr>
      <vt:lpstr>EJECUCIÓN ACUMULADA DE GASTOS A NOVIEMBRE DE 2020  PARTIDA 14. CAPÍTULO 01. PROGRAMA 03: REGULARIZACIÓN DE LA PROPIEDAD RAÍZ</vt:lpstr>
      <vt:lpstr>EJECUCIÓN ACUMULADA DE GASTOS A NOVIEMBRE DE 2020  PARTIDA 14. CAPÍTULO 01. PROGRAMA 04: ADMINISTRACIÓN DE BIENES</vt:lpstr>
      <vt:lpstr>EJECUCIÓN ACUMULADA DE GASTOS A NOVIEMBRE DE 2020  PARTIDA 14. CAPÍTULO 01. PROGRAMA 04: ADMINISTRACIÓN DE BIENES</vt:lpstr>
      <vt:lpstr>EJECUCIÓN ACUMULADA DE GASTOS A NOVIEMBRE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257</cp:revision>
  <cp:lastPrinted>2019-10-14T13:03:08Z</cp:lastPrinted>
  <dcterms:created xsi:type="dcterms:W3CDTF">2016-06-23T13:38:47Z</dcterms:created>
  <dcterms:modified xsi:type="dcterms:W3CDTF">2021-01-06T20:11:23Z</dcterms:modified>
</cp:coreProperties>
</file>