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5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8"/>
  </p:notesMasterIdLst>
  <p:handoutMasterIdLst>
    <p:handoutMasterId r:id="rId29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19" r:id="rId21"/>
    <p:sldId id="332" r:id="rId22"/>
    <p:sldId id="331" r:id="rId23"/>
    <p:sldId id="330" r:id="rId24"/>
    <p:sldId id="329" r:id="rId25"/>
    <p:sldId id="328" r:id="rId26"/>
    <p:sldId id="327" r:id="rId27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722222222222224E-2"/>
          <c:y val="0.19353164187809857"/>
          <c:w val="0.96527777777777779"/>
          <c:h val="0.43046478565179352"/>
        </c:manualLayout>
      </c:layout>
      <c:pie3DChart>
        <c:varyColors val="1"/>
        <c:ser>
          <c:idx val="0"/>
          <c:order val="0"/>
          <c:tx>
            <c:strRef>
              <c:f>'[13.xlsx]Partida 13'!$D$62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631-4C5E-A3A6-F7D01C14948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C631-4C5E-A3A6-F7D01C14948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'[13.xlsx]Partida 13'!$C$63:$C$68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PRÉSTAMOS                                                                       </c:v>
                </c:pt>
                <c:pt idx="4">
                  <c:v>TRANSFERENCIAS DE CAPITAL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'[13.xlsx]Partida 13'!$D$63:$D$68</c:f>
              <c:numCache>
                <c:formatCode>#,##0</c:formatCode>
                <c:ptCount val="6"/>
                <c:pt idx="0">
                  <c:v>217919140</c:v>
                </c:pt>
                <c:pt idx="1">
                  <c:v>65581107</c:v>
                </c:pt>
                <c:pt idx="2">
                  <c:v>175846987</c:v>
                </c:pt>
                <c:pt idx="3">
                  <c:v>88003274</c:v>
                </c:pt>
                <c:pt idx="4">
                  <c:v>147140002</c:v>
                </c:pt>
                <c:pt idx="5">
                  <c:v>12264545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ayout>
        <c:manualLayout>
          <c:xMode val="edge"/>
          <c:yMode val="edge"/>
          <c:x val="3.3316599848015167E-2"/>
          <c:y val="0.70838486068088513"/>
          <c:w val="0.43108060434233941"/>
          <c:h val="0.257231930934254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Capítulo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14530795791117351"/>
          <c:y val="6.08150616428000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'[13.xlsx]Partida 13'!$L$61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'[13.xlsx]Partida 13'!$K$62:$K$67</c:f>
              <c:strCache>
                <c:ptCount val="6"/>
                <c:pt idx="0">
                  <c:v>SUB.DE AGRICULTURA</c:v>
                </c:pt>
                <c:pt idx="1">
                  <c:v>OF.DE EST. Y POL. AGRARIAS</c:v>
                </c:pt>
                <c:pt idx="2">
                  <c:v>INDAP</c:v>
                </c:pt>
                <c:pt idx="3">
                  <c:v>SER. AGR. Y GAN.</c:v>
                </c:pt>
                <c:pt idx="4">
                  <c:v>CONAF</c:v>
                </c:pt>
                <c:pt idx="5">
                  <c:v>CNR</c:v>
                </c:pt>
              </c:strCache>
            </c:strRef>
          </c:cat>
          <c:val>
            <c:numRef>
              <c:f>'[13.xlsx]Partida 13'!$L$62:$L$67</c:f>
              <c:numCache>
                <c:formatCode>#,##0</c:formatCode>
                <c:ptCount val="6"/>
                <c:pt idx="0">
                  <c:v>68511177</c:v>
                </c:pt>
                <c:pt idx="1">
                  <c:v>21115914</c:v>
                </c:pt>
                <c:pt idx="2">
                  <c:v>304699632</c:v>
                </c:pt>
                <c:pt idx="3">
                  <c:v>138863267</c:v>
                </c:pt>
                <c:pt idx="4">
                  <c:v>94320180</c:v>
                </c:pt>
                <c:pt idx="5">
                  <c:v>80438883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96524392"/>
        <c:axId val="296519688"/>
      </c:barChart>
      <c:catAx>
        <c:axId val="296524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96519688"/>
        <c:crosses val="autoZero"/>
        <c:auto val="1"/>
        <c:lblAlgn val="ctr"/>
        <c:lblOffset val="100"/>
        <c:noMultiLvlLbl val="0"/>
      </c:catAx>
      <c:valAx>
        <c:axId val="29651968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96524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 2018 - 2019 - 2020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13'!$C$29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13'!$D$29:$O$29</c:f>
              <c:numCache>
                <c:formatCode>0.0%</c:formatCode>
                <c:ptCount val="12"/>
                <c:pt idx="0">
                  <c:v>4.6532720870376451E-2</c:v>
                </c:pt>
                <c:pt idx="1">
                  <c:v>7.408240897548321E-2</c:v>
                </c:pt>
                <c:pt idx="2">
                  <c:v>0.10438912494657841</c:v>
                </c:pt>
                <c:pt idx="3">
                  <c:v>9.2421939848207915E-2</c:v>
                </c:pt>
                <c:pt idx="4">
                  <c:v>8.4593307628006945E-2</c:v>
                </c:pt>
                <c:pt idx="5">
                  <c:v>9.8222080155283123E-2</c:v>
                </c:pt>
                <c:pt idx="6">
                  <c:v>8.5024595978130377E-2</c:v>
                </c:pt>
                <c:pt idx="7">
                  <c:v>7.6769269256171918E-2</c:v>
                </c:pt>
                <c:pt idx="8">
                  <c:v>7.9681720979599371E-2</c:v>
                </c:pt>
                <c:pt idx="9">
                  <c:v>7.4444690161616617E-2</c:v>
                </c:pt>
                <c:pt idx="10">
                  <c:v>7.1765203909111036E-2</c:v>
                </c:pt>
                <c:pt idx="11">
                  <c:v>0.14195514928493089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AE-4B13-9F3B-D97CC3EA3C3A}"/>
            </c:ext>
          </c:extLst>
        </c:ser>
        <c:ser>
          <c:idx val="0"/>
          <c:order val="1"/>
          <c:tx>
            <c:strRef>
              <c:f>'Partida 13'!$C$30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13'!$D$30:$O$30</c:f>
              <c:numCache>
                <c:formatCode>0.0%</c:formatCode>
                <c:ptCount val="12"/>
                <c:pt idx="0">
                  <c:v>4.9359708464816389E-2</c:v>
                </c:pt>
                <c:pt idx="1">
                  <c:v>6.7329647358866054E-2</c:v>
                </c:pt>
                <c:pt idx="2">
                  <c:v>0.10251717366272182</c:v>
                </c:pt>
                <c:pt idx="3">
                  <c:v>9.7574118809375138E-2</c:v>
                </c:pt>
                <c:pt idx="4">
                  <c:v>9.0266690873798711E-2</c:v>
                </c:pt>
                <c:pt idx="5">
                  <c:v>0.10233769051308687</c:v>
                </c:pt>
                <c:pt idx="6">
                  <c:v>8.8205315442897017E-2</c:v>
                </c:pt>
                <c:pt idx="7">
                  <c:v>7.7931350926418189E-2</c:v>
                </c:pt>
                <c:pt idx="8">
                  <c:v>8.1320379961063893E-2</c:v>
                </c:pt>
                <c:pt idx="9">
                  <c:v>7.2689601471454354E-2</c:v>
                </c:pt>
                <c:pt idx="10">
                  <c:v>8.4962428527516926E-2</c:v>
                </c:pt>
                <c:pt idx="11">
                  <c:v>0.12613003861161651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AE-4B13-9F3B-D97CC3EA3C3A}"/>
            </c:ext>
          </c:extLst>
        </c:ser>
        <c:ser>
          <c:idx val="1"/>
          <c:order val="2"/>
          <c:tx>
            <c:strRef>
              <c:f>'Partida 13'!$C$31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1.79533162885208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1AE-4B13-9F3B-D97CC3EA3C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13'!$D$31:$N$31</c:f>
              <c:numCache>
                <c:formatCode>0.0%</c:formatCode>
                <c:ptCount val="11"/>
                <c:pt idx="0">
                  <c:v>4.5506122343900321E-2</c:v>
                </c:pt>
                <c:pt idx="1">
                  <c:v>6.9996170565702842E-2</c:v>
                </c:pt>
                <c:pt idx="2">
                  <c:v>0.10933352309056353</c:v>
                </c:pt>
                <c:pt idx="3">
                  <c:v>0.10294127414896519</c:v>
                </c:pt>
                <c:pt idx="4">
                  <c:v>7.8181445740577796E-2</c:v>
                </c:pt>
                <c:pt idx="5">
                  <c:v>7.5612878517171384E-2</c:v>
                </c:pt>
                <c:pt idx="6">
                  <c:v>6.9853087554805723E-2</c:v>
                </c:pt>
                <c:pt idx="7">
                  <c:v>7.5978451755602014E-2</c:v>
                </c:pt>
                <c:pt idx="8">
                  <c:v>8.0201152044641566E-2</c:v>
                </c:pt>
                <c:pt idx="9">
                  <c:v>8.5282485670520256E-2</c:v>
                </c:pt>
                <c:pt idx="10">
                  <c:v>0.10051990282005026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1AE-4B13-9F3B-D97CC3EA3C3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5005944"/>
        <c:axId val="325007904"/>
      </c:barChart>
      <c:catAx>
        <c:axId val="325005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5007904"/>
        <c:crosses val="autoZero"/>
        <c:auto val="1"/>
        <c:lblAlgn val="ctr"/>
        <c:lblOffset val="100"/>
        <c:noMultiLvlLbl val="0"/>
      </c:catAx>
      <c:valAx>
        <c:axId val="32500790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500594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2018 - 2019 - 2020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13'!$C$22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13'!$D$22:$O$22</c:f>
              <c:numCache>
                <c:formatCode>0.0%</c:formatCode>
                <c:ptCount val="12"/>
                <c:pt idx="0">
                  <c:v>4.6532720870376451E-2</c:v>
                </c:pt>
                <c:pt idx="1">
                  <c:v>0.12023375520392118</c:v>
                </c:pt>
                <c:pt idx="2">
                  <c:v>0.22398495777687313</c:v>
                </c:pt>
                <c:pt idx="3">
                  <c:v>0.31640689762508106</c:v>
                </c:pt>
                <c:pt idx="4">
                  <c:v>0.39783506062608193</c:v>
                </c:pt>
                <c:pt idx="5">
                  <c:v>0.48362586221545856</c:v>
                </c:pt>
                <c:pt idx="6">
                  <c:v>0.57425157175770303</c:v>
                </c:pt>
                <c:pt idx="7">
                  <c:v>0.65091552238903549</c:v>
                </c:pt>
                <c:pt idx="8">
                  <c:v>0.72592649217392058</c:v>
                </c:pt>
                <c:pt idx="9">
                  <c:v>0.79816180886886401</c:v>
                </c:pt>
                <c:pt idx="10">
                  <c:v>0.86380489903575508</c:v>
                </c:pt>
                <c:pt idx="11">
                  <c:v>0.98802360652268639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AD0-4CA0-8802-2A90FB3286BA}"/>
            </c:ext>
          </c:extLst>
        </c:ser>
        <c:ser>
          <c:idx val="0"/>
          <c:order val="1"/>
          <c:tx>
            <c:strRef>
              <c:f>'Partida 13'!$C$23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13'!$D$23:$O$23</c:f>
              <c:numCache>
                <c:formatCode>0.0%</c:formatCode>
                <c:ptCount val="12"/>
                <c:pt idx="0">
                  <c:v>4.9359708464816389E-2</c:v>
                </c:pt>
                <c:pt idx="1">
                  <c:v>0.11650833832651834</c:v>
                </c:pt>
                <c:pt idx="2">
                  <c:v>0.21789340508221777</c:v>
                </c:pt>
                <c:pt idx="3">
                  <c:v>0.31546752389159288</c:v>
                </c:pt>
                <c:pt idx="4">
                  <c:v>0.40454346833866656</c:v>
                </c:pt>
                <c:pt idx="5">
                  <c:v>0.49669152472025307</c:v>
                </c:pt>
                <c:pt idx="6">
                  <c:v>0.58289365358605905</c:v>
                </c:pt>
                <c:pt idx="7">
                  <c:v>0.65143906015164132</c:v>
                </c:pt>
                <c:pt idx="8">
                  <c:v>0.72746791638458541</c:v>
                </c:pt>
                <c:pt idx="9">
                  <c:v>0.80015751785603972</c:v>
                </c:pt>
                <c:pt idx="10">
                  <c:v>0.87854044155065913</c:v>
                </c:pt>
                <c:pt idx="11">
                  <c:v>0.99251656983233771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D0-4CA0-8802-2A90FB3286BA}"/>
            </c:ext>
          </c:extLst>
        </c:ser>
        <c:ser>
          <c:idx val="1"/>
          <c:order val="2"/>
          <c:tx>
            <c:strRef>
              <c:f>'Partida 13'!$C$24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6AD0-4CA0-8802-2A90FB3286BA}"/>
              </c:ext>
            </c:extLst>
          </c:dPt>
          <c:dLbls>
            <c:dLbl>
              <c:idx val="0"/>
              <c:layout>
                <c:manualLayout>
                  <c:x val="-4.2988364772160489E-2"/>
                  <c:y val="3.9618894987249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D0-4CA0-8802-2A90FB3286BA}"/>
                </c:ext>
              </c:extLst>
            </c:dLbl>
            <c:dLbl>
              <c:idx val="1"/>
              <c:layout>
                <c:manualLayout>
                  <c:x val="-3.7383177570093497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D0-4CA0-8802-2A90FB3286BA}"/>
                </c:ext>
              </c:extLst>
            </c:dLbl>
            <c:dLbl>
              <c:idx val="2"/>
              <c:layout>
                <c:manualLayout>
                  <c:x val="-4.3613707165109032E-2"/>
                  <c:y val="5.9492547036036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AD0-4CA0-8802-2A90FB3286BA}"/>
                </c:ext>
              </c:extLst>
            </c:dLbl>
            <c:dLbl>
              <c:idx val="3"/>
              <c:layout>
                <c:manualLayout>
                  <c:x val="-4.1536863966770511E-2"/>
                  <c:y val="5.2493423855326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D0-4CA0-8802-2A90FB3286BA}"/>
                </c:ext>
              </c:extLst>
            </c:dLbl>
            <c:dLbl>
              <c:idx val="4"/>
              <c:layout>
                <c:manualLayout>
                  <c:x val="-3.7383177570093455E-2"/>
                  <c:y val="6.2992108626391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AD0-4CA0-8802-2A90FB3286BA}"/>
                </c:ext>
              </c:extLst>
            </c:dLbl>
            <c:dLbl>
              <c:idx val="5"/>
              <c:layout>
                <c:manualLayout>
                  <c:x val="-3.7383177570093531E-2"/>
                  <c:y val="5.2493423855326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AD0-4CA0-8802-2A90FB3286BA}"/>
                </c:ext>
              </c:extLst>
            </c:dLbl>
            <c:dLbl>
              <c:idx val="6"/>
              <c:layout>
                <c:manualLayout>
                  <c:x val="-4.7767393561786012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AD0-4CA0-8802-2A90FB3286BA}"/>
                </c:ext>
              </c:extLst>
            </c:dLbl>
            <c:dLbl>
              <c:idx val="7"/>
              <c:layout>
                <c:manualLayout>
                  <c:x val="-4.9844236760124609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AD0-4CA0-8802-2A90FB3286BA}"/>
                </c:ext>
              </c:extLst>
            </c:dLbl>
            <c:dLbl>
              <c:idx val="8"/>
              <c:layout>
                <c:manualLayout>
                  <c:x val="-4.5690550363447636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AD0-4CA0-8802-2A90FB3286BA}"/>
                </c:ext>
              </c:extLst>
            </c:dLbl>
            <c:dLbl>
              <c:idx val="9"/>
              <c:layout>
                <c:manualLayout>
                  <c:x val="-3.3229491173416559E-2"/>
                  <c:y val="3.1496054313195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AD0-4CA0-8802-2A90FB3286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13'!$D$24:$N$24</c:f>
              <c:numCache>
                <c:formatCode>0.0%</c:formatCode>
                <c:ptCount val="11"/>
                <c:pt idx="0">
                  <c:v>4.5506122343900321E-2</c:v>
                </c:pt>
                <c:pt idx="1">
                  <c:v>0.11491136199166692</c:v>
                </c:pt>
                <c:pt idx="2">
                  <c:v>0.22005666775595142</c:v>
                </c:pt>
                <c:pt idx="3">
                  <c:v>0.32516004515734992</c:v>
                </c:pt>
                <c:pt idx="4">
                  <c:v>0.4024433856505516</c:v>
                </c:pt>
                <c:pt idx="5">
                  <c:v>0.48371334766331031</c:v>
                </c:pt>
                <c:pt idx="6">
                  <c:v>0.55356643521811599</c:v>
                </c:pt>
                <c:pt idx="7">
                  <c:v>0.62954488697371802</c:v>
                </c:pt>
                <c:pt idx="8">
                  <c:v>0.70370226586664442</c:v>
                </c:pt>
                <c:pt idx="9">
                  <c:v>0.76028429464728409</c:v>
                </c:pt>
                <c:pt idx="10">
                  <c:v>0.86080419746733439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6AD0-4CA0-8802-2A90FB3286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5002416"/>
        <c:axId val="325007512"/>
      </c:lineChart>
      <c:catAx>
        <c:axId val="32500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5007512"/>
        <c:crosses val="autoZero"/>
        <c:auto val="1"/>
        <c:lblAlgn val="ctr"/>
        <c:lblOffset val="100"/>
        <c:noMultiLvlLbl val="0"/>
      </c:catAx>
      <c:valAx>
        <c:axId val="3250075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500241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11169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09514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2119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59386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93752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36063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51312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3247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7424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NOVIEMBRE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AGRICULTURA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diciembre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8386" y="593062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8474" y="735658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OFICINA DE ESTUDIOS Y POLÍTICAS AGRARIAS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58473" y="5382518"/>
            <a:ext cx="8138687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CFDD24E-8E89-4788-A9ED-281DB16916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361334"/>
              </p:ext>
            </p:extLst>
          </p:nvPr>
        </p:nvGraphicFramePr>
        <p:xfrm>
          <a:off x="448386" y="1855110"/>
          <a:ext cx="8176750" cy="3517635"/>
        </p:xfrm>
        <a:graphic>
          <a:graphicData uri="http://schemas.openxmlformats.org/drawingml/2006/table">
            <a:tbl>
              <a:tblPr/>
              <a:tblGrid>
                <a:gridCol w="819203">
                  <a:extLst>
                    <a:ext uri="{9D8B030D-6E8A-4147-A177-3AD203B41FA5}">
                      <a16:colId xmlns:a16="http://schemas.microsoft.com/office/drawing/2014/main" val="1622888056"/>
                    </a:ext>
                  </a:extLst>
                </a:gridCol>
                <a:gridCol w="302617">
                  <a:extLst>
                    <a:ext uri="{9D8B030D-6E8A-4147-A177-3AD203B41FA5}">
                      <a16:colId xmlns:a16="http://schemas.microsoft.com/office/drawing/2014/main" val="288418325"/>
                    </a:ext>
                  </a:extLst>
                </a:gridCol>
                <a:gridCol w="302617">
                  <a:extLst>
                    <a:ext uri="{9D8B030D-6E8A-4147-A177-3AD203B41FA5}">
                      <a16:colId xmlns:a16="http://schemas.microsoft.com/office/drawing/2014/main" val="1085728652"/>
                    </a:ext>
                  </a:extLst>
                </a:gridCol>
                <a:gridCol w="2741886">
                  <a:extLst>
                    <a:ext uri="{9D8B030D-6E8A-4147-A177-3AD203B41FA5}">
                      <a16:colId xmlns:a16="http://schemas.microsoft.com/office/drawing/2014/main" val="121960541"/>
                    </a:ext>
                  </a:extLst>
                </a:gridCol>
                <a:gridCol w="819203">
                  <a:extLst>
                    <a:ext uri="{9D8B030D-6E8A-4147-A177-3AD203B41FA5}">
                      <a16:colId xmlns:a16="http://schemas.microsoft.com/office/drawing/2014/main" val="4116260916"/>
                    </a:ext>
                  </a:extLst>
                </a:gridCol>
                <a:gridCol w="819203">
                  <a:extLst>
                    <a:ext uri="{9D8B030D-6E8A-4147-A177-3AD203B41FA5}">
                      <a16:colId xmlns:a16="http://schemas.microsoft.com/office/drawing/2014/main" val="1537203040"/>
                    </a:ext>
                  </a:extLst>
                </a:gridCol>
                <a:gridCol w="819203">
                  <a:extLst>
                    <a:ext uri="{9D8B030D-6E8A-4147-A177-3AD203B41FA5}">
                      <a16:colId xmlns:a16="http://schemas.microsoft.com/office/drawing/2014/main" val="2396759768"/>
                    </a:ext>
                  </a:extLst>
                </a:gridCol>
                <a:gridCol w="819203">
                  <a:extLst>
                    <a:ext uri="{9D8B030D-6E8A-4147-A177-3AD203B41FA5}">
                      <a16:colId xmlns:a16="http://schemas.microsoft.com/office/drawing/2014/main" val="4097831258"/>
                    </a:ext>
                  </a:extLst>
                </a:gridCol>
                <a:gridCol w="733615">
                  <a:extLst>
                    <a:ext uri="{9D8B030D-6E8A-4147-A177-3AD203B41FA5}">
                      <a16:colId xmlns:a16="http://schemas.microsoft.com/office/drawing/2014/main" val="2912735056"/>
                    </a:ext>
                  </a:extLst>
                </a:gridCol>
              </a:tblGrid>
              <a:tr h="16408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408400"/>
                  </a:ext>
                </a:extLst>
              </a:tr>
              <a:tr h="50251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800094"/>
                  </a:ext>
                </a:extLst>
              </a:tr>
              <a:tr h="2153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21.115.914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9.625.904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-11.490.010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8.620.894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223410"/>
                  </a:ext>
                </a:extLst>
              </a:tr>
              <a:tr h="16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4.361.402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4.306.468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-54.934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3.749.072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722468"/>
                  </a:ext>
                </a:extLst>
              </a:tr>
              <a:tr h="16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960.300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793.201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-167.099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590.549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198974"/>
                  </a:ext>
                </a:extLst>
              </a:tr>
              <a:tr h="16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810485"/>
                  </a:ext>
                </a:extLst>
              </a:tr>
              <a:tr h="16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356127"/>
                  </a:ext>
                </a:extLst>
              </a:tr>
              <a:tr h="16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15.610.433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4.337.309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-11.273.124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4.135.353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340587"/>
                  </a:ext>
                </a:extLst>
              </a:tr>
              <a:tr h="16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605.865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605.865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403.910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906558"/>
                  </a:ext>
                </a:extLst>
              </a:tr>
              <a:tr h="16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Información de Recursos Naturales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605.865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605.865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403.910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839659"/>
                  </a:ext>
                </a:extLst>
              </a:tr>
              <a:tr h="16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15.004.568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3.731.444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-11.273.124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3.731.443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481075"/>
                  </a:ext>
                </a:extLst>
              </a:tr>
              <a:tr h="16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Estadísticas Continuas Intercensales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430.214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406.214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537137"/>
                  </a:ext>
                </a:extLst>
              </a:tr>
              <a:tr h="16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VIII Censo Agropecuario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14.574.354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3.325.230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-11.249.124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3.325.229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025180"/>
                  </a:ext>
                </a:extLst>
              </a:tr>
              <a:tr h="16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807.328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516621"/>
                  </a:ext>
                </a:extLst>
              </a:tr>
              <a:tr h="16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807.328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943379"/>
                  </a:ext>
                </a:extLst>
              </a:tr>
              <a:tr h="16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183.769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-20.782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949357"/>
                  </a:ext>
                </a:extLst>
              </a:tr>
              <a:tr h="16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97554"/>
                  </a:ext>
                </a:extLst>
              </a:tr>
              <a:tr h="16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-8.249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944382"/>
                  </a:ext>
                </a:extLst>
              </a:tr>
              <a:tr h="174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154.496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142.496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102.717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520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0868" y="6356350"/>
            <a:ext cx="7788871" cy="186101"/>
          </a:xfrm>
        </p:spPr>
        <p:txBody>
          <a:bodyPr/>
          <a:lstStyle/>
          <a:p>
            <a:r>
              <a:rPr lang="es-CL" sz="900" b="1" dirty="0"/>
              <a:t>Fuente</a:t>
            </a:r>
            <a:r>
              <a:rPr lang="es-CL" sz="900" dirty="0"/>
              <a:t>: Elaboración</a:t>
            </a:r>
            <a:r>
              <a:rPr lang="es-CL" sz="1050" dirty="0"/>
              <a:t>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0628" y="125176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05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…..1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0870" y="649208"/>
            <a:ext cx="8073578" cy="596180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30869" y="5898457"/>
            <a:ext cx="8001572" cy="33825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D7D964B-03DE-4C9C-BD9A-AA0CF44672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777058"/>
              </p:ext>
            </p:extLst>
          </p:nvPr>
        </p:nvGraphicFramePr>
        <p:xfrm>
          <a:off x="530868" y="1547124"/>
          <a:ext cx="8073578" cy="4351338"/>
        </p:xfrm>
        <a:graphic>
          <a:graphicData uri="http://schemas.openxmlformats.org/drawingml/2006/table">
            <a:tbl>
              <a:tblPr/>
              <a:tblGrid>
                <a:gridCol w="808867">
                  <a:extLst>
                    <a:ext uri="{9D8B030D-6E8A-4147-A177-3AD203B41FA5}">
                      <a16:colId xmlns:a16="http://schemas.microsoft.com/office/drawing/2014/main" val="1879499322"/>
                    </a:ext>
                  </a:extLst>
                </a:gridCol>
                <a:gridCol w="298798">
                  <a:extLst>
                    <a:ext uri="{9D8B030D-6E8A-4147-A177-3AD203B41FA5}">
                      <a16:colId xmlns:a16="http://schemas.microsoft.com/office/drawing/2014/main" val="2391236512"/>
                    </a:ext>
                  </a:extLst>
                </a:gridCol>
                <a:gridCol w="298798">
                  <a:extLst>
                    <a:ext uri="{9D8B030D-6E8A-4147-A177-3AD203B41FA5}">
                      <a16:colId xmlns:a16="http://schemas.microsoft.com/office/drawing/2014/main" val="1391418138"/>
                    </a:ext>
                  </a:extLst>
                </a:gridCol>
                <a:gridCol w="2707290">
                  <a:extLst>
                    <a:ext uri="{9D8B030D-6E8A-4147-A177-3AD203B41FA5}">
                      <a16:colId xmlns:a16="http://schemas.microsoft.com/office/drawing/2014/main" val="1370663715"/>
                    </a:ext>
                  </a:extLst>
                </a:gridCol>
                <a:gridCol w="808867">
                  <a:extLst>
                    <a:ext uri="{9D8B030D-6E8A-4147-A177-3AD203B41FA5}">
                      <a16:colId xmlns:a16="http://schemas.microsoft.com/office/drawing/2014/main" val="2147318395"/>
                    </a:ext>
                  </a:extLst>
                </a:gridCol>
                <a:gridCol w="808867">
                  <a:extLst>
                    <a:ext uri="{9D8B030D-6E8A-4147-A177-3AD203B41FA5}">
                      <a16:colId xmlns:a16="http://schemas.microsoft.com/office/drawing/2014/main" val="4192544406"/>
                    </a:ext>
                  </a:extLst>
                </a:gridCol>
                <a:gridCol w="808867">
                  <a:extLst>
                    <a:ext uri="{9D8B030D-6E8A-4147-A177-3AD203B41FA5}">
                      <a16:colId xmlns:a16="http://schemas.microsoft.com/office/drawing/2014/main" val="472883839"/>
                    </a:ext>
                  </a:extLst>
                </a:gridCol>
                <a:gridCol w="808867">
                  <a:extLst>
                    <a:ext uri="{9D8B030D-6E8A-4147-A177-3AD203B41FA5}">
                      <a16:colId xmlns:a16="http://schemas.microsoft.com/office/drawing/2014/main" val="1129669251"/>
                    </a:ext>
                  </a:extLst>
                </a:gridCol>
                <a:gridCol w="724357">
                  <a:extLst>
                    <a:ext uri="{9D8B030D-6E8A-4147-A177-3AD203B41FA5}">
                      <a16:colId xmlns:a16="http://schemas.microsoft.com/office/drawing/2014/main" val="1850612474"/>
                    </a:ext>
                  </a:extLst>
                </a:gridCol>
              </a:tblGrid>
              <a:tr h="12544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40" marR="7840" marT="7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0" marR="7840" marT="7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836265"/>
                  </a:ext>
                </a:extLst>
              </a:tr>
              <a:tr h="3841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934202"/>
                  </a:ext>
                </a:extLst>
              </a:tr>
              <a:tr h="1646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304.699.632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300.186.409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-4.513.223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256.262.594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785770"/>
                  </a:ext>
                </a:extLst>
              </a:tr>
              <a:tr h="125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42.708.109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43.556.110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848.001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38.515.088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237903"/>
                  </a:ext>
                </a:extLst>
              </a:tr>
              <a:tr h="125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6.964.268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6.136.653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-827.615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5.530.786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084029"/>
                  </a:ext>
                </a:extLst>
              </a:tr>
              <a:tr h="125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1.303.981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13039810,0%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246665"/>
                  </a:ext>
                </a:extLst>
              </a:tr>
              <a:tr h="125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1.303.981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13039810,0%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703074"/>
                  </a:ext>
                </a:extLst>
              </a:tr>
              <a:tr h="125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86.963.176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84.251.139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-2.712.037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69.634.340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938165"/>
                  </a:ext>
                </a:extLst>
              </a:tr>
              <a:tr h="125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86.959.742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84.247.705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-2.712.037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69.630.906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037086"/>
                  </a:ext>
                </a:extLst>
              </a:tr>
              <a:tr h="125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Contratación del Seguro Agrícola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963.048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1.663.048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1.450.759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862981"/>
                  </a:ext>
                </a:extLst>
              </a:tr>
              <a:tr h="125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Incentivos Ley N° 20.412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21.868.884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20.468.884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-1.400.000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16.029.728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994970"/>
                  </a:ext>
                </a:extLst>
              </a:tr>
              <a:tr h="125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1.626.384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1.626.384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2.566.458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157,8%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923861"/>
                  </a:ext>
                </a:extLst>
              </a:tr>
              <a:tr h="250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Desarrollo de Capacidades Productivas y Empresariales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2.116.467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2.016.467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1.327.067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814011"/>
                  </a:ext>
                </a:extLst>
              </a:tr>
              <a:tr h="125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 Asesoría Técnica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12.080.054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12.080.054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7.344.256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740811"/>
                  </a:ext>
                </a:extLst>
              </a:tr>
              <a:tr h="125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Acción Local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19.661.807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19.661.807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18.633.798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649715"/>
                  </a:ext>
                </a:extLst>
              </a:tr>
              <a:tr h="250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Promoción y Desarrollo de la Mujer - PRODEMU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1.826.151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1.826.151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1.826.151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004477"/>
                  </a:ext>
                </a:extLst>
              </a:tr>
              <a:tr h="125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Territorial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19.143.452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19.143.452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17.925.544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439827"/>
                  </a:ext>
                </a:extLst>
              </a:tr>
              <a:tr h="250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Integral de Pequeños Productores Campesinos del Secano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2.677.487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2.677.487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656.611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776226"/>
                  </a:ext>
                </a:extLst>
              </a:tr>
              <a:tr h="125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Productivas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3.361.125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2.149.088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-1.212.037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1.403.337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389936"/>
                  </a:ext>
                </a:extLst>
              </a:tr>
              <a:tr h="125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para Comercialización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1.634.883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934.883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-700.000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467.197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15012"/>
                  </a:ext>
                </a:extLst>
              </a:tr>
              <a:tr h="125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3.434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153441"/>
                  </a:ext>
                </a:extLst>
              </a:tr>
              <a:tr h="250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Latinoamericana de Instituciones Financieras para el Desarrollo - ALIDE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3.434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099498"/>
                  </a:ext>
                </a:extLst>
              </a:tr>
              <a:tr h="125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431.332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431.322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10.761.402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2494,9%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993365"/>
                  </a:ext>
                </a:extLst>
              </a:tr>
              <a:tr h="125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888020"/>
                  </a:ext>
                </a:extLst>
              </a:tr>
              <a:tr h="156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431.322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431.322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10.761.402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2495,0%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265537"/>
                  </a:ext>
                </a:extLst>
              </a:tr>
              <a:tr h="125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131.635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1316350,0%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457155"/>
                  </a:ext>
                </a:extLst>
              </a:tr>
              <a:tr h="258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131.635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1316350,0%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330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1324" y="627783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6798" y="1465589"/>
            <a:ext cx="7833502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…..2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6798" y="705439"/>
            <a:ext cx="7923634" cy="59826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3C924CF-54EF-4351-A5C4-C3AAA89A34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79229"/>
              </p:ext>
            </p:extLst>
          </p:nvPr>
        </p:nvGraphicFramePr>
        <p:xfrm>
          <a:off x="565844" y="1754562"/>
          <a:ext cx="7894587" cy="4397987"/>
        </p:xfrm>
        <a:graphic>
          <a:graphicData uri="http://schemas.openxmlformats.org/drawingml/2006/table">
            <a:tbl>
              <a:tblPr/>
              <a:tblGrid>
                <a:gridCol w="790934">
                  <a:extLst>
                    <a:ext uri="{9D8B030D-6E8A-4147-A177-3AD203B41FA5}">
                      <a16:colId xmlns:a16="http://schemas.microsoft.com/office/drawing/2014/main" val="82951300"/>
                    </a:ext>
                  </a:extLst>
                </a:gridCol>
                <a:gridCol w="292174">
                  <a:extLst>
                    <a:ext uri="{9D8B030D-6E8A-4147-A177-3AD203B41FA5}">
                      <a16:colId xmlns:a16="http://schemas.microsoft.com/office/drawing/2014/main" val="4224603281"/>
                    </a:ext>
                  </a:extLst>
                </a:gridCol>
                <a:gridCol w="292174">
                  <a:extLst>
                    <a:ext uri="{9D8B030D-6E8A-4147-A177-3AD203B41FA5}">
                      <a16:colId xmlns:a16="http://schemas.microsoft.com/office/drawing/2014/main" val="3541624404"/>
                    </a:ext>
                  </a:extLst>
                </a:gridCol>
                <a:gridCol w="2647270">
                  <a:extLst>
                    <a:ext uri="{9D8B030D-6E8A-4147-A177-3AD203B41FA5}">
                      <a16:colId xmlns:a16="http://schemas.microsoft.com/office/drawing/2014/main" val="696622617"/>
                    </a:ext>
                  </a:extLst>
                </a:gridCol>
                <a:gridCol w="790934">
                  <a:extLst>
                    <a:ext uri="{9D8B030D-6E8A-4147-A177-3AD203B41FA5}">
                      <a16:colId xmlns:a16="http://schemas.microsoft.com/office/drawing/2014/main" val="1292330300"/>
                    </a:ext>
                  </a:extLst>
                </a:gridCol>
                <a:gridCol w="790934">
                  <a:extLst>
                    <a:ext uri="{9D8B030D-6E8A-4147-A177-3AD203B41FA5}">
                      <a16:colId xmlns:a16="http://schemas.microsoft.com/office/drawing/2014/main" val="997316801"/>
                    </a:ext>
                  </a:extLst>
                </a:gridCol>
                <a:gridCol w="790934">
                  <a:extLst>
                    <a:ext uri="{9D8B030D-6E8A-4147-A177-3AD203B41FA5}">
                      <a16:colId xmlns:a16="http://schemas.microsoft.com/office/drawing/2014/main" val="1091062309"/>
                    </a:ext>
                  </a:extLst>
                </a:gridCol>
                <a:gridCol w="790934">
                  <a:extLst>
                    <a:ext uri="{9D8B030D-6E8A-4147-A177-3AD203B41FA5}">
                      <a16:colId xmlns:a16="http://schemas.microsoft.com/office/drawing/2014/main" val="344449433"/>
                    </a:ext>
                  </a:extLst>
                </a:gridCol>
                <a:gridCol w="708299">
                  <a:extLst>
                    <a:ext uri="{9D8B030D-6E8A-4147-A177-3AD203B41FA5}">
                      <a16:colId xmlns:a16="http://schemas.microsoft.com/office/drawing/2014/main" val="1500421054"/>
                    </a:ext>
                  </a:extLst>
                </a:gridCol>
              </a:tblGrid>
              <a:tr h="14158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225829"/>
                  </a:ext>
                </a:extLst>
              </a:tr>
              <a:tr h="28317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182849"/>
                  </a:ext>
                </a:extLst>
              </a:tr>
              <a:tr h="141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1.661.207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689.380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-971.827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651.778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204796"/>
                  </a:ext>
                </a:extLst>
              </a:tr>
              <a:tr h="141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592.319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21.448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-570.871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21.447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521612"/>
                  </a:ext>
                </a:extLst>
              </a:tr>
              <a:tr h="141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79.171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32.476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-46.695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32.472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226290"/>
                  </a:ext>
                </a:extLst>
              </a:tr>
              <a:tr h="141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55.404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22.727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-32.677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22.507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719031"/>
                  </a:ext>
                </a:extLst>
              </a:tr>
              <a:tr h="141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326.434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172.714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-153.720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164.192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664859"/>
                  </a:ext>
                </a:extLst>
              </a:tr>
              <a:tr h="141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607.879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440.015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-167.864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411.160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538502"/>
                  </a:ext>
                </a:extLst>
              </a:tr>
              <a:tr h="141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87.903.253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-100.021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75.212.433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163119"/>
                  </a:ext>
                </a:extLst>
              </a:tr>
              <a:tr h="141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87.903.253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-100.021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75.212.433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686650"/>
                  </a:ext>
                </a:extLst>
              </a:tr>
              <a:tr h="141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Corto Plazo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58.266.420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58.266.420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52.398.763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704225"/>
                  </a:ext>
                </a:extLst>
              </a:tr>
              <a:tr h="141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Largo Plazo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24.839.414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24.839.414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21.605.307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448956"/>
                  </a:ext>
                </a:extLst>
              </a:tr>
              <a:tr h="141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 financiamiento art. 3°, Ley N° 18.450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1.938.456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1.938.456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978.325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606758"/>
                  </a:ext>
                </a:extLst>
              </a:tr>
              <a:tr h="141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Largo Plazo - COBIN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2.958.984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2.858.963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-100.021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230.038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268433"/>
                  </a:ext>
                </a:extLst>
              </a:tr>
              <a:tr h="141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78.399.568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72.938.616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-5.460.952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63.322.936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38423"/>
                  </a:ext>
                </a:extLst>
              </a:tr>
              <a:tr h="141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78.399.568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72.938.616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-5.460.952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63.322.936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043388"/>
                  </a:ext>
                </a:extLst>
              </a:tr>
              <a:tr h="141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Riego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20.638.597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20.638.597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14.900.058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041708"/>
                  </a:ext>
                </a:extLst>
              </a:tr>
              <a:tr h="141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Inversiones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10.377.004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10.377.004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8.904.255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55832"/>
                  </a:ext>
                </a:extLst>
              </a:tr>
              <a:tr h="141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Acción Local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23.259.173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21.081.096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-2.178.077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19.366.384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049933"/>
                  </a:ext>
                </a:extLst>
              </a:tr>
              <a:tr h="141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Territorial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15.142.835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14.859.960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-282.875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14.325.317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706872"/>
                  </a:ext>
                </a:extLst>
              </a:tr>
              <a:tr h="141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Praderas Suplementarias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4.769.510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3.669.510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-1.100.000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3.638.196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413846"/>
                  </a:ext>
                </a:extLst>
              </a:tr>
              <a:tr h="141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Productivas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1.603.868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303.868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-1.300.000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285.865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245080"/>
                  </a:ext>
                </a:extLst>
              </a:tr>
              <a:tr h="283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Promoción y Desarrollo de la Mujer - PRODEMU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1.240.302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1.240.302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1.207.844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195796"/>
                  </a:ext>
                </a:extLst>
              </a:tr>
              <a:tr h="283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Integral de Pequeños Productores Campesinos del Secano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676.865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676.865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650.466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067434"/>
                  </a:ext>
                </a:extLst>
              </a:tr>
              <a:tr h="141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para Comercialización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691.414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91.414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-600.000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44.551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160335"/>
                  </a:ext>
                </a:extLst>
              </a:tr>
              <a:tr h="141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2.001.829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2.001.829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1.959.617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388845"/>
                  </a:ext>
                </a:extLst>
              </a:tr>
              <a:tr h="141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2.001.829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2.001.829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1.959.617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862907"/>
                  </a:ext>
                </a:extLst>
              </a:tr>
              <a:tr h="1504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2.278.077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2.278.077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89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694577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AGRÍCOLA Y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310179"/>
              </p:ext>
            </p:extLst>
          </p:nvPr>
        </p:nvGraphicFramePr>
        <p:xfrm>
          <a:off x="518868" y="1825620"/>
          <a:ext cx="8167931" cy="4493470"/>
        </p:xfrm>
        <a:graphic>
          <a:graphicData uri="http://schemas.openxmlformats.org/drawingml/2006/table">
            <a:tbl>
              <a:tblPr/>
              <a:tblGrid>
                <a:gridCol w="818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3906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17" marR="8417" marT="8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17" marR="8417" marT="8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88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27.617.838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27.620.242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2.404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25.953.918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22.699.072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22.910.648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211.576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20.405.423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2.452.606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2.206.591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-246.015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1.805.328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1.218.388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12183880,0%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22.386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1.196.002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11960020,0%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17.876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17.876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226.818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1268,8%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209.189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2091890,0%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Sanitarias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209.189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2091890,0%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9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17.629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0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Oficial de Agencias Certificadoras de Semillas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2.132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2.132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1.931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9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Análisis de Semillas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8.580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8.559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para la Protección de las Obtenciones Vegetales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7.154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7.154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7.139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9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145.850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145.850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143.871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9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145.850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145.850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143.871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9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52.304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523040,0%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9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51.775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517750,0%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9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2.302.414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1.153.842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-1.148.572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916.432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9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394.879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202.666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-192.213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87.207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9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38.368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-38.368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9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153.900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66.748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-87.152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45.013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9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1.715.267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884.428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-830.839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784.212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9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1.185.415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1.185.415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1.185.354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7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1.185.415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1.185.415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1.185.354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6198" y="566124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7927" y="159059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2" y="649183"/>
            <a:ext cx="816793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INSPECCIONES EXPORTACIONES SILVOAGROPECUARIAS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094267"/>
              </p:ext>
            </p:extLst>
          </p:nvPr>
        </p:nvGraphicFramePr>
        <p:xfrm>
          <a:off x="546197" y="2354854"/>
          <a:ext cx="7969154" cy="2504922"/>
        </p:xfrm>
        <a:graphic>
          <a:graphicData uri="http://schemas.openxmlformats.org/drawingml/2006/table">
            <a:tbl>
              <a:tblPr/>
              <a:tblGrid>
                <a:gridCol w="798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9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2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84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84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84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84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49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021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40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0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22.158.581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22.794.180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635.599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20.152.037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19.226.186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19.406.930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180.744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17.219.814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2.714.729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2.489.151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-225.578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2.045.557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217.666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-114.984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91.895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217.666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-114.984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91.895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794.771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794.771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0" y="715786"/>
            <a:ext cx="8167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DESARROLLO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622501"/>
              </p:ext>
            </p:extLst>
          </p:nvPr>
        </p:nvGraphicFramePr>
        <p:xfrm>
          <a:off x="592988" y="2114369"/>
          <a:ext cx="8011459" cy="3402860"/>
        </p:xfrm>
        <a:graphic>
          <a:graphicData uri="http://schemas.openxmlformats.org/drawingml/2006/table">
            <a:tbl>
              <a:tblPr/>
              <a:tblGrid>
                <a:gridCol w="802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64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2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2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26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26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87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584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78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0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15.018.742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14.927.951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-90.791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12.574.027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11.122.160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11.152.659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9.383.280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3.559.363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3.215.161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-344.202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2.661.598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208.969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208.969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188.954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5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Tuberculosis Bovina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5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131.588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131.588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131.574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5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Veterinario Permanente del Cono Sur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5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Mundial de Sanidad Animal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110.553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110.539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5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-38.475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5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-38.475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5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261.379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5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261.379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1" y="607948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8040" y="764704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VIGILANCIA Y CONTROL SILVOAGRÍCOLA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985583"/>
              </p:ext>
            </p:extLst>
          </p:nvPr>
        </p:nvGraphicFramePr>
        <p:xfrm>
          <a:off x="518864" y="2051786"/>
          <a:ext cx="8157114" cy="3528383"/>
        </p:xfrm>
        <a:graphic>
          <a:graphicData uri="http://schemas.openxmlformats.org/drawingml/2006/table">
            <a:tbl>
              <a:tblPr/>
              <a:tblGrid>
                <a:gridCol w="8102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15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2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2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2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2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56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211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71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33.419.594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32.654.182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-765.412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28.304.691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20.202.012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19.866.165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-335.847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17.106.945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12.809.578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11.793.888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-1.015.690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10.253.038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86.774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86.774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86.769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86.774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86.774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86.769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Sanidad Vegetal del Cono Sur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40.350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40.350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40.350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la Viña y el Vino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46.424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46.424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46.419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321.230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98.540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-222.690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49.176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34.884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-34.884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36.587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-36.587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72.774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63.540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-9.234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49.176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-5.540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171.445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-136.445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808.815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808.815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808.763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808.815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808.815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808.763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6085" y="566124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6002" y="138415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2" y="65332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07: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CONTROLES FRONTERIZOS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213949"/>
              </p:ext>
            </p:extLst>
          </p:nvPr>
        </p:nvGraphicFramePr>
        <p:xfrm>
          <a:off x="486086" y="2148414"/>
          <a:ext cx="8200714" cy="3368817"/>
        </p:xfrm>
        <a:graphic>
          <a:graphicData uri="http://schemas.openxmlformats.org/drawingml/2006/table">
            <a:tbl>
              <a:tblPr/>
              <a:tblGrid>
                <a:gridCol w="821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5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99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16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6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16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16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57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333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46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6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17.510.039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15.429.682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-2.080.357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12.719.233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14.363.753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11.933.301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-2.430.452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10.139.794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2.454.122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2.116.225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-337.897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1.607.823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412.081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144.388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-267.693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3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67.580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3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3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3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316.608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134.312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-182.296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3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-280.083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3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-280.083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3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Obras Públicas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-280.083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3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955.685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955.685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955.615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3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955.685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955.685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955.615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3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689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575855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675688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08: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GESTIÓN Y CONSERVACIÓN DE RECURSOS NATURALES RENOVABLES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86368"/>
              </p:ext>
            </p:extLst>
          </p:nvPr>
        </p:nvGraphicFramePr>
        <p:xfrm>
          <a:off x="518861" y="1930501"/>
          <a:ext cx="8167938" cy="3658738"/>
        </p:xfrm>
        <a:graphic>
          <a:graphicData uri="http://schemas.openxmlformats.org/drawingml/2006/table">
            <a:tbl>
              <a:tblPr/>
              <a:tblGrid>
                <a:gridCol w="825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9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4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957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93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6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15.777.392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15.731.319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-46.073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13.113.726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6.197.167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6.271.049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73.882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5.135.490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498.377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-82.774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345.189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8.875.954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8.875.954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7.567.187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8.837.061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8.837.061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7.528.322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Incentivos Ley N° 20.412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8.837.061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8.837.061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7.528.322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Cooperación Agrícola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sobre la Conservación de las Especies Migratorias de Animales Silvestres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9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sobre el Comercio Internacional de Especies Amenazadas de Fauna y Flora Silvestre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-63.972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-63.972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522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02601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09: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LABORATORIOS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533036"/>
              </p:ext>
            </p:extLst>
          </p:nvPr>
        </p:nvGraphicFramePr>
        <p:xfrm>
          <a:off x="518864" y="2138936"/>
          <a:ext cx="8167935" cy="2586207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246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41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6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7.361.081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7.265.704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-95.377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5.878.006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4.949.637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4.907.145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-42.492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4.219.258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1.815.407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1.650.860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-164.547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1.198.688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345.009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317.499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-27.510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228.274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345.009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317.499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-27.510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228.274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251.028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251.028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4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348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931" y="1844824"/>
            <a:ext cx="4163929" cy="3828620"/>
          </a:xfrm>
          <a:prstGeom prst="rect">
            <a:avLst/>
          </a:prstGeom>
        </p:spPr>
      </p:pic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1 Título"/>
          <p:cNvSpPr txBox="1">
            <a:spLocks noGrp="1"/>
          </p:cNvSpPr>
          <p:nvPr>
            <p:ph type="title"/>
          </p:nvPr>
        </p:nvSpPr>
        <p:spPr>
          <a:xfrm>
            <a:off x="467544" y="824112"/>
            <a:ext cx="82192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1EFC2BD2-CA67-4E59-AD39-BFF2E84577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8942381"/>
              </p:ext>
            </p:extLst>
          </p:nvPr>
        </p:nvGraphicFramePr>
        <p:xfrm>
          <a:off x="452873" y="1844824"/>
          <a:ext cx="406108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1D8CC1D3-0B4E-4BB4-B91E-1B616A47A2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0069559"/>
              </p:ext>
            </p:extLst>
          </p:nvPr>
        </p:nvGraphicFramePr>
        <p:xfrm>
          <a:off x="4654613" y="2003869"/>
          <a:ext cx="4002255" cy="3585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7132" y="610902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1129" y="1426060"/>
            <a:ext cx="8034222" cy="3132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40246"/>
            <a:ext cx="803422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CORPORACIÓN NACIONAL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81130" y="5301209"/>
            <a:ext cx="8034222" cy="42992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11FDD31-6754-49F4-B952-B647F160A5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123722"/>
              </p:ext>
            </p:extLst>
          </p:nvPr>
        </p:nvGraphicFramePr>
        <p:xfrm>
          <a:off x="517132" y="1834010"/>
          <a:ext cx="7998220" cy="3467199"/>
        </p:xfrm>
        <a:graphic>
          <a:graphicData uri="http://schemas.openxmlformats.org/drawingml/2006/table">
            <a:tbl>
              <a:tblPr/>
              <a:tblGrid>
                <a:gridCol w="801317">
                  <a:extLst>
                    <a:ext uri="{9D8B030D-6E8A-4147-A177-3AD203B41FA5}">
                      <a16:colId xmlns:a16="http://schemas.microsoft.com/office/drawing/2014/main" val="2107773218"/>
                    </a:ext>
                  </a:extLst>
                </a:gridCol>
                <a:gridCol w="296009">
                  <a:extLst>
                    <a:ext uri="{9D8B030D-6E8A-4147-A177-3AD203B41FA5}">
                      <a16:colId xmlns:a16="http://schemas.microsoft.com/office/drawing/2014/main" val="391194116"/>
                    </a:ext>
                  </a:extLst>
                </a:gridCol>
                <a:gridCol w="296009">
                  <a:extLst>
                    <a:ext uri="{9D8B030D-6E8A-4147-A177-3AD203B41FA5}">
                      <a16:colId xmlns:a16="http://schemas.microsoft.com/office/drawing/2014/main" val="1011799141"/>
                    </a:ext>
                  </a:extLst>
                </a:gridCol>
                <a:gridCol w="2682020">
                  <a:extLst>
                    <a:ext uri="{9D8B030D-6E8A-4147-A177-3AD203B41FA5}">
                      <a16:colId xmlns:a16="http://schemas.microsoft.com/office/drawing/2014/main" val="1900927748"/>
                    </a:ext>
                  </a:extLst>
                </a:gridCol>
                <a:gridCol w="801317">
                  <a:extLst>
                    <a:ext uri="{9D8B030D-6E8A-4147-A177-3AD203B41FA5}">
                      <a16:colId xmlns:a16="http://schemas.microsoft.com/office/drawing/2014/main" val="2395764493"/>
                    </a:ext>
                  </a:extLst>
                </a:gridCol>
                <a:gridCol w="801317">
                  <a:extLst>
                    <a:ext uri="{9D8B030D-6E8A-4147-A177-3AD203B41FA5}">
                      <a16:colId xmlns:a16="http://schemas.microsoft.com/office/drawing/2014/main" val="711340552"/>
                    </a:ext>
                  </a:extLst>
                </a:gridCol>
                <a:gridCol w="801317">
                  <a:extLst>
                    <a:ext uri="{9D8B030D-6E8A-4147-A177-3AD203B41FA5}">
                      <a16:colId xmlns:a16="http://schemas.microsoft.com/office/drawing/2014/main" val="402756481"/>
                    </a:ext>
                  </a:extLst>
                </a:gridCol>
                <a:gridCol w="801317">
                  <a:extLst>
                    <a:ext uri="{9D8B030D-6E8A-4147-A177-3AD203B41FA5}">
                      <a16:colId xmlns:a16="http://schemas.microsoft.com/office/drawing/2014/main" val="2534988032"/>
                    </a:ext>
                  </a:extLst>
                </a:gridCol>
                <a:gridCol w="717597">
                  <a:extLst>
                    <a:ext uri="{9D8B030D-6E8A-4147-A177-3AD203B41FA5}">
                      <a16:colId xmlns:a16="http://schemas.microsoft.com/office/drawing/2014/main" val="3677598443"/>
                    </a:ext>
                  </a:extLst>
                </a:gridCol>
              </a:tblGrid>
              <a:tr h="15452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112018"/>
                  </a:ext>
                </a:extLst>
              </a:tr>
              <a:tr h="47323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733307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20.674.308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23.904.472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3.230.164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20.768.134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006667"/>
                  </a:ext>
                </a:extLst>
              </a:tr>
              <a:tr h="154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15.801.234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16.955.106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1.153.872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14.501.779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18209"/>
                  </a:ext>
                </a:extLst>
              </a:tr>
              <a:tr h="154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3.907.268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3.313.195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-594.073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2.860.664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863268"/>
                  </a:ext>
                </a:extLst>
              </a:tr>
              <a:tr h="154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1.325.725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1.325.705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1.325.724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136110"/>
                  </a:ext>
                </a:extLst>
              </a:tr>
              <a:tr h="154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1.052.011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1.052.001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1.052.011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078633"/>
                  </a:ext>
                </a:extLst>
              </a:tr>
              <a:tr h="154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273.714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273.704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273.713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360495"/>
                  </a:ext>
                </a:extLst>
              </a:tr>
              <a:tr h="154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285484"/>
                  </a:ext>
                </a:extLst>
              </a:tr>
              <a:tr h="154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127602"/>
                  </a:ext>
                </a:extLst>
              </a:tr>
              <a:tr h="154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410810"/>
                  </a:ext>
                </a:extLst>
              </a:tr>
              <a:tr h="154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2.104.800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126003"/>
                  </a:ext>
                </a:extLst>
              </a:tr>
              <a:tr h="154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2.104.800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102448"/>
                  </a:ext>
                </a:extLst>
              </a:tr>
              <a:tr h="154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965.776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387.002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-578.774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166.534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812851"/>
                  </a:ext>
                </a:extLst>
              </a:tr>
              <a:tr h="154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287.182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106.758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-180.424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222583"/>
                  </a:ext>
                </a:extLst>
              </a:tr>
              <a:tr h="154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179.550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-121.721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788063"/>
                  </a:ext>
                </a:extLst>
              </a:tr>
              <a:tr h="154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499.044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222.415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-276.629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166.534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863532"/>
                  </a:ext>
                </a:extLst>
              </a:tr>
              <a:tr h="154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1.913.434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1.913.434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1.913.433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537261"/>
                  </a:ext>
                </a:extLst>
              </a:tr>
              <a:tr h="154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1.913.434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1.913.434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1.913.433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480077"/>
                  </a:ext>
                </a:extLst>
              </a:tr>
              <a:tr h="164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305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9951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22920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MANEJO DEL FUEGO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559910"/>
              </p:ext>
            </p:extLst>
          </p:nvPr>
        </p:nvGraphicFramePr>
        <p:xfrm>
          <a:off x="518864" y="1988838"/>
          <a:ext cx="8167935" cy="3096346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837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88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2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31.554.199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99.720.332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68.166.133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86.326.355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16.423.083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22.918.348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6.495.265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19.351.795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14.703.785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72.687.555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57.983.770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63.365.643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311.708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311.708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311.708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168.135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168.135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168.135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143.573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143.573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143.573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427.331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455.893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-21.172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391.433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441.167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8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3.296.828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3.296.828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3.296.828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3.296.828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3.296.828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3.296.828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0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4437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58924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ÁREAS SILVESTRES PROTEGIDAS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109161"/>
              </p:ext>
            </p:extLst>
          </p:nvPr>
        </p:nvGraphicFramePr>
        <p:xfrm>
          <a:off x="518864" y="1859974"/>
          <a:ext cx="8167935" cy="3729267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247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1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4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18.348.573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19.595.721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1.247.148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15.721.083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13.717.454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13.948.880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231.426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11.099.669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3.925.953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3.353.222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-572.731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2.415.533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771.009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771.009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771.009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555.405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555.405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555.405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215.604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215.604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215.604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Jardín Botánico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504.925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111.165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-393.760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306.688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-223.340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166.862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-151.915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1.201.204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1.201.204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1.201.203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1.201.204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1.201.204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1.201.203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3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9573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7216" y="595478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99743" y="713625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GESTIÓN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833518"/>
              </p:ext>
            </p:extLst>
          </p:nvPr>
        </p:nvGraphicFramePr>
        <p:xfrm>
          <a:off x="518866" y="1839678"/>
          <a:ext cx="8167936" cy="3966277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230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05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0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22.258.919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24.664.243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2.405.324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20.804.792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13.377.607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13.743.523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365.916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11.874.098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2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6.140.985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5.266.876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4.088.235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2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690.524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2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498.867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498.867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498.867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2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191.657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191.657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191.657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1.045.429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942.007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-103.422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580.323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2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1.020.309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916.887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-103.422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580.323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2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Investigación Ley Bosque Nativo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1.020.309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916.887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-103.422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580.323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2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46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Naciones Unidas contra la Desertificación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2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-21.172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2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-21.172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2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1.659.000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1.236.288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-422.712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1.224.024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2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1.659.000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1.236.288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-422.712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1.224.024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2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1.659.000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1.236.288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-422.712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1.224.024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2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2.347.587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2.347.587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2.347.588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2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2.347.587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2.347.587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2.347.588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2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422.712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422.712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8145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444871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DE ARBORIZACIÓN URBANA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763164"/>
              </p:ext>
            </p:extLst>
          </p:nvPr>
        </p:nvGraphicFramePr>
        <p:xfrm>
          <a:off x="518864" y="2282438"/>
          <a:ext cx="8167935" cy="2010657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30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246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6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1.484.181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1.348.565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-135.616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1.146.522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897.628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816.175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-81.453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711.713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586.553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447.516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-139.037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349.936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6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4078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8610" y="637291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1" y="132364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698415"/>
            <a:ext cx="801357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06.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RIEGO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02775" y="6001681"/>
            <a:ext cx="8138449" cy="333704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0BB3A26-7790-431B-9CFA-1B8FF921AE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61109"/>
              </p:ext>
            </p:extLst>
          </p:nvPr>
        </p:nvGraphicFramePr>
        <p:xfrm>
          <a:off x="518858" y="1612612"/>
          <a:ext cx="8013582" cy="4368105"/>
        </p:xfrm>
        <a:graphic>
          <a:graphicData uri="http://schemas.openxmlformats.org/drawingml/2006/table">
            <a:tbl>
              <a:tblPr/>
              <a:tblGrid>
                <a:gridCol w="802856">
                  <a:extLst>
                    <a:ext uri="{9D8B030D-6E8A-4147-A177-3AD203B41FA5}">
                      <a16:colId xmlns:a16="http://schemas.microsoft.com/office/drawing/2014/main" val="4020491889"/>
                    </a:ext>
                  </a:extLst>
                </a:gridCol>
                <a:gridCol w="296577">
                  <a:extLst>
                    <a:ext uri="{9D8B030D-6E8A-4147-A177-3AD203B41FA5}">
                      <a16:colId xmlns:a16="http://schemas.microsoft.com/office/drawing/2014/main" val="1695082326"/>
                    </a:ext>
                  </a:extLst>
                </a:gridCol>
                <a:gridCol w="296577">
                  <a:extLst>
                    <a:ext uri="{9D8B030D-6E8A-4147-A177-3AD203B41FA5}">
                      <a16:colId xmlns:a16="http://schemas.microsoft.com/office/drawing/2014/main" val="2499666402"/>
                    </a:ext>
                  </a:extLst>
                </a:gridCol>
                <a:gridCol w="2687173">
                  <a:extLst>
                    <a:ext uri="{9D8B030D-6E8A-4147-A177-3AD203B41FA5}">
                      <a16:colId xmlns:a16="http://schemas.microsoft.com/office/drawing/2014/main" val="2445580703"/>
                    </a:ext>
                  </a:extLst>
                </a:gridCol>
                <a:gridCol w="802856">
                  <a:extLst>
                    <a:ext uri="{9D8B030D-6E8A-4147-A177-3AD203B41FA5}">
                      <a16:colId xmlns:a16="http://schemas.microsoft.com/office/drawing/2014/main" val="3979995188"/>
                    </a:ext>
                  </a:extLst>
                </a:gridCol>
                <a:gridCol w="802856">
                  <a:extLst>
                    <a:ext uri="{9D8B030D-6E8A-4147-A177-3AD203B41FA5}">
                      <a16:colId xmlns:a16="http://schemas.microsoft.com/office/drawing/2014/main" val="3231978460"/>
                    </a:ext>
                  </a:extLst>
                </a:gridCol>
                <a:gridCol w="802856">
                  <a:extLst>
                    <a:ext uri="{9D8B030D-6E8A-4147-A177-3AD203B41FA5}">
                      <a16:colId xmlns:a16="http://schemas.microsoft.com/office/drawing/2014/main" val="2748852737"/>
                    </a:ext>
                  </a:extLst>
                </a:gridCol>
                <a:gridCol w="802856">
                  <a:extLst>
                    <a:ext uri="{9D8B030D-6E8A-4147-A177-3AD203B41FA5}">
                      <a16:colId xmlns:a16="http://schemas.microsoft.com/office/drawing/2014/main" val="3694215371"/>
                    </a:ext>
                  </a:extLst>
                </a:gridCol>
                <a:gridCol w="718975">
                  <a:extLst>
                    <a:ext uri="{9D8B030D-6E8A-4147-A177-3AD203B41FA5}">
                      <a16:colId xmlns:a16="http://schemas.microsoft.com/office/drawing/2014/main" val="4045218962"/>
                    </a:ext>
                  </a:extLst>
                </a:gridCol>
              </a:tblGrid>
              <a:tr h="12707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087620"/>
                  </a:ext>
                </a:extLst>
              </a:tr>
              <a:tr h="38916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358212"/>
                  </a:ext>
                </a:extLst>
              </a:tr>
              <a:tr h="1667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80.438.883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79.510.097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-928.786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68.566.743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143083"/>
                  </a:ext>
                </a:extLst>
              </a:tr>
              <a:tr h="127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5.454.160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5.601.860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147.700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4.950.226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050218"/>
                  </a:ext>
                </a:extLst>
              </a:tr>
              <a:tr h="127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876.184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719.026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-157.158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481.166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319716"/>
                  </a:ext>
                </a:extLst>
              </a:tr>
              <a:tr h="127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46.568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46.558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46.558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197015"/>
                  </a:ext>
                </a:extLst>
              </a:tr>
              <a:tr h="127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46.568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46.558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46.558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622769"/>
                  </a:ext>
                </a:extLst>
              </a:tr>
              <a:tr h="127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2.049.777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385510"/>
                  </a:ext>
                </a:extLst>
              </a:tr>
              <a:tr h="127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2.049.777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403037"/>
                  </a:ext>
                </a:extLst>
              </a:tr>
              <a:tr h="127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Construcción y Rehabilitación Obras de Riego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2.049.777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84038"/>
                  </a:ext>
                </a:extLst>
              </a:tr>
              <a:tr h="127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1.158.105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11581050,0%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019849"/>
                  </a:ext>
                </a:extLst>
              </a:tr>
              <a:tr h="127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438966"/>
                  </a:ext>
                </a:extLst>
              </a:tr>
              <a:tr h="127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1.158.105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814779"/>
                  </a:ext>
                </a:extLst>
              </a:tr>
              <a:tr h="127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28.827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28.827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28.827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046338"/>
                  </a:ext>
                </a:extLst>
              </a:tr>
              <a:tr h="254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28.827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28.827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28.827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616021"/>
                  </a:ext>
                </a:extLst>
              </a:tr>
              <a:tr h="127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338.453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218.971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-119.482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202.651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30308"/>
                  </a:ext>
                </a:extLst>
              </a:tr>
              <a:tr h="127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8.788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-5.788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086128"/>
                  </a:ext>
                </a:extLst>
              </a:tr>
              <a:tr h="127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16.849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-16.849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643935"/>
                  </a:ext>
                </a:extLst>
              </a:tr>
              <a:tr h="127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51.044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32.731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-18.313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29.917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673400"/>
                  </a:ext>
                </a:extLst>
              </a:tr>
              <a:tr h="127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261.772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183.240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-78.532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170.570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058000"/>
                  </a:ext>
                </a:extLst>
              </a:tr>
              <a:tr h="127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3.644.127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2.930.015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-714.112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1.573.308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34147"/>
                  </a:ext>
                </a:extLst>
              </a:tr>
              <a:tr h="127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1.360.220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1.192.728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-167.492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699.695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106986"/>
                  </a:ext>
                </a:extLst>
              </a:tr>
              <a:tr h="127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454.794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-154.794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85.000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769393"/>
                  </a:ext>
                </a:extLst>
              </a:tr>
              <a:tr h="127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Inversión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1.829.113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1.437.287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-391.826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788.613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320550"/>
                  </a:ext>
                </a:extLst>
              </a:tr>
              <a:tr h="127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67.995.349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67.795.349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59.195.349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959242"/>
                  </a:ext>
                </a:extLst>
              </a:tr>
              <a:tr h="127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67.995.349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67.795.349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59.195.349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637167"/>
                  </a:ext>
                </a:extLst>
              </a:tr>
              <a:tr h="127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INDAP - Pre financiamiento art. 3°, Ley N° 18.450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1.193.998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1.193.998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1.193.998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385001"/>
                  </a:ext>
                </a:extLst>
              </a:tr>
              <a:tr h="254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66.801.351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66.601.351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58.001.351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891277"/>
                  </a:ext>
                </a:extLst>
              </a:tr>
              <a:tr h="127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38.881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38.881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38.881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920"/>
                  </a:ext>
                </a:extLst>
              </a:tr>
              <a:tr h="127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38.881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38.881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38.881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270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916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539552" y="710159"/>
            <a:ext cx="8147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406125"/>
              </p:ext>
            </p:extLst>
          </p:nvPr>
        </p:nvGraphicFramePr>
        <p:xfrm>
          <a:off x="611560" y="1772816"/>
          <a:ext cx="792088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71FEE73E-4AE9-41CB-9656-4C82DAFF4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9552" y="5792171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 noGrp="1"/>
          </p:cNvSpPr>
          <p:nvPr>
            <p:ph type="title"/>
          </p:nvPr>
        </p:nvSpPr>
        <p:spPr>
          <a:xfrm>
            <a:off x="466600" y="691226"/>
            <a:ext cx="799383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id="{4BDA013B-3346-4EF7-A83E-E0D3B8B80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6313" y="6022758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7079287"/>
              </p:ext>
            </p:extLst>
          </p:nvPr>
        </p:nvGraphicFramePr>
        <p:xfrm>
          <a:off x="606313" y="1700808"/>
          <a:ext cx="7854119" cy="3744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E09F1E0-B8A7-4F4B-919A-65467147E0EE}"/>
              </a:ext>
            </a:extLst>
          </p:cNvPr>
          <p:cNvSpPr txBox="1">
            <a:spLocks/>
          </p:cNvSpPr>
          <p:nvPr/>
        </p:nvSpPr>
        <p:spPr>
          <a:xfrm>
            <a:off x="544801" y="4808227"/>
            <a:ext cx="7699607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40A41C8-0CA4-4F91-ACC8-6E47B8D460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236104"/>
              </p:ext>
            </p:extLst>
          </p:nvPr>
        </p:nvGraphicFramePr>
        <p:xfrm>
          <a:off x="606309" y="2039110"/>
          <a:ext cx="7687296" cy="2758036"/>
        </p:xfrm>
        <a:graphic>
          <a:graphicData uri="http://schemas.openxmlformats.org/drawingml/2006/table">
            <a:tbl>
              <a:tblPr/>
              <a:tblGrid>
                <a:gridCol w="895737">
                  <a:extLst>
                    <a:ext uri="{9D8B030D-6E8A-4147-A177-3AD203B41FA5}">
                      <a16:colId xmlns:a16="http://schemas.microsoft.com/office/drawing/2014/main" val="919430149"/>
                    </a:ext>
                  </a:extLst>
                </a:gridCol>
                <a:gridCol w="2393089">
                  <a:extLst>
                    <a:ext uri="{9D8B030D-6E8A-4147-A177-3AD203B41FA5}">
                      <a16:colId xmlns:a16="http://schemas.microsoft.com/office/drawing/2014/main" val="2452507275"/>
                    </a:ext>
                  </a:extLst>
                </a:gridCol>
                <a:gridCol w="895737">
                  <a:extLst>
                    <a:ext uri="{9D8B030D-6E8A-4147-A177-3AD203B41FA5}">
                      <a16:colId xmlns:a16="http://schemas.microsoft.com/office/drawing/2014/main" val="2274571492"/>
                    </a:ext>
                  </a:extLst>
                </a:gridCol>
                <a:gridCol w="895737">
                  <a:extLst>
                    <a:ext uri="{9D8B030D-6E8A-4147-A177-3AD203B41FA5}">
                      <a16:colId xmlns:a16="http://schemas.microsoft.com/office/drawing/2014/main" val="1595816213"/>
                    </a:ext>
                  </a:extLst>
                </a:gridCol>
                <a:gridCol w="895737">
                  <a:extLst>
                    <a:ext uri="{9D8B030D-6E8A-4147-A177-3AD203B41FA5}">
                      <a16:colId xmlns:a16="http://schemas.microsoft.com/office/drawing/2014/main" val="692969441"/>
                    </a:ext>
                  </a:extLst>
                </a:gridCol>
                <a:gridCol w="895737">
                  <a:extLst>
                    <a:ext uri="{9D8B030D-6E8A-4147-A177-3AD203B41FA5}">
                      <a16:colId xmlns:a16="http://schemas.microsoft.com/office/drawing/2014/main" val="4124926654"/>
                    </a:ext>
                  </a:extLst>
                </a:gridCol>
                <a:gridCol w="815522">
                  <a:extLst>
                    <a:ext uri="{9D8B030D-6E8A-4147-A177-3AD203B41FA5}">
                      <a16:colId xmlns:a16="http://schemas.microsoft.com/office/drawing/2014/main" val="1830251526"/>
                    </a:ext>
                  </a:extLst>
                </a:gridCol>
              </a:tblGrid>
              <a:tr h="16105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143161"/>
                  </a:ext>
                </a:extLst>
              </a:tr>
              <a:tr h="49322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509630"/>
                  </a:ext>
                </a:extLst>
              </a:tr>
              <a:tr h="1711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706.755.055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766.013.156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59.258.101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659.387.340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323328"/>
                  </a:ext>
                </a:extLst>
              </a:tr>
              <a:tr h="161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217.919.140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235.671.455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17.752.315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202.769.927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047436"/>
                  </a:ext>
                </a:extLst>
              </a:tr>
              <a:tr h="161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65.581.107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120.205.777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54.624.670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102.067.754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744664"/>
                  </a:ext>
                </a:extLst>
              </a:tr>
              <a:tr h="161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3.201.218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3.201.148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5.723.546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201594"/>
                  </a:ext>
                </a:extLst>
              </a:tr>
              <a:tr h="161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175.846.987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149.938.882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-25.908.105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129.377.508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946671"/>
                  </a:ext>
                </a:extLst>
              </a:tr>
              <a:tr h="161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671.987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526.117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16.418.860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940915"/>
                  </a:ext>
                </a:extLst>
              </a:tr>
              <a:tr h="161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601914"/>
                  </a:ext>
                </a:extLst>
              </a:tr>
              <a:tr h="161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8.223.430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4.497.543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-3.725.887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2.830.946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719033"/>
                  </a:ext>
                </a:extLst>
              </a:tr>
              <a:tr h="161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3.895.155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3.181.043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-714.112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610524"/>
                  </a:ext>
                </a:extLst>
              </a:tr>
              <a:tr h="161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87.903.253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75.212.433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341808"/>
                  </a:ext>
                </a:extLst>
              </a:tr>
              <a:tr h="161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147.140.002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140.776.255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-6.363.747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122.548.311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200991"/>
                  </a:ext>
                </a:extLst>
              </a:tr>
              <a:tr h="161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16.886.024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16.886.024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16.834.356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385498"/>
                  </a:ext>
                </a:extLst>
              </a:tr>
              <a:tr h="161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3.050.872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3.050.872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21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795481"/>
            <a:ext cx="780910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9" y="611740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8" y="1493010"/>
            <a:ext cx="7809102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16E5E33-A95C-4324-BCE7-FE88136581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571039"/>
              </p:ext>
            </p:extLst>
          </p:nvPr>
        </p:nvGraphicFramePr>
        <p:xfrm>
          <a:off x="585598" y="1772816"/>
          <a:ext cx="7809103" cy="4248464"/>
        </p:xfrm>
        <a:graphic>
          <a:graphicData uri="http://schemas.openxmlformats.org/drawingml/2006/table">
            <a:tbl>
              <a:tblPr/>
              <a:tblGrid>
                <a:gridCol w="324163">
                  <a:extLst>
                    <a:ext uri="{9D8B030D-6E8A-4147-A177-3AD203B41FA5}">
                      <a16:colId xmlns:a16="http://schemas.microsoft.com/office/drawing/2014/main" val="1402690044"/>
                    </a:ext>
                  </a:extLst>
                </a:gridCol>
                <a:gridCol w="324163">
                  <a:extLst>
                    <a:ext uri="{9D8B030D-6E8A-4147-A177-3AD203B41FA5}">
                      <a16:colId xmlns:a16="http://schemas.microsoft.com/office/drawing/2014/main" val="2082683254"/>
                    </a:ext>
                  </a:extLst>
                </a:gridCol>
                <a:gridCol w="2907748">
                  <a:extLst>
                    <a:ext uri="{9D8B030D-6E8A-4147-A177-3AD203B41FA5}">
                      <a16:colId xmlns:a16="http://schemas.microsoft.com/office/drawing/2014/main" val="946528709"/>
                    </a:ext>
                  </a:extLst>
                </a:gridCol>
                <a:gridCol w="868759">
                  <a:extLst>
                    <a:ext uri="{9D8B030D-6E8A-4147-A177-3AD203B41FA5}">
                      <a16:colId xmlns:a16="http://schemas.microsoft.com/office/drawing/2014/main" val="2117282063"/>
                    </a:ext>
                  </a:extLst>
                </a:gridCol>
                <a:gridCol w="868759">
                  <a:extLst>
                    <a:ext uri="{9D8B030D-6E8A-4147-A177-3AD203B41FA5}">
                      <a16:colId xmlns:a16="http://schemas.microsoft.com/office/drawing/2014/main" val="1573648991"/>
                    </a:ext>
                  </a:extLst>
                </a:gridCol>
                <a:gridCol w="868759">
                  <a:extLst>
                    <a:ext uri="{9D8B030D-6E8A-4147-A177-3AD203B41FA5}">
                      <a16:colId xmlns:a16="http://schemas.microsoft.com/office/drawing/2014/main" val="1817154012"/>
                    </a:ext>
                  </a:extLst>
                </a:gridCol>
                <a:gridCol w="868759">
                  <a:extLst>
                    <a:ext uri="{9D8B030D-6E8A-4147-A177-3AD203B41FA5}">
                      <a16:colId xmlns:a16="http://schemas.microsoft.com/office/drawing/2014/main" val="1136057901"/>
                    </a:ext>
                  </a:extLst>
                </a:gridCol>
                <a:gridCol w="777993">
                  <a:extLst>
                    <a:ext uri="{9D8B030D-6E8A-4147-A177-3AD203B41FA5}">
                      <a16:colId xmlns:a16="http://schemas.microsoft.com/office/drawing/2014/main" val="3616829283"/>
                    </a:ext>
                  </a:extLst>
                </a:gridCol>
              </a:tblGrid>
              <a:tr h="1569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482578"/>
                  </a:ext>
                </a:extLst>
              </a:tr>
              <a:tr h="4807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582862"/>
                  </a:ext>
                </a:extLst>
              </a:tr>
              <a:tr h="2060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AGRICULTURA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68.511.177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58.471.711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-10.039.466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53.089.853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041659"/>
                  </a:ext>
                </a:extLst>
              </a:tr>
              <a:tr h="1569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Agricultura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32.432.798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25.505.013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-6.927.785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22.934.071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39009"/>
                  </a:ext>
                </a:extLst>
              </a:tr>
              <a:tr h="304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Investigación e Innovación Tecnológica Silvoagropecuaria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32.966.698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-3.111.681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30.155.782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04964"/>
                  </a:ext>
                </a:extLst>
              </a:tr>
              <a:tr h="1962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ESTUDIOS Y POLÍTICAS AGRARIAS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21.115.914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9.625.904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-11.490.010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8.620.894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738980"/>
                  </a:ext>
                </a:extLst>
              </a:tr>
              <a:tr h="1962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304.699.632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300.186.409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-4.513.223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256.262.594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378418"/>
                  </a:ext>
                </a:extLst>
              </a:tr>
              <a:tr h="1569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AGRÍCOLA Y GANADERO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138.863.267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136.423.260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-2.440.007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118.695.638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336548"/>
                  </a:ext>
                </a:extLst>
              </a:tr>
              <a:tr h="1569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Agrícola y Ganadero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27.617.838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27.620.242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25.953.918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759748"/>
                  </a:ext>
                </a:extLst>
              </a:tr>
              <a:tr h="1569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Inspecciones Exportaciones Silvoagropecuarias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22.158.581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22.794.180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635.599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20.152.037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964809"/>
                  </a:ext>
                </a:extLst>
              </a:tr>
              <a:tr h="1569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Ganadero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14.927.951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-90.791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12.574.027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057804"/>
                  </a:ext>
                </a:extLst>
              </a:tr>
              <a:tr h="1569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Vigilancia y Control Silvoagrícola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33.419.594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32.654.182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-765.412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28.304.691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342674"/>
                  </a:ext>
                </a:extLst>
              </a:tr>
              <a:tr h="1569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Controles Fronterizos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17.510.039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15.429.682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-2.080.357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12.719.233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956916"/>
                  </a:ext>
                </a:extLst>
              </a:tr>
              <a:tr h="313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Gestión y Conservación de Recursos Naturales Renovables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15.777.392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15.731.319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-46.073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13.113.726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883498"/>
                  </a:ext>
                </a:extLst>
              </a:tr>
              <a:tr h="1569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7.361.081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7.265.704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-95.377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5.878.006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345597"/>
                  </a:ext>
                </a:extLst>
              </a:tr>
              <a:tr h="1569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94.320.180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169.233.333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74.913.153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144.766.886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491960"/>
                  </a:ext>
                </a:extLst>
              </a:tr>
              <a:tr h="1569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20.674.308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23.904.472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3.230.164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20.768.134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309641"/>
                  </a:ext>
                </a:extLst>
              </a:tr>
              <a:tr h="1569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Manejo del Fuego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31.554.199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99.720.332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68.166.133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86.326.355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041934"/>
                  </a:ext>
                </a:extLst>
              </a:tr>
              <a:tr h="1569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Areas Silvestres Protegidas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18.348.573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19.595.721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1.247.148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15.721.083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655652"/>
                  </a:ext>
                </a:extLst>
              </a:tr>
              <a:tr h="1569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Forestal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22.258.919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24.664.243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2.405.324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20.804.792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985365"/>
                  </a:ext>
                </a:extLst>
              </a:tr>
              <a:tr h="1569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Arborización Urbana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1.484.181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1.348.565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-135.616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184259"/>
                  </a:ext>
                </a:extLst>
              </a:tr>
              <a:tr h="1962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RIEGO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80.438.883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79.510.097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-928.786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68.566.743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884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9824" y="6281882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37518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…..1 de 2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7545" y="770705"/>
            <a:ext cx="821925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81CB3FA-C2A1-49EB-B303-3EF1CC51E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282656"/>
              </p:ext>
            </p:extLst>
          </p:nvPr>
        </p:nvGraphicFramePr>
        <p:xfrm>
          <a:off x="467541" y="1711539"/>
          <a:ext cx="8208918" cy="4367347"/>
        </p:xfrm>
        <a:graphic>
          <a:graphicData uri="http://schemas.openxmlformats.org/drawingml/2006/table">
            <a:tbl>
              <a:tblPr/>
              <a:tblGrid>
                <a:gridCol w="822426">
                  <a:extLst>
                    <a:ext uri="{9D8B030D-6E8A-4147-A177-3AD203B41FA5}">
                      <a16:colId xmlns:a16="http://schemas.microsoft.com/office/drawing/2014/main" val="107579912"/>
                    </a:ext>
                  </a:extLst>
                </a:gridCol>
                <a:gridCol w="303807">
                  <a:extLst>
                    <a:ext uri="{9D8B030D-6E8A-4147-A177-3AD203B41FA5}">
                      <a16:colId xmlns:a16="http://schemas.microsoft.com/office/drawing/2014/main" val="302088819"/>
                    </a:ext>
                  </a:extLst>
                </a:gridCol>
                <a:gridCol w="303807">
                  <a:extLst>
                    <a:ext uri="{9D8B030D-6E8A-4147-A177-3AD203B41FA5}">
                      <a16:colId xmlns:a16="http://schemas.microsoft.com/office/drawing/2014/main" val="2906074166"/>
                    </a:ext>
                  </a:extLst>
                </a:gridCol>
                <a:gridCol w="2752673">
                  <a:extLst>
                    <a:ext uri="{9D8B030D-6E8A-4147-A177-3AD203B41FA5}">
                      <a16:colId xmlns:a16="http://schemas.microsoft.com/office/drawing/2014/main" val="319235024"/>
                    </a:ext>
                  </a:extLst>
                </a:gridCol>
                <a:gridCol w="822426">
                  <a:extLst>
                    <a:ext uri="{9D8B030D-6E8A-4147-A177-3AD203B41FA5}">
                      <a16:colId xmlns:a16="http://schemas.microsoft.com/office/drawing/2014/main" val="3075658539"/>
                    </a:ext>
                  </a:extLst>
                </a:gridCol>
                <a:gridCol w="822426">
                  <a:extLst>
                    <a:ext uri="{9D8B030D-6E8A-4147-A177-3AD203B41FA5}">
                      <a16:colId xmlns:a16="http://schemas.microsoft.com/office/drawing/2014/main" val="1307232780"/>
                    </a:ext>
                  </a:extLst>
                </a:gridCol>
                <a:gridCol w="822426">
                  <a:extLst>
                    <a:ext uri="{9D8B030D-6E8A-4147-A177-3AD203B41FA5}">
                      <a16:colId xmlns:a16="http://schemas.microsoft.com/office/drawing/2014/main" val="1250099548"/>
                    </a:ext>
                  </a:extLst>
                </a:gridCol>
                <a:gridCol w="822426">
                  <a:extLst>
                    <a:ext uri="{9D8B030D-6E8A-4147-A177-3AD203B41FA5}">
                      <a16:colId xmlns:a16="http://schemas.microsoft.com/office/drawing/2014/main" val="1401903087"/>
                    </a:ext>
                  </a:extLst>
                </a:gridCol>
                <a:gridCol w="736501">
                  <a:extLst>
                    <a:ext uri="{9D8B030D-6E8A-4147-A177-3AD203B41FA5}">
                      <a16:colId xmlns:a16="http://schemas.microsoft.com/office/drawing/2014/main" val="1187840053"/>
                    </a:ext>
                  </a:extLst>
                </a:gridCol>
              </a:tblGrid>
              <a:tr h="13061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133" marR="8133" marT="8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33" marR="8133" marT="8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7160784"/>
                  </a:ext>
                </a:extLst>
              </a:tr>
              <a:tr h="40000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853094"/>
                  </a:ext>
                </a:extLst>
              </a:tr>
              <a:tr h="1714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32.432.798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25.505.013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-6.927.785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22.934.071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485208"/>
                  </a:ext>
                </a:extLst>
              </a:tr>
              <a:tr h="130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6.418.476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6.518.516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100.040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5.678.812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149596"/>
                  </a:ext>
                </a:extLst>
              </a:tr>
              <a:tr h="130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1.128.855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976.912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-151.943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763.130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09451"/>
                  </a:ext>
                </a:extLst>
              </a:tr>
              <a:tr h="130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29.725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29.715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29.725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065206"/>
                  </a:ext>
                </a:extLst>
              </a:tr>
              <a:tr h="130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29.725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29.715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29.725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043558"/>
                  </a:ext>
                </a:extLst>
              </a:tr>
              <a:tr h="130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24.629.156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16.491.428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-8.137.728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15.045.439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829736"/>
                  </a:ext>
                </a:extLst>
              </a:tr>
              <a:tr h="130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1.300.138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957.157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-342.981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891.088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756990"/>
                  </a:ext>
                </a:extLst>
              </a:tr>
              <a:tr h="130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Comunicaciones del Agro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635.936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598.912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-37.024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532.854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501671"/>
                  </a:ext>
                </a:extLst>
              </a:tr>
              <a:tr h="130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Agrícolas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118907"/>
                  </a:ext>
                </a:extLst>
              </a:tr>
              <a:tr h="130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Educación Agrícola y Rural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305.957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-305.957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013639"/>
                  </a:ext>
                </a:extLst>
              </a:tr>
              <a:tr h="130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Agroclimática Nacional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304.384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304.384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304.383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920040"/>
                  </a:ext>
                </a:extLst>
              </a:tr>
              <a:tr h="130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Consorcio Lechero S.A.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16.937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16.937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314474"/>
                  </a:ext>
                </a:extLst>
              </a:tr>
              <a:tr h="130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Cinco al Día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36.914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36.914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36.914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242230"/>
                  </a:ext>
                </a:extLst>
              </a:tr>
              <a:tr h="130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20.010.901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12.948.077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-7.062.824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11.722.550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23756"/>
                  </a:ext>
                </a:extLst>
              </a:tr>
              <a:tr h="130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Agricultura - PROCHILE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9.218.234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5.764.405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-3.453.829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5.434.256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463958"/>
                  </a:ext>
                </a:extLst>
              </a:tr>
              <a:tr h="261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- Fomento Productivo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4.400.766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2.200.766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-2.200.000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1.952.015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492569"/>
                  </a:ext>
                </a:extLst>
              </a:tr>
              <a:tr h="261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- Seguro Agrícola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6.391.901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4.982.906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-1.408.995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4.336.279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896168"/>
                  </a:ext>
                </a:extLst>
              </a:tr>
              <a:tr h="130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1.261.788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1.021.683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-240.105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897.300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757278"/>
                  </a:ext>
                </a:extLst>
              </a:tr>
              <a:tr h="130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para la Inocuidad Alimentaria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727.669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627.649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-100.020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557.300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522576"/>
                  </a:ext>
                </a:extLst>
              </a:tr>
              <a:tr h="261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Comercialización de Pequeños Productores de Trigo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534.119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394.034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-140.085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340.000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819736"/>
                  </a:ext>
                </a:extLst>
              </a:tr>
              <a:tr h="130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2.056.329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1.564.511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-491.818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1.534.501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434208"/>
                  </a:ext>
                </a:extLst>
              </a:tr>
              <a:tr h="130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Latinoamericano de Arroces para Riego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13.562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13.562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569422"/>
                  </a:ext>
                </a:extLst>
              </a:tr>
              <a:tr h="261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de las Naciones Unidas para la Alimentación y la Agricultura - FAO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1.756.400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1.264.582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-491.818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1.264.582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735475"/>
                  </a:ext>
                </a:extLst>
              </a:tr>
              <a:tr h="269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Cooperación para la Agricultura - IICA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286.367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286.367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256.357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177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1320" y="5877418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1" y="1550569"/>
            <a:ext cx="7860248" cy="2604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              …..2 de 2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1321" y="807327"/>
            <a:ext cx="812547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61320" y="3955254"/>
            <a:ext cx="8140975" cy="393153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C4DBD69-6710-454C-BA99-5C42655977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292917"/>
              </p:ext>
            </p:extLst>
          </p:nvPr>
        </p:nvGraphicFramePr>
        <p:xfrm>
          <a:off x="561321" y="1997168"/>
          <a:ext cx="8125477" cy="1958087"/>
        </p:xfrm>
        <a:graphic>
          <a:graphicData uri="http://schemas.openxmlformats.org/drawingml/2006/table">
            <a:tbl>
              <a:tblPr/>
              <a:tblGrid>
                <a:gridCol w="814066">
                  <a:extLst>
                    <a:ext uri="{9D8B030D-6E8A-4147-A177-3AD203B41FA5}">
                      <a16:colId xmlns:a16="http://schemas.microsoft.com/office/drawing/2014/main" val="947837582"/>
                    </a:ext>
                  </a:extLst>
                </a:gridCol>
                <a:gridCol w="300719">
                  <a:extLst>
                    <a:ext uri="{9D8B030D-6E8A-4147-A177-3AD203B41FA5}">
                      <a16:colId xmlns:a16="http://schemas.microsoft.com/office/drawing/2014/main" val="956460628"/>
                    </a:ext>
                  </a:extLst>
                </a:gridCol>
                <a:gridCol w="300719">
                  <a:extLst>
                    <a:ext uri="{9D8B030D-6E8A-4147-A177-3AD203B41FA5}">
                      <a16:colId xmlns:a16="http://schemas.microsoft.com/office/drawing/2014/main" val="4006998857"/>
                    </a:ext>
                  </a:extLst>
                </a:gridCol>
                <a:gridCol w="2724694">
                  <a:extLst>
                    <a:ext uri="{9D8B030D-6E8A-4147-A177-3AD203B41FA5}">
                      <a16:colId xmlns:a16="http://schemas.microsoft.com/office/drawing/2014/main" val="1400135814"/>
                    </a:ext>
                  </a:extLst>
                </a:gridCol>
                <a:gridCol w="814066">
                  <a:extLst>
                    <a:ext uri="{9D8B030D-6E8A-4147-A177-3AD203B41FA5}">
                      <a16:colId xmlns:a16="http://schemas.microsoft.com/office/drawing/2014/main" val="2752098589"/>
                    </a:ext>
                  </a:extLst>
                </a:gridCol>
                <a:gridCol w="814066">
                  <a:extLst>
                    <a:ext uri="{9D8B030D-6E8A-4147-A177-3AD203B41FA5}">
                      <a16:colId xmlns:a16="http://schemas.microsoft.com/office/drawing/2014/main" val="3692744986"/>
                    </a:ext>
                  </a:extLst>
                </a:gridCol>
                <a:gridCol w="814066">
                  <a:extLst>
                    <a:ext uri="{9D8B030D-6E8A-4147-A177-3AD203B41FA5}">
                      <a16:colId xmlns:a16="http://schemas.microsoft.com/office/drawing/2014/main" val="775173239"/>
                    </a:ext>
                  </a:extLst>
                </a:gridCol>
                <a:gridCol w="814066">
                  <a:extLst>
                    <a:ext uri="{9D8B030D-6E8A-4147-A177-3AD203B41FA5}">
                      <a16:colId xmlns:a16="http://schemas.microsoft.com/office/drawing/2014/main" val="536908970"/>
                    </a:ext>
                  </a:extLst>
                </a:gridCol>
                <a:gridCol w="729015">
                  <a:extLst>
                    <a:ext uri="{9D8B030D-6E8A-4147-A177-3AD203B41FA5}">
                      <a16:colId xmlns:a16="http://schemas.microsoft.com/office/drawing/2014/main" val="1829966564"/>
                    </a:ext>
                  </a:extLst>
                </a:gridCol>
              </a:tblGrid>
              <a:tr h="16317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519925"/>
                  </a:ext>
                </a:extLst>
              </a:tr>
              <a:tr h="32634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903576"/>
                  </a:ext>
                </a:extLst>
              </a:tr>
              <a:tr h="163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1.366.716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7527,2%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913247"/>
                  </a:ext>
                </a:extLst>
              </a:tr>
              <a:tr h="163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1.366.716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7527,2%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422911"/>
                  </a:ext>
                </a:extLst>
              </a:tr>
              <a:tr h="163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256.301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135.045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-121.256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90.352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293242"/>
                  </a:ext>
                </a:extLst>
              </a:tr>
              <a:tr h="163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470677"/>
                  </a:ext>
                </a:extLst>
              </a:tr>
              <a:tr h="163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000026"/>
                  </a:ext>
                </a:extLst>
              </a:tr>
              <a:tr h="163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-67.455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923738"/>
                  </a:ext>
                </a:extLst>
              </a:tr>
              <a:tr h="163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162.645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-45.507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149251"/>
                  </a:ext>
                </a:extLst>
              </a:tr>
              <a:tr h="163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1.335.230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1.335.230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1.326.613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292020"/>
                  </a:ext>
                </a:extLst>
              </a:tr>
              <a:tr h="163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1.335.230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1.335.230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1.326.613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716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40" y="602344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40" y="1602167"/>
            <a:ext cx="8130206" cy="2576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4240" y="645672"/>
            <a:ext cx="8212560" cy="861590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INVESTIGACIÓN E INNOVACIÓN TECNOLÓGICA SILVOAGROPECUARIA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E2E82D4-692A-44FF-BDC7-104591F1A3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305013"/>
              </p:ext>
            </p:extLst>
          </p:nvPr>
        </p:nvGraphicFramePr>
        <p:xfrm>
          <a:off x="474240" y="2060848"/>
          <a:ext cx="8212562" cy="2880322"/>
        </p:xfrm>
        <a:graphic>
          <a:graphicData uri="http://schemas.openxmlformats.org/drawingml/2006/table">
            <a:tbl>
              <a:tblPr/>
              <a:tblGrid>
                <a:gridCol w="822791">
                  <a:extLst>
                    <a:ext uri="{9D8B030D-6E8A-4147-A177-3AD203B41FA5}">
                      <a16:colId xmlns:a16="http://schemas.microsoft.com/office/drawing/2014/main" val="1771331580"/>
                    </a:ext>
                  </a:extLst>
                </a:gridCol>
                <a:gridCol w="303942">
                  <a:extLst>
                    <a:ext uri="{9D8B030D-6E8A-4147-A177-3AD203B41FA5}">
                      <a16:colId xmlns:a16="http://schemas.microsoft.com/office/drawing/2014/main" val="506585804"/>
                    </a:ext>
                  </a:extLst>
                </a:gridCol>
                <a:gridCol w="303942">
                  <a:extLst>
                    <a:ext uri="{9D8B030D-6E8A-4147-A177-3AD203B41FA5}">
                      <a16:colId xmlns:a16="http://schemas.microsoft.com/office/drawing/2014/main" val="1874066396"/>
                    </a:ext>
                  </a:extLst>
                </a:gridCol>
                <a:gridCol w="2753895">
                  <a:extLst>
                    <a:ext uri="{9D8B030D-6E8A-4147-A177-3AD203B41FA5}">
                      <a16:colId xmlns:a16="http://schemas.microsoft.com/office/drawing/2014/main" val="3524375983"/>
                    </a:ext>
                  </a:extLst>
                </a:gridCol>
                <a:gridCol w="822791">
                  <a:extLst>
                    <a:ext uri="{9D8B030D-6E8A-4147-A177-3AD203B41FA5}">
                      <a16:colId xmlns:a16="http://schemas.microsoft.com/office/drawing/2014/main" val="1287037005"/>
                    </a:ext>
                  </a:extLst>
                </a:gridCol>
                <a:gridCol w="822791">
                  <a:extLst>
                    <a:ext uri="{9D8B030D-6E8A-4147-A177-3AD203B41FA5}">
                      <a16:colId xmlns:a16="http://schemas.microsoft.com/office/drawing/2014/main" val="2158590000"/>
                    </a:ext>
                  </a:extLst>
                </a:gridCol>
                <a:gridCol w="822791">
                  <a:extLst>
                    <a:ext uri="{9D8B030D-6E8A-4147-A177-3AD203B41FA5}">
                      <a16:colId xmlns:a16="http://schemas.microsoft.com/office/drawing/2014/main" val="3009357513"/>
                    </a:ext>
                  </a:extLst>
                </a:gridCol>
                <a:gridCol w="822791">
                  <a:extLst>
                    <a:ext uri="{9D8B030D-6E8A-4147-A177-3AD203B41FA5}">
                      <a16:colId xmlns:a16="http://schemas.microsoft.com/office/drawing/2014/main" val="2833408692"/>
                    </a:ext>
                  </a:extLst>
                </a:gridCol>
                <a:gridCol w="736828">
                  <a:extLst>
                    <a:ext uri="{9D8B030D-6E8A-4147-A177-3AD203B41FA5}">
                      <a16:colId xmlns:a16="http://schemas.microsoft.com/office/drawing/2014/main" val="3303786227"/>
                    </a:ext>
                  </a:extLst>
                </a:gridCol>
              </a:tblGrid>
              <a:tr h="16518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004192"/>
                  </a:ext>
                </a:extLst>
              </a:tr>
              <a:tr h="50586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489818"/>
                  </a:ext>
                </a:extLst>
              </a:tr>
              <a:tr h="2167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32.966.698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-3.111.681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30.155.782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247263"/>
                  </a:ext>
                </a:extLst>
              </a:tr>
              <a:tr h="165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32.396.585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-3.681.794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29.662.307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520577"/>
                  </a:ext>
                </a:extLst>
              </a:tr>
              <a:tr h="165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32.396.585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-3.681.794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29.662.307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083286"/>
                  </a:ext>
                </a:extLst>
              </a:tr>
              <a:tr h="165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Investigaciones Agropecuarias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18.352.799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17.102.799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-1.250.000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15.924.784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115962"/>
                  </a:ext>
                </a:extLst>
              </a:tr>
              <a:tr h="165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para la Innovación Agraria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9.446.206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7.734.153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-1.712.053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6.844.332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241945"/>
                  </a:ext>
                </a:extLst>
              </a:tr>
              <a:tr h="165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Forestal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4.552.856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4.257.112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-295.744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3.823.146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178979"/>
                  </a:ext>
                </a:extLst>
              </a:tr>
              <a:tr h="165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Información de Recursos Naturales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3.542.944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3.212.243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-330.701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2.985.045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409353"/>
                  </a:ext>
                </a:extLst>
              </a:tr>
              <a:tr h="3303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Investigación para la Competitividad Agroalimentaria y Forestal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183.574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-93.296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075656"/>
                  </a:ext>
                </a:extLst>
              </a:tr>
              <a:tr h="165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068811"/>
                  </a:ext>
                </a:extLst>
              </a:tr>
              <a:tr h="165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134698"/>
                  </a:ext>
                </a:extLst>
              </a:tr>
              <a:tr h="165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493.475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493.475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493.475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101132"/>
                  </a:ext>
                </a:extLst>
              </a:tr>
              <a:tr h="175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493.475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493.475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493.475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67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4003</TotalTime>
  <Words>6244</Words>
  <Application>Microsoft Office PowerPoint</Application>
  <PresentationFormat>Presentación en pantalla (4:3)</PresentationFormat>
  <Paragraphs>3333</Paragraphs>
  <Slides>25</Slides>
  <Notes>20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25</vt:i4>
      </vt:variant>
    </vt:vector>
  </HeadingPairs>
  <TitlesOfParts>
    <vt:vector size="29" baseType="lpstr">
      <vt:lpstr>Arial</vt:lpstr>
      <vt:lpstr>Calibri</vt:lpstr>
      <vt:lpstr>1_Tema de Office</vt:lpstr>
      <vt:lpstr>Tema de Office</vt:lpstr>
      <vt:lpstr>EJECUCIÓN PRESUPUESTARIA DE GASTOS ACUMULADA AL MES DE NOVIEMBRE DE 2020 PARTIDA 13: MINISTERIO DE AGRICULTURA</vt:lpstr>
      <vt:lpstr>COMPORTAMIENTO DE LA EJECUCIÓN ACUMULADA DE GASTOS A NOVIEMBRE DE 2020  PARTIDA 13 MINISTERIO DE AGRICULTURA</vt:lpstr>
      <vt:lpstr>COMPORTAMIENTO DE LA EJECUCIÓN ACUMULADA DE GASTOS A NOVIEMBRE DE 2020  PARTIDA 13 MINISTERIO DE AGRICULTURA</vt:lpstr>
      <vt:lpstr>COMPORTAMIENTO DE LA EJECUCIÓN ACUMULADA DE GASTOS A NOVIEMBRE DE 2020  PARTIDA 13 MINISTERIO DE AGRICULTURA</vt:lpstr>
      <vt:lpstr>EJECUCIÓN ACUMULADA DE GASTOS A NOVIEMBRE DE 2019  PARTIDA 13 MINISTERIO DE AGRICULTURA</vt:lpstr>
      <vt:lpstr>EJECUCIÓN ACUMULADA DE GASTOS A NOVIEMBRE DE 2020  PARTIDA 13 MINISTERIO DE AGRICULTURA RESUMEN POR CAPÍTULOS</vt:lpstr>
      <vt:lpstr>EJECUCIÓN ACUMULADA DE GASTOS A NOVIEMBRE DE 2020  PARTIDA 13. CAPÍTULO 01. PROGRAMA 01:  SUBSECRETARÍA DE AGRICULTURA</vt:lpstr>
      <vt:lpstr>EJECUCIÓN ACUMULADA DE GASTOS A NOVIEMBRE DE 2020  PARTIDA 13. CAPÍTULO 01. PROGRAMA 01:  SUBSECRETARÍA DE AGRICULTURA</vt:lpstr>
      <vt:lpstr>EJECUCIÓN ACUMULADA DE GASTOS A NOVIEMBRE DE 2020  PARTIDA 13. CAPÍTULO 01. PROGRAMA 02:  INVESTIGACIÓN E INNOVACIÓN TECNOLÓGICA SILVOAGROPECUARIA</vt:lpstr>
      <vt:lpstr>EJECUCIÓN ACUMULADA DE GASTOS A NOVIEMBRE DE 2020  PARTIDA 13. CAPÍTULO 02. PROGRAMA 01:  OFICINA DE ESTUDIOS Y POLÍTICAS AGRARIAS</vt:lpstr>
      <vt:lpstr>EJECUCIÓN ACUMULADA DE GASTOS A NOVIEMBRE DE 2020  PARTIDA 13. CAPÍTULO 03. PROGRAMA 01:  INSTITUTO DE DESARROLLO AGROPECUARIO</vt:lpstr>
      <vt:lpstr>EJECUCIÓN ACUMULADA DE GASTOS A NOVIEMBRE DE 2020  PARTIDA 13. CAPÍTULO 03. PROGRAMA 01:  INSTITUTO DE DESARROLLO AGROPECUARIO</vt:lpstr>
      <vt:lpstr>EJECUCIÓN ACUMULADA DE GASTOS A NOVIEMBRE DE 2020  PARTIDA 13. CAPÍTULO 04. PROGRAMA 01:  SERVICIO AGRÍCOLA Y GANADERO</vt:lpstr>
      <vt:lpstr>EJECUCIÓN ACUMULADA DE GASTOS A NOVIEMBRE DE 2020  PARTIDA 13. CAPÍTULO 04. PROGRAMA 04:  INSPECCIONES EXPORTACIONES SILVOAGROPECUARIAS</vt:lpstr>
      <vt:lpstr>EJECUCIÓN ACUMULADA DE GASTOS A NOVIEMBRE DE 2020  PARTIDA 13. CAPÍTULO 04. PROGRAMA 05:  PROGRAMA DESARROLLO GANADERO</vt:lpstr>
      <vt:lpstr>EJECUCIÓN ACUMULADA DE GASTOS A NOVIEMBRE DE 2020  PARTIDA 13. CAPÍTULO 04. PROGRAMA 06:  VIGILANCIA Y CONTROL SILVOAGRÍCOLA</vt:lpstr>
      <vt:lpstr>EJECUCIÓN ACUMULADA DE GASTOS A NOVIEMBRE DE 2020  PARTIDA 13. CAPÍTULO 04. PROGRAMA 07:  PROGRAMA DE CONTROLES FRONTERIZOS</vt:lpstr>
      <vt:lpstr>EJECUCIÓN ACUMULADA DE GASTOS A NOVIEMBRE DE 2020  PARTIDA 13. CAPÍTULO 04. PROGRAMA 08:  PROGRAMA GESTIÓN Y CONSERVACIÓN DE RECURSOS NATURALES RENOVABLES</vt:lpstr>
      <vt:lpstr>EJECUCIÓN ACUMULADA DE GASTOS A NOVIEMBRE DE 2020  PARTIDA 13. CAPÍTULO 04. PROGRAMA 09:  LABORATORIOS</vt:lpstr>
      <vt:lpstr>EJECUCIÓN ACUMULADA DE GASTOS A NOVIEMBRE DE 2020  PARTIDA 13. CAPÍTULO 05. PROGRAMA 01:  CORPORACIÓN NACIONAL FORESTAL</vt:lpstr>
      <vt:lpstr>EJECUCIÓN ACUMULADA DE GASTOS A NOVIEMBRE DE 2020  PARTIDA 13. CAPÍTULO 05. PROGRAMA 03:  PROGRAMA DE MANEJO DEL FUEGO</vt:lpstr>
      <vt:lpstr>EJECUCIÓN ACUMULADA DE GASTOS A NOVIEMBRE DE 2020  PARTIDA 13. CAPÍTULO 05. PROGRAMA 04:  ÁREAS SILVESTRES PROTEGIDAS</vt:lpstr>
      <vt:lpstr>EJECUCIÓN ACUMULADA DE GASTOS A NOVIEMBRE DE 2020  PARTIDA 13. CAPÍTULO 05. PROGRAMA 05:  GESTIÓN FORESTAL</vt:lpstr>
      <vt:lpstr>EJECUCIÓN ACUMULADA DE GASTOS A NOVIEMBRE DE 2020  PARTIDA 13. CAPÍTULO 05. PROGRAMA 06:  PROGRAMA  DE ARBORIZACIÓN URBANA</vt:lpstr>
      <vt:lpstr>EJECUCIÓN ACUMULADA DE GASTOS A NOVIEMBRE DE 2020  PARTIDA 13. CAPÍTULO 06. PROGRAMA 01:  COMISIÓN NACIONAL DE RIEGO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326</cp:revision>
  <cp:lastPrinted>2019-06-03T14:10:49Z</cp:lastPrinted>
  <dcterms:created xsi:type="dcterms:W3CDTF">2016-06-23T13:38:47Z</dcterms:created>
  <dcterms:modified xsi:type="dcterms:W3CDTF">2021-01-07T23:02:20Z</dcterms:modified>
</cp:coreProperties>
</file>