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19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9.6614317444414621E-2"/>
          <c:y val="6.020431490518147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9075386410032084"/>
          <c:w val="1"/>
          <c:h val="0.37953885972586759"/>
        </c:manualLayout>
      </c:layout>
      <c:pie3DChart>
        <c:varyColors val="1"/>
        <c:ser>
          <c:idx val="0"/>
          <c:order val="0"/>
          <c:tx>
            <c:strRef>
              <c:f>'[12.xlsx]Partida 12'!$D$65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Lbls>
            <c:dLbl>
              <c:idx val="1"/>
              <c:layout>
                <c:manualLayout>
                  <c:x val="-0.11372937086874979"/>
                  <c:y val="-0.117217059739693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E2-4957-BB7B-B195013DFACA}"/>
                </c:ext>
              </c:extLst>
            </c:dLbl>
            <c:dLbl>
              <c:idx val="2"/>
              <c:layout>
                <c:manualLayout>
                  <c:x val="5.5557146265807683E-2"/>
                  <c:y val="4.080324693486395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5E2-4957-BB7B-B195013DFAC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'[12.xlsx]Partida 12'!$C$66:$C$69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ADQUISICIÓN DE ACTIVOS FINANCIEROS                                              </c:v>
                </c:pt>
                <c:pt idx="2">
                  <c:v>TRANSFERENCIAS DE CAPITAL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'[12.xlsx]Partida 12'!$D$66:$D$69</c:f>
              <c:numCache>
                <c:formatCode>#,##0</c:formatCode>
                <c:ptCount val="4"/>
                <c:pt idx="0">
                  <c:v>217571832</c:v>
                </c:pt>
                <c:pt idx="1">
                  <c:v>85077972</c:v>
                </c:pt>
                <c:pt idx="2">
                  <c:v>396411121</c:v>
                </c:pt>
                <c:pt idx="3">
                  <c:v>31453195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330489938757655"/>
          <c:y val="0.70173702245552638"/>
          <c:w val="0.50997878390201212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 (M$)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3803046597197328"/>
          <c:y val="6.711481242163824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'[12.xlsx]Partida 12'!$M$65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"/>
              <c:layout>
                <c:manualLayout>
                  <c:x val="1.2475631996361437E-2"/>
                  <c:y val="6.103896952626147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9E09-42F5-AAC5-B4AAE2D90586}"/>
                </c:ext>
              </c:extLst>
            </c:dLbl>
            <c:dLbl>
              <c:idx val="2"/>
              <c:layout>
                <c:manualLayout>
                  <c:x val="2.8070171991813178E-2"/>
                  <c:y val="-8.1254588270154968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342-4C07-9302-A9B336CB82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'[12.xlsx]Partida 12'!$L$66:$L$71</c:f>
              <c:strCache>
                <c:ptCount val="6"/>
                <c:pt idx="0">
                  <c:v>SEC. Y ADM. GRAL</c:v>
                </c:pt>
                <c:pt idx="1">
                  <c:v>DIR.GRAL. DE OBRAS PÚBLICAS</c:v>
                </c:pt>
                <c:pt idx="2">
                  <c:v>DIR. GRAL. DE CONCESIONES DE OBRAS PÚBLICAS</c:v>
                </c:pt>
                <c:pt idx="3">
                  <c:v>DIR. GRAL. DE AGUAS</c:v>
                </c:pt>
                <c:pt idx="4">
                  <c:v>INH</c:v>
                </c:pt>
                <c:pt idx="5">
                  <c:v>SSS</c:v>
                </c:pt>
              </c:strCache>
            </c:strRef>
          </c:cat>
          <c:val>
            <c:numRef>
              <c:f>'[12.xlsx]Partida 12'!$M$66:$M$71</c:f>
              <c:numCache>
                <c:formatCode>#,##0</c:formatCode>
                <c:ptCount val="6"/>
                <c:pt idx="0">
                  <c:v>22893070</c:v>
                </c:pt>
                <c:pt idx="1">
                  <c:v>1845342230</c:v>
                </c:pt>
                <c:pt idx="2">
                  <c:v>714588543</c:v>
                </c:pt>
                <c:pt idx="3">
                  <c:v>20241242</c:v>
                </c:pt>
                <c:pt idx="4">
                  <c:v>2174192</c:v>
                </c:pt>
                <c:pt idx="5">
                  <c:v>10709035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89861904"/>
        <c:axId val="389859552"/>
      </c:barChart>
      <c:catAx>
        <c:axId val="38986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389859552"/>
        <c:crosses val="autoZero"/>
        <c:auto val="1"/>
        <c:lblAlgn val="ctr"/>
        <c:lblOffset val="100"/>
        <c:noMultiLvlLbl val="0"/>
      </c:catAx>
      <c:valAx>
        <c:axId val="38985955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389861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12700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 b="1"/>
              <a:t>% Ejecución Mensual 2018 - 2019</a:t>
            </a:r>
            <a:r>
              <a:rPr lang="es-CL" sz="900" b="1" baseline="0"/>
              <a:t> - 2020</a:t>
            </a:r>
            <a:endParaRPr lang="es-CL" sz="900" b="1"/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'[12.xlsx]Partida 12'!$C$32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'[12.xlsx]Partida 12'!$D$31:$O$31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12'!$D$32:$O$32</c:f>
              <c:numCache>
                <c:formatCode>0.0%</c:formatCode>
                <c:ptCount val="12"/>
                <c:pt idx="0">
                  <c:v>0.14552071725917085</c:v>
                </c:pt>
                <c:pt idx="1">
                  <c:v>8.5381434951810567E-2</c:v>
                </c:pt>
                <c:pt idx="2">
                  <c:v>8.1424447691430105E-2</c:v>
                </c:pt>
                <c:pt idx="3">
                  <c:v>6.5560999006707865E-2</c:v>
                </c:pt>
                <c:pt idx="4">
                  <c:v>7.6628351869635042E-2</c:v>
                </c:pt>
                <c:pt idx="5">
                  <c:v>8.6280588340285347E-2</c:v>
                </c:pt>
                <c:pt idx="6">
                  <c:v>6.7279953939853698E-2</c:v>
                </c:pt>
                <c:pt idx="7">
                  <c:v>6.3261827236309826E-2</c:v>
                </c:pt>
                <c:pt idx="8">
                  <c:v>6.4897490538737959E-2</c:v>
                </c:pt>
                <c:pt idx="9">
                  <c:v>7.4180951850730967E-2</c:v>
                </c:pt>
                <c:pt idx="10">
                  <c:v>5.9010350712059408E-2</c:v>
                </c:pt>
                <c:pt idx="11">
                  <c:v>0.15392668079826333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C0-4F88-AE19-2681FA97450D}"/>
            </c:ext>
          </c:extLst>
        </c:ser>
        <c:ser>
          <c:idx val="1"/>
          <c:order val="1"/>
          <c:tx>
            <c:strRef>
              <c:f>'[12.xlsx]Partida 12'!$C$33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'[12.xlsx]Partida 12'!$D$31:$O$31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12'!$D$33:$O$33</c:f>
              <c:numCache>
                <c:formatCode>0.0%</c:formatCode>
                <c:ptCount val="12"/>
                <c:pt idx="0">
                  <c:v>0.11418401631864127</c:v>
                </c:pt>
                <c:pt idx="1">
                  <c:v>7.4432510063835611E-2</c:v>
                </c:pt>
                <c:pt idx="2">
                  <c:v>7.1878336545770249E-2</c:v>
                </c:pt>
                <c:pt idx="3">
                  <c:v>7.2647578912713548E-2</c:v>
                </c:pt>
                <c:pt idx="4">
                  <c:v>5.1604320683530366E-2</c:v>
                </c:pt>
                <c:pt idx="5">
                  <c:v>7.7357996848581106E-2</c:v>
                </c:pt>
                <c:pt idx="6">
                  <c:v>8.2758947167605124E-2</c:v>
                </c:pt>
                <c:pt idx="7">
                  <c:v>7.1351878522717835E-2</c:v>
                </c:pt>
                <c:pt idx="8">
                  <c:v>6.2673827549345473E-2</c:v>
                </c:pt>
                <c:pt idx="9">
                  <c:v>0.10338084097545419</c:v>
                </c:pt>
                <c:pt idx="10">
                  <c:v>8.2744929555712207E-2</c:v>
                </c:pt>
                <c:pt idx="11">
                  <c:v>0.15906157706266716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C0-4F88-AE19-2681FA97450D}"/>
            </c:ext>
          </c:extLst>
        </c:ser>
        <c:ser>
          <c:idx val="2"/>
          <c:order val="2"/>
          <c:tx>
            <c:strRef>
              <c:f>'[12.xlsx]Partida 12'!$C$34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8.2177709296353367E-3"/>
                  <c:y val="2.2897026865914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A6F-44F1-9A10-0FCAB0E5A561}"/>
                </c:ext>
              </c:extLst>
            </c:dLbl>
            <c:dLbl>
              <c:idx val="1"/>
              <c:layout>
                <c:manualLayout>
                  <c:x val="6.1633281972265025E-3"/>
                  <c:y val="7.0157048781231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A6F-44F1-9A10-0FCAB0E5A561}"/>
                </c:ext>
              </c:extLst>
            </c:dLbl>
            <c:dLbl>
              <c:idx val="2"/>
              <c:layout>
                <c:manualLayout>
                  <c:x val="6.1633281972265025E-3"/>
                  <c:y val="1.7486906188754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A6F-44F1-9A10-0FCAB0E5A561}"/>
                </c:ext>
              </c:extLst>
            </c:dLbl>
            <c:dLbl>
              <c:idx val="3"/>
              <c:layout>
                <c:manualLayout>
                  <c:x val="6.1633281972265025E-3"/>
                  <c:y val="1.05061053150002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A6F-44F1-9A10-0FCAB0E5A561}"/>
                </c:ext>
              </c:extLst>
            </c:dLbl>
            <c:dLbl>
              <c:idx val="4"/>
              <c:layout>
                <c:manualLayout>
                  <c:x val="4.1088854648176684E-3"/>
                  <c:y val="7.0157048781231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A6F-44F1-9A10-0FCAB0E5A561}"/>
                </c:ext>
              </c:extLst>
            </c:dLbl>
            <c:dLbl>
              <c:idx val="5"/>
              <c:layout>
                <c:manualLayout>
                  <c:x val="4.1088854648176684E-3"/>
                  <c:y val="1.3996505751877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A6F-44F1-9A10-0FCAB0E5A561}"/>
                </c:ext>
              </c:extLst>
            </c:dLbl>
            <c:dLbl>
              <c:idx val="6"/>
              <c:layout>
                <c:manualLayout>
                  <c:x val="6.1633281972264271E-3"/>
                  <c:y val="1.7486906188754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A6F-44F1-9A10-0FCAB0E5A561}"/>
                </c:ext>
              </c:extLst>
            </c:dLbl>
            <c:dLbl>
              <c:idx val="7"/>
              <c:layout>
                <c:manualLayout>
                  <c:x val="4.1088854648175174E-3"/>
                  <c:y val="1.05061053150003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F50-4051-BADD-DF997F62FC9E}"/>
                </c:ext>
              </c:extLst>
            </c:dLbl>
            <c:dLbl>
              <c:idx val="8"/>
              <c:layout>
                <c:manualLayout>
                  <c:x val="-1.5065739330291764E-16"/>
                  <c:y val="1.3996505751877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50-4051-BADD-DF997F62FC9E}"/>
                </c:ext>
              </c:extLst>
            </c:dLbl>
            <c:dLbl>
              <c:idx val="9"/>
              <c:layout>
                <c:manualLayout>
                  <c:x val="0"/>
                  <c:y val="3.52530444124591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50-4051-BADD-DF997F62FC9E}"/>
                </c:ext>
              </c:extLst>
            </c:dLbl>
            <c:dLbl>
              <c:idx val="10"/>
              <c:layout>
                <c:manualLayout>
                  <c:x val="-1.1342656031916489E-16"/>
                  <c:y val="8.26067489154166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7FA-465B-B3D8-6779138095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t" anchorCtr="0">
                <a:spAutoFit/>
              </a:bodyPr>
              <a:lstStyle/>
              <a:p>
                <a:pPr algn="ctr">
                  <a:defRPr lang="es-CL" sz="7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'[12.xlsx]Partida 12'!$D$31:$O$31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12'!$D$34:$N$34</c:f>
              <c:numCache>
                <c:formatCode>0.0%</c:formatCode>
                <c:ptCount val="11"/>
                <c:pt idx="0">
                  <c:v>0.11522603432846421</c:v>
                </c:pt>
                <c:pt idx="1">
                  <c:v>6.5083031326715779E-2</c:v>
                </c:pt>
                <c:pt idx="2">
                  <c:v>8.3253505206834624E-2</c:v>
                </c:pt>
                <c:pt idx="3">
                  <c:v>6.9720158508216126E-2</c:v>
                </c:pt>
                <c:pt idx="4">
                  <c:v>4.4738893470312617E-2</c:v>
                </c:pt>
                <c:pt idx="5">
                  <c:v>8.7322148594030771E-2</c:v>
                </c:pt>
                <c:pt idx="6">
                  <c:v>7.1023861605828631E-2</c:v>
                </c:pt>
                <c:pt idx="7">
                  <c:v>5.96580309952051E-2</c:v>
                </c:pt>
                <c:pt idx="8">
                  <c:v>5.101102956942221E-2</c:v>
                </c:pt>
                <c:pt idx="9">
                  <c:v>7.4588146346841064E-2</c:v>
                </c:pt>
                <c:pt idx="10">
                  <c:v>6.7942555772492738E-2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C0-4F88-AE19-2681FA97450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16256704"/>
        <c:axId val="516252000"/>
      </c:barChart>
      <c:catAx>
        <c:axId val="516256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6252000"/>
        <c:crosses val="autoZero"/>
        <c:auto val="1"/>
        <c:lblAlgn val="ctr"/>
        <c:lblOffset val="100"/>
        <c:noMultiLvlLbl val="0"/>
      </c:catAx>
      <c:valAx>
        <c:axId val="51625200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625670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'[12.xlsx]Partida 12'!$C$25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strRef>
              <c:f>'[12.xlsx]Partida 12'!$D$24:$O$24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12'!$D$25:$O$25</c:f>
              <c:numCache>
                <c:formatCode>0.0%</c:formatCode>
                <c:ptCount val="12"/>
                <c:pt idx="0">
                  <c:v>0.14552071725917085</c:v>
                </c:pt>
                <c:pt idx="1">
                  <c:v>0.23070671436648377</c:v>
                </c:pt>
                <c:pt idx="2">
                  <c:v>0.31212637135743759</c:v>
                </c:pt>
                <c:pt idx="3">
                  <c:v>0.3769970132696272</c:v>
                </c:pt>
                <c:pt idx="4">
                  <c:v>0.45362432797741425</c:v>
                </c:pt>
                <c:pt idx="5">
                  <c:v>0.49191313057663588</c:v>
                </c:pt>
                <c:pt idx="6">
                  <c:v>0.56581744171334314</c:v>
                </c:pt>
                <c:pt idx="7">
                  <c:v>0.62906405968690693</c:v>
                </c:pt>
                <c:pt idx="8">
                  <c:v>0.69396155022564487</c:v>
                </c:pt>
                <c:pt idx="9">
                  <c:v>0.76814250207637591</c:v>
                </c:pt>
                <c:pt idx="10">
                  <c:v>0.82707220361786049</c:v>
                </c:pt>
                <c:pt idx="11">
                  <c:v>0.99571908388720642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1BB-4D09-9DC4-91BF91026CD8}"/>
            </c:ext>
          </c:extLst>
        </c:ser>
        <c:ser>
          <c:idx val="1"/>
          <c:order val="1"/>
          <c:tx>
            <c:strRef>
              <c:f>'[12.xlsx]Partida 12'!$C$26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strRef>
              <c:f>'[12.xlsx]Partida 12'!$D$24:$O$24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12'!$D$26:$O$26</c:f>
              <c:numCache>
                <c:formatCode>0.0%</c:formatCode>
                <c:ptCount val="12"/>
                <c:pt idx="0">
                  <c:v>0.114184016318641</c:v>
                </c:pt>
                <c:pt idx="1">
                  <c:v>0.18861652638247689</c:v>
                </c:pt>
                <c:pt idx="2">
                  <c:v>0.26049486292824714</c:v>
                </c:pt>
                <c:pt idx="3">
                  <c:v>0.33253871698322113</c:v>
                </c:pt>
                <c:pt idx="4">
                  <c:v>0.35124243908640468</c:v>
                </c:pt>
                <c:pt idx="5">
                  <c:v>0.42860043593498581</c:v>
                </c:pt>
                <c:pt idx="6">
                  <c:v>0.50970040844125508</c:v>
                </c:pt>
                <c:pt idx="7">
                  <c:v>0.5761688554598301</c:v>
                </c:pt>
                <c:pt idx="8">
                  <c:v>0.63525922973252213</c:v>
                </c:pt>
                <c:pt idx="9">
                  <c:v>0.73864007070797633</c:v>
                </c:pt>
                <c:pt idx="10">
                  <c:v>0.82137950375282653</c:v>
                </c:pt>
                <c:pt idx="11">
                  <c:v>0.99127097058585367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1BB-4D09-9DC4-91BF91026CD8}"/>
            </c:ext>
          </c:extLst>
        </c:ser>
        <c:ser>
          <c:idx val="2"/>
          <c:order val="2"/>
          <c:tx>
            <c:strRef>
              <c:f>'[12.xlsx]Partida 12'!$C$27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7383177570093476E-2"/>
                  <c:y val="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81-4EFE-9455-14ED797AA745}"/>
                </c:ext>
              </c:extLst>
            </c:dLbl>
            <c:dLbl>
              <c:idx val="1"/>
              <c:layout>
                <c:manualLayout>
                  <c:x val="-3.7383177570093497E-2"/>
                  <c:y val="2.4496931132485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81-4EFE-9455-14ED797AA745}"/>
                </c:ext>
              </c:extLst>
            </c:dLbl>
            <c:dLbl>
              <c:idx val="2"/>
              <c:layout>
                <c:manualLayout>
                  <c:x val="-4.3613707165109032E-2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81-4EFE-9455-14ED797AA745}"/>
                </c:ext>
              </c:extLst>
            </c:dLbl>
            <c:dLbl>
              <c:idx val="3"/>
              <c:layout>
                <c:manualLayout>
                  <c:x val="-4.5690550363447636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681-4EFE-9455-14ED797AA745}"/>
                </c:ext>
              </c:extLst>
            </c:dLbl>
            <c:dLbl>
              <c:idx val="4"/>
              <c:layout>
                <c:manualLayout>
                  <c:x val="-4.3613707165109108E-2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81-4EFE-9455-14ED797AA745}"/>
                </c:ext>
              </c:extLst>
            </c:dLbl>
            <c:dLbl>
              <c:idx val="5"/>
              <c:layout>
                <c:manualLayout>
                  <c:x val="-3.1152647975077958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81-4EFE-9455-14ED797AA745}"/>
                </c:ext>
              </c:extLst>
            </c:dLbl>
            <c:dLbl>
              <c:idx val="6"/>
              <c:layout>
                <c:manualLayout>
                  <c:x val="-4.3613707165109032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EC4-4A52-A04F-6EC6B7634D69}"/>
                </c:ext>
              </c:extLst>
            </c:dLbl>
            <c:dLbl>
              <c:idx val="7"/>
              <c:layout>
                <c:manualLayout>
                  <c:x val="-4.3613707165109108E-2"/>
                  <c:y val="2.4496931132485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EC4-4A52-A04F-6EC6B7634D69}"/>
                </c:ext>
              </c:extLst>
            </c:dLbl>
            <c:dLbl>
              <c:idx val="8"/>
              <c:layout>
                <c:manualLayout>
                  <c:x val="-3.7383177570093608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EC4-4A52-A04F-6EC6B7634D69}"/>
                </c:ext>
              </c:extLst>
            </c:dLbl>
            <c:dLbl>
              <c:idx val="9"/>
              <c:layout>
                <c:manualLayout>
                  <c:x val="-3.1152647975077882E-2"/>
                  <c:y val="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EC4-4A52-A04F-6EC6B7634D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'[12.xlsx]Partida 12'!$D$24:$O$24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12'!$D$27:$N$27</c:f>
              <c:numCache>
                <c:formatCode>0.0%</c:formatCode>
                <c:ptCount val="11"/>
                <c:pt idx="0">
                  <c:v>0.11522603432846421</c:v>
                </c:pt>
                <c:pt idx="1">
                  <c:v>0.18019044714352767</c:v>
                </c:pt>
                <c:pt idx="2">
                  <c:v>0.25520895940346128</c:v>
                </c:pt>
                <c:pt idx="3">
                  <c:v>0.32283035848487374</c:v>
                </c:pt>
                <c:pt idx="4">
                  <c:v>0.35359815216590446</c:v>
                </c:pt>
                <c:pt idx="5">
                  <c:v>0.44092030075993521</c:v>
                </c:pt>
                <c:pt idx="6">
                  <c:v>0.5119441623657639</c:v>
                </c:pt>
                <c:pt idx="7">
                  <c:v>0.56974825032205434</c:v>
                </c:pt>
                <c:pt idx="8">
                  <c:v>0.62003329648418748</c:v>
                </c:pt>
                <c:pt idx="9">
                  <c:v>0.69242318882217269</c:v>
                </c:pt>
                <c:pt idx="10">
                  <c:v>0.76745801332960295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1BB-4D09-9DC4-91BF91026C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6289240"/>
        <c:axId val="516285320"/>
      </c:lineChart>
      <c:catAx>
        <c:axId val="516289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6285320"/>
        <c:crosses val="autoZero"/>
        <c:auto val="1"/>
        <c:lblAlgn val="ctr"/>
        <c:lblOffset val="100"/>
        <c:noMultiLvlLbl val="0"/>
      </c:catAx>
      <c:valAx>
        <c:axId val="51628532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62892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169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514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211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NOVIEMBRE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OBRAS PÚBLICAS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629188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2" y="81969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03: DIRECCIÓN DE OBRAS HIDRÁULICAS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183387"/>
              </p:ext>
            </p:extLst>
          </p:nvPr>
        </p:nvGraphicFramePr>
        <p:xfrm>
          <a:off x="518864" y="1855114"/>
          <a:ext cx="8167935" cy="4275551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024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37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4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154.540.005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192.826.135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38.286.130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154.849.866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15.435.358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15.683.008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13.594.090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1.036.917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894.876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-142.041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743.338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0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196.992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545.802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464.055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0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196.992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-119.359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0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468.169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468.169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436.650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0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0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188.388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-96.313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0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125.685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-79.123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0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0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-10.841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0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0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0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137.671.350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143.861.214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6.189.864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108.285.783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0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732.443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870.258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137.815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597.863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0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136.938.907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142.990.956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6.052.049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107.687.920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0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31.738.160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0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31.738.160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0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92988" y="845416"/>
            <a:ext cx="80877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04: DIRECCIÓN DE VIALIDAD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570154"/>
              </p:ext>
            </p:extLst>
          </p:nvPr>
        </p:nvGraphicFramePr>
        <p:xfrm>
          <a:off x="590873" y="1809080"/>
          <a:ext cx="8089814" cy="4487358"/>
        </p:xfrm>
        <a:graphic>
          <a:graphicData uri="http://schemas.openxmlformats.org/drawingml/2006/table">
            <a:tbl>
              <a:tblPr/>
              <a:tblGrid>
                <a:gridCol w="8104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3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27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4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4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4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4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58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31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464" marR="7464" marT="74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64" marR="7464" marT="74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15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6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1.261.023.622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1.470.478.698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209.455.076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1.037.570.312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102.114.752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103.796.109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1.681.357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91.731.229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7.257.294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6.492.499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-764.795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5.931.458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3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3.524.853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2.955.936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2.917.250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3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136.445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3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2.955.936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2.955.936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2.780.805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3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803.271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-68.829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803.271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3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803.271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-68.829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803.271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3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Tránsito con Sobrepeso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803.271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-68.829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803.271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3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147.958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147.958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755.949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510,9%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3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147.958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147.958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98.600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6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657.349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3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1.704.539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8.003.088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6.298.549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1.097.528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3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576.513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576.513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284.881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6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225.930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225.930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3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88.749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1.925.249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1.836.500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78.543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3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29.354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29.354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12.617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3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1.452.024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5.005.853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3.553.829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668.087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3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11.648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126.254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114.606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28.645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3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122.764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113.935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-8.829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24.755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3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1.148.358.839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1.197.588.086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49.229.247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800.349.975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3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2.853.206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2.169.060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-684.146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1.428.754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3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1.145.505.633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1.195.419.026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49.913.393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798.921.221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23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15.993.000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15.993.000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3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15.993.000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15.993.000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23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47.181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134.029.834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133.982.653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133.983.652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23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23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23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133.983.653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133.982.653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133.983.652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30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61302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5" y="147758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09462" y="755224"/>
            <a:ext cx="8177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06: DIRECCIÓN DE OBRAS PORTUARIAS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331777"/>
              </p:ext>
            </p:extLst>
          </p:nvPr>
        </p:nvGraphicFramePr>
        <p:xfrm>
          <a:off x="518865" y="1772822"/>
          <a:ext cx="8167934" cy="4351188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89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98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82.539.096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91.305.579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8.766.483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75.562.476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7.736.828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7.827.244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6.805.820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597.333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551.979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-45.354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505.872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8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2.488.259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2.653.214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164.955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1.483.899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8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2.398.125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2.590.811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192.686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8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8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8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8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-14.001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8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71.705.676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73.045.737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1.340.061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59.444.391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8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778.817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180.937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-597.880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8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70.926.859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72.864.800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1.937.941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59.363.593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8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7.113.105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8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7.113.105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0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362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07: DIRECCIÓN DE AEROPUERTOS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262673"/>
              </p:ext>
            </p:extLst>
          </p:nvPr>
        </p:nvGraphicFramePr>
        <p:xfrm>
          <a:off x="518864" y="1664497"/>
          <a:ext cx="8167935" cy="4654594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367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26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8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64.791.217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79.748.238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14.957.021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53.852.320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5.740.505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5.787.065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5.039.153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370.208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-58.780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246.268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342.740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7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342.740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72.183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310.979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33.157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342.740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342.740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-19.433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58.584.599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64.570.095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5.985.496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39.607.854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435.787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378.279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-57.508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260.536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58.148.812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64.191.816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6.043.004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39.347.318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8.489.604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8.489.604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3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964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9488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11: DIRECCIÓN DE PLANEAMIENTO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372284"/>
              </p:ext>
            </p:extLst>
          </p:nvPr>
        </p:nvGraphicFramePr>
        <p:xfrm>
          <a:off x="554959" y="1771866"/>
          <a:ext cx="8131840" cy="4207509"/>
        </p:xfrm>
        <a:graphic>
          <a:graphicData uri="http://schemas.openxmlformats.org/drawingml/2006/table">
            <a:tbl>
              <a:tblPr/>
              <a:tblGrid>
                <a:gridCol w="807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29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77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77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77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775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3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76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9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1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90.142.641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90.258.463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115.822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89.565.779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4.538.138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4.628.432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90.294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4.069.253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222.321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182.630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-39.691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132.337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100.491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100.491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71.081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70.871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30.243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-17.955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31.112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14.595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31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31.608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22.126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-9.482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21.825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Transporte de Pasajeros Metro S.A.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222.129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148.537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-73.592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115.954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222.129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148.537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-73.592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115.954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39.530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39.530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06738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12: AGUA POTABLE RURAL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312241"/>
              </p:ext>
            </p:extLst>
          </p:nvPr>
        </p:nvGraphicFramePr>
        <p:xfrm>
          <a:off x="528807" y="1924258"/>
          <a:ext cx="8083871" cy="3923297"/>
        </p:xfrm>
        <a:graphic>
          <a:graphicData uri="http://schemas.openxmlformats.org/drawingml/2006/table">
            <a:tbl>
              <a:tblPr/>
              <a:tblGrid>
                <a:gridCol w="809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1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07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98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98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98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98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528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30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4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2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141.459.951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175.144.876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33.684.925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131.900.338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5.139.061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4.712.893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-426.168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4.069.485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3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449.025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-315.546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399.111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3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3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206.665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182.934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-23.731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3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3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3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13.367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3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-11.883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3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3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155.319.586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19.980.932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112.911.790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3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155.319.586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19.980.932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112.911.790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3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14.469.438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3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14.469.438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4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1" y="607948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668403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 01: DIRECCIÓN GENERAL DE CONCESIONES DE OBRAS PÚBLICAS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458810"/>
              </p:ext>
            </p:extLst>
          </p:nvPr>
        </p:nvGraphicFramePr>
        <p:xfrm>
          <a:off x="476000" y="1855099"/>
          <a:ext cx="8167941" cy="4151856"/>
        </p:xfrm>
        <a:graphic>
          <a:graphicData uri="http://schemas.openxmlformats.org/drawingml/2006/table">
            <a:tbl>
              <a:tblPr/>
              <a:tblGrid>
                <a:gridCol w="825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9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4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55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2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5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714.588.543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688.176.084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-26.412.459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590.334.139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11.388.394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12.445.499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1.057.105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10.924.833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1.174.532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815.756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-358.776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730.579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5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-21.473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5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305.529.916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330.171.383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24.641.467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260.793.850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5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304.439.916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330.171.383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25.731.467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260.793.850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5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Inversión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5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317.188.802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-79.222.319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290.415.164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5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317.188.802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-79.222.319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290.415.164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5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- I.V.A. Concesiones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317.188.802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-79.222.319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290.415.164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2" y="138415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713625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 01: DIRECCIÓN GENERAL DE AGUAS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658208"/>
              </p:ext>
            </p:extLst>
          </p:nvPr>
        </p:nvGraphicFramePr>
        <p:xfrm>
          <a:off x="476004" y="1673136"/>
          <a:ext cx="8210795" cy="4463389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589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6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8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20.241.242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25.622.914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5.381.672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19.609.564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13.217.725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13.819.759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602.034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12.111.433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913.994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895.158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-18.836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743.497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Aguas para Zonas Aridas y Semiáridas de América Latina y el Caribe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428.815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483.376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340.843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71.156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172.081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165.289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125.474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178.015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218.507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5.543.479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8.870.154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3.326.675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4.869.326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1.440.606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1.605.577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164.971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1.019.292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4.102.873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7.264.577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3.161.704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3.850.034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1.282.308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1.281.308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1.282.308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1.282.308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1.281.308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1.282.308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9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05. PROGRAMA 01: INSTITUTO NACIONAL DE HIDRÁULICA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023590"/>
              </p:ext>
            </p:extLst>
          </p:nvPr>
        </p:nvGraphicFramePr>
        <p:xfrm>
          <a:off x="476006" y="1855119"/>
          <a:ext cx="8039346" cy="3990497"/>
        </p:xfrm>
        <a:graphic>
          <a:graphicData uri="http://schemas.openxmlformats.org/drawingml/2006/table">
            <a:tbl>
              <a:tblPr/>
              <a:tblGrid>
                <a:gridCol w="805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5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5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54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54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54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54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12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32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0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3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2.174.192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2.241.956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1.771.916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1.664.993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1.758.071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93.078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1.514.391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251.192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249.192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125.030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6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104.092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104.092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68.878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131.603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-131.603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131.603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-131.603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3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522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5288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1498" y="139114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0510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07. PROGRAMA 01: SUPERINTENDENCIA DE SERVICIOS SANITARIOS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90268" y="5158592"/>
            <a:ext cx="8188178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D78A132-24A0-4284-86E8-FD5DF1D845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723129"/>
              </p:ext>
            </p:extLst>
          </p:nvPr>
        </p:nvGraphicFramePr>
        <p:xfrm>
          <a:off x="527241" y="1764390"/>
          <a:ext cx="8151205" cy="3364101"/>
        </p:xfrm>
        <a:graphic>
          <a:graphicData uri="http://schemas.openxmlformats.org/drawingml/2006/table">
            <a:tbl>
              <a:tblPr/>
              <a:tblGrid>
                <a:gridCol w="816644">
                  <a:extLst>
                    <a:ext uri="{9D8B030D-6E8A-4147-A177-3AD203B41FA5}">
                      <a16:colId xmlns:a16="http://schemas.microsoft.com/office/drawing/2014/main" val="3749574852"/>
                    </a:ext>
                  </a:extLst>
                </a:gridCol>
                <a:gridCol w="301671">
                  <a:extLst>
                    <a:ext uri="{9D8B030D-6E8A-4147-A177-3AD203B41FA5}">
                      <a16:colId xmlns:a16="http://schemas.microsoft.com/office/drawing/2014/main" val="2187786216"/>
                    </a:ext>
                  </a:extLst>
                </a:gridCol>
                <a:gridCol w="301671">
                  <a:extLst>
                    <a:ext uri="{9D8B030D-6E8A-4147-A177-3AD203B41FA5}">
                      <a16:colId xmlns:a16="http://schemas.microsoft.com/office/drawing/2014/main" val="457976021"/>
                    </a:ext>
                  </a:extLst>
                </a:gridCol>
                <a:gridCol w="2733320">
                  <a:extLst>
                    <a:ext uri="{9D8B030D-6E8A-4147-A177-3AD203B41FA5}">
                      <a16:colId xmlns:a16="http://schemas.microsoft.com/office/drawing/2014/main" val="4125720250"/>
                    </a:ext>
                  </a:extLst>
                </a:gridCol>
                <a:gridCol w="816644">
                  <a:extLst>
                    <a:ext uri="{9D8B030D-6E8A-4147-A177-3AD203B41FA5}">
                      <a16:colId xmlns:a16="http://schemas.microsoft.com/office/drawing/2014/main" val="3264765074"/>
                    </a:ext>
                  </a:extLst>
                </a:gridCol>
                <a:gridCol w="816644">
                  <a:extLst>
                    <a:ext uri="{9D8B030D-6E8A-4147-A177-3AD203B41FA5}">
                      <a16:colId xmlns:a16="http://schemas.microsoft.com/office/drawing/2014/main" val="1063256927"/>
                    </a:ext>
                  </a:extLst>
                </a:gridCol>
                <a:gridCol w="816644">
                  <a:extLst>
                    <a:ext uri="{9D8B030D-6E8A-4147-A177-3AD203B41FA5}">
                      <a16:colId xmlns:a16="http://schemas.microsoft.com/office/drawing/2014/main" val="313702484"/>
                    </a:ext>
                  </a:extLst>
                </a:gridCol>
                <a:gridCol w="816644">
                  <a:extLst>
                    <a:ext uri="{9D8B030D-6E8A-4147-A177-3AD203B41FA5}">
                      <a16:colId xmlns:a16="http://schemas.microsoft.com/office/drawing/2014/main" val="240055090"/>
                    </a:ext>
                  </a:extLst>
                </a:gridCol>
                <a:gridCol w="731323">
                  <a:extLst>
                    <a:ext uri="{9D8B030D-6E8A-4147-A177-3AD203B41FA5}">
                      <a16:colId xmlns:a16="http://schemas.microsoft.com/office/drawing/2014/main" val="2847336914"/>
                    </a:ext>
                  </a:extLst>
                </a:gridCol>
              </a:tblGrid>
              <a:tr h="15035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958687"/>
                  </a:ext>
                </a:extLst>
              </a:tr>
              <a:tr h="46044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520271"/>
                  </a:ext>
                </a:extLst>
              </a:tr>
              <a:tr h="1973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10.709.035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10.805.815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8.696.973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621338"/>
                  </a:ext>
                </a:extLst>
              </a:tr>
              <a:tr h="150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7.225.852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7.314.621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6.524.752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903274"/>
                  </a:ext>
                </a:extLst>
              </a:tr>
              <a:tr h="150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3.083.023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2.996.698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-86.325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1.841.872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207679"/>
                  </a:ext>
                </a:extLst>
              </a:tr>
              <a:tr h="150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104.409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43810"/>
                  </a:ext>
                </a:extLst>
              </a:tr>
              <a:tr h="150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104.409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687096"/>
                  </a:ext>
                </a:extLst>
              </a:tr>
              <a:tr h="150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738486"/>
                  </a:ext>
                </a:extLst>
              </a:tr>
              <a:tr h="150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510510"/>
                  </a:ext>
                </a:extLst>
              </a:tr>
              <a:tr h="150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183.960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266.087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612131"/>
                  </a:ext>
                </a:extLst>
              </a:tr>
              <a:tr h="150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946403"/>
                  </a:ext>
                </a:extLst>
              </a:tr>
              <a:tr h="150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035807"/>
                  </a:ext>
                </a:extLst>
              </a:tr>
              <a:tr h="150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63818"/>
                  </a:ext>
                </a:extLst>
              </a:tr>
              <a:tr h="150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720375"/>
                  </a:ext>
                </a:extLst>
              </a:tr>
              <a:tr h="150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626732"/>
                  </a:ext>
                </a:extLst>
              </a:tr>
              <a:tr h="150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580851"/>
                  </a:ext>
                </a:extLst>
              </a:tr>
              <a:tr h="150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85766"/>
                  </a:ext>
                </a:extLst>
              </a:tr>
              <a:tr h="150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036230"/>
                  </a:ext>
                </a:extLst>
              </a:tr>
              <a:tr h="150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419122"/>
                  </a:ext>
                </a:extLst>
              </a:tr>
              <a:tr h="150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150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348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8FFBFB1-DDD6-4BFF-A431-848CA6709A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7302661"/>
              </p:ext>
            </p:extLst>
          </p:nvPr>
        </p:nvGraphicFramePr>
        <p:xfrm>
          <a:off x="467544" y="1916832"/>
          <a:ext cx="396044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9D6227D1-A8B2-4283-BA4D-3F1962EE6D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3983115"/>
              </p:ext>
            </p:extLst>
          </p:nvPr>
        </p:nvGraphicFramePr>
        <p:xfrm>
          <a:off x="4619108" y="1916832"/>
          <a:ext cx="407193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9042182"/>
              </p:ext>
            </p:extLst>
          </p:nvPr>
        </p:nvGraphicFramePr>
        <p:xfrm>
          <a:off x="417237" y="1609724"/>
          <a:ext cx="8210798" cy="4627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4522827"/>
              </p:ext>
            </p:extLst>
          </p:nvPr>
        </p:nvGraphicFramePr>
        <p:xfrm>
          <a:off x="466600" y="1614486"/>
          <a:ext cx="8210798" cy="4478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5278" y="5993467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581598" y="5004393"/>
            <a:ext cx="766280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B4BF5CA-51D7-4566-8CCE-E852F31C16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839720"/>
              </p:ext>
            </p:extLst>
          </p:nvPr>
        </p:nvGraphicFramePr>
        <p:xfrm>
          <a:off x="595278" y="1937310"/>
          <a:ext cx="7649129" cy="3011196"/>
        </p:xfrm>
        <a:graphic>
          <a:graphicData uri="http://schemas.openxmlformats.org/drawingml/2006/table">
            <a:tbl>
              <a:tblPr/>
              <a:tblGrid>
                <a:gridCol w="891290">
                  <a:extLst>
                    <a:ext uri="{9D8B030D-6E8A-4147-A177-3AD203B41FA5}">
                      <a16:colId xmlns:a16="http://schemas.microsoft.com/office/drawing/2014/main" val="3640278262"/>
                    </a:ext>
                  </a:extLst>
                </a:gridCol>
                <a:gridCol w="2381207">
                  <a:extLst>
                    <a:ext uri="{9D8B030D-6E8A-4147-A177-3AD203B41FA5}">
                      <a16:colId xmlns:a16="http://schemas.microsoft.com/office/drawing/2014/main" val="2603629777"/>
                    </a:ext>
                  </a:extLst>
                </a:gridCol>
                <a:gridCol w="891290">
                  <a:extLst>
                    <a:ext uri="{9D8B030D-6E8A-4147-A177-3AD203B41FA5}">
                      <a16:colId xmlns:a16="http://schemas.microsoft.com/office/drawing/2014/main" val="3729425120"/>
                    </a:ext>
                  </a:extLst>
                </a:gridCol>
                <a:gridCol w="891290">
                  <a:extLst>
                    <a:ext uri="{9D8B030D-6E8A-4147-A177-3AD203B41FA5}">
                      <a16:colId xmlns:a16="http://schemas.microsoft.com/office/drawing/2014/main" val="3896275913"/>
                    </a:ext>
                  </a:extLst>
                </a:gridCol>
                <a:gridCol w="891290">
                  <a:extLst>
                    <a:ext uri="{9D8B030D-6E8A-4147-A177-3AD203B41FA5}">
                      <a16:colId xmlns:a16="http://schemas.microsoft.com/office/drawing/2014/main" val="2700193272"/>
                    </a:ext>
                  </a:extLst>
                </a:gridCol>
                <a:gridCol w="891290">
                  <a:extLst>
                    <a:ext uri="{9D8B030D-6E8A-4147-A177-3AD203B41FA5}">
                      <a16:colId xmlns:a16="http://schemas.microsoft.com/office/drawing/2014/main" val="2242607519"/>
                    </a:ext>
                  </a:extLst>
                </a:gridCol>
                <a:gridCol w="811472">
                  <a:extLst>
                    <a:ext uri="{9D8B030D-6E8A-4147-A177-3AD203B41FA5}">
                      <a16:colId xmlns:a16="http://schemas.microsoft.com/office/drawing/2014/main" val="3312480311"/>
                    </a:ext>
                  </a:extLst>
                </a:gridCol>
              </a:tblGrid>
              <a:tr h="16613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105328"/>
                  </a:ext>
                </a:extLst>
              </a:tr>
              <a:tr h="50878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158121"/>
                  </a:ext>
                </a:extLst>
              </a:tr>
              <a:tr h="176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2.615.948.312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2.886.944.210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270.995.898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2.215.395.431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017854"/>
                  </a:ext>
                </a:extLst>
              </a:tr>
              <a:tr h="166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217.571.832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221.466.212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3.894.380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194.602.700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148367"/>
                  </a:ext>
                </a:extLst>
              </a:tr>
              <a:tr h="166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21.274.692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18.572.310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-2.702.382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15.243.129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215520"/>
                  </a:ext>
                </a:extLst>
              </a:tr>
              <a:tr h="166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842.243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5.883.523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5.041.280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5.094.759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614196"/>
                  </a:ext>
                </a:extLst>
              </a:tr>
              <a:tr h="166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-8.829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1.049.455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689211"/>
                  </a:ext>
                </a:extLst>
              </a:tr>
              <a:tr h="166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214.804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614120"/>
                  </a:ext>
                </a:extLst>
              </a:tr>
              <a:tr h="166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1.213.847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883777"/>
                  </a:ext>
                </a:extLst>
              </a:tr>
              <a:tr h="166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7.362.013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13.319.922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5.957.909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24012"/>
                  </a:ext>
                </a:extLst>
              </a:tr>
              <a:tr h="166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895898"/>
                  </a:ext>
                </a:extLst>
              </a:tr>
              <a:tr h="166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1.885.434.192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1.978.768.946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93.334.754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1.389.942.517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771400"/>
                  </a:ext>
                </a:extLst>
              </a:tr>
              <a:tr h="166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16.093.000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16.093.000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972151"/>
                  </a:ext>
                </a:extLst>
              </a:tr>
              <a:tr h="166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317.188.802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-79.222.319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290.415.164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644077"/>
                  </a:ext>
                </a:extLst>
              </a:tr>
              <a:tr h="166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688.623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229.146.770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228.458.147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228.728.948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957804"/>
                  </a:ext>
                </a:extLst>
              </a:tr>
              <a:tr h="166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699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78091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513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270984"/>
              </p:ext>
            </p:extLst>
          </p:nvPr>
        </p:nvGraphicFramePr>
        <p:xfrm>
          <a:off x="585598" y="1885177"/>
          <a:ext cx="7809103" cy="3848079"/>
        </p:xfrm>
        <a:graphic>
          <a:graphicData uri="http://schemas.openxmlformats.org/drawingml/2006/table">
            <a:tbl>
              <a:tblPr/>
              <a:tblGrid>
                <a:gridCol w="324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7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87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87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87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87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79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24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2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22.893.070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22.790.516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-102.554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19.501.090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OBRAS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1.845.342.230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2.137.306.925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291.964.695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1.575.481.749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y Ejecución de Obras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17.483.205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18.030.947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15.754.460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Arquitectura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33.362.493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19.513.989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-13.848.504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16.426.198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Hidráulicas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154.540.005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192.826.135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38.286.130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154.849.866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1.261.023.622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1.470.478.698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209.455.076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1.037.570.312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Portuarias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82.539.096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91.305.579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8.766.483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75.562.476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Aeropuertos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64.791.217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79.748.238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14.957.021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53.852.320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Planeamiento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90.142.641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90.258.463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115.822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89.565.779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Agual Potable Rural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141.459.951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175.144.876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33.684.925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131.900.338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8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714.588.543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688.176.084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-26.412.459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590.334.139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0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20.241.242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25.622.914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5.381.672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19.609.564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0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2.174.192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2.241.956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1.771.916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0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SERVICIOS SANITARIOS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10.709.035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10.805.815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8.910.010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92611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 01: SECRETARÍA Y ADMINISTRACIÓN GENERAL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771138"/>
              </p:ext>
            </p:extLst>
          </p:nvPr>
        </p:nvGraphicFramePr>
        <p:xfrm>
          <a:off x="405026" y="2030681"/>
          <a:ext cx="8210793" cy="3858369"/>
        </p:xfrm>
        <a:graphic>
          <a:graphicData uri="http://schemas.openxmlformats.org/drawingml/2006/table">
            <a:tbl>
              <a:tblPr/>
              <a:tblGrid>
                <a:gridCol w="889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9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6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11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75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7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22.893.070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22.790.516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-102.554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19.501.090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16.600.492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16.595.660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14.450.388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4.202.185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3.508.401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-693.784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2.874.822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613.808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613.808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597.689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613.808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613.808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597.689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725.467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-728.484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612.647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-391.361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877.465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610.894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-266.571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529.473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1.337.180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710.738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965.544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751.957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389.756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2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1322" y="70240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01: ADMINISTRACIÓN Y EJECUCIÓN DE OBRAS PÚBLICAS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260765"/>
              </p:ext>
            </p:extLst>
          </p:nvPr>
        </p:nvGraphicFramePr>
        <p:xfrm>
          <a:off x="561321" y="1930065"/>
          <a:ext cx="8210798" cy="4035946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987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86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0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17.483.205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18.030.947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547.742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15.754.460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16.322.962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16.500.427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14.458.105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842.572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739.073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-103.499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568.094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350.196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350.196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333.975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350.196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350.196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333.975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9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la Construcción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9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200.718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-45.666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9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26.832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9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9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9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156.562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-57.317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9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45.970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-45.970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9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45.970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-45.970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9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9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1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3670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4239" y="73221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02: DIRECCIÓN DE ARQUITECTURA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005825"/>
              </p:ext>
            </p:extLst>
          </p:nvPr>
        </p:nvGraphicFramePr>
        <p:xfrm>
          <a:off x="539555" y="1844817"/>
          <a:ext cx="8145480" cy="4104466"/>
        </p:xfrm>
        <a:graphic>
          <a:graphicData uri="http://schemas.openxmlformats.org/drawingml/2006/table">
            <a:tbl>
              <a:tblPr/>
              <a:tblGrid>
                <a:gridCol w="816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4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14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0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0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0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0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08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34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78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7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33.362.493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19.513.989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-13.848.504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16.426.198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10.446.772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10.597.424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9.309.768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3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558.550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485.595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-72.955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400.851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3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285.188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221.576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222.308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3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3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221.576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221.576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221.576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3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185.782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107.382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3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-43.373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3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-9.013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3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3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3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49.949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-14.985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3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22.096.777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5.194.154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-16.902.623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3.563.594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3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647.250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465.575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-181.675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357.037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3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21.449.527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4.728.579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-16.720.948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3.206.557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3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2.833.246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3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2.833.246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3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3914</TotalTime>
  <Words>4680</Words>
  <Application>Microsoft Office PowerPoint</Application>
  <PresentationFormat>Presentación en pantalla (4:3)</PresentationFormat>
  <Paragraphs>2722</Paragraphs>
  <Slides>19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Arial</vt:lpstr>
      <vt:lpstr>Calibri</vt:lpstr>
      <vt:lpstr>1_Tema de Office</vt:lpstr>
      <vt:lpstr>Tema de Office</vt:lpstr>
      <vt:lpstr>EJECUCIÓN PRESUPUESTARIA DE GASTOS ACUMULADA AL MES DE NOVIEMBRE DE 2020 PARTIDA 12: MINISTERIO DE OBRAS PÚBLICAS</vt:lpstr>
      <vt:lpstr>EJECUCIÓN ACUMULADA DE GASTOS A NOVIEMBRE DE 2020  PARTIDA 12 MINISTERIO DE OBRAS PÚBLICAS</vt:lpstr>
      <vt:lpstr>EJECUCIÓN ACUMULADA DE GASTOS A NOVIEMBRE DE 2020  PARTIDA 12 MINISTERIO DE OBRAS PÚBLICAS</vt:lpstr>
      <vt:lpstr>EJECUCIÓN ACUMULADA DE GASTOS A NOVIEMBRE DE 2020  PARTIDA 12 MINISTERIO DE OBRAS PÚBLICAS</vt:lpstr>
      <vt:lpstr>EJECUCIÓN ACUMULADA DE GASTOS A NOVIEMBRE DE 2019  PARTIDA 12 MINISTERIO DE OBRAS PÚBLICAS</vt:lpstr>
      <vt:lpstr>EJECUCIÓN ACUMULADA DE GASTOS A NOVIEMBRE DE 2020  PARTIDA 12 MINISTERIO DE OBRAS PÚBLICAS RESUMEN POR CAPÍTULOS</vt:lpstr>
      <vt:lpstr>EJECUCIÓN ACUMULADA DE GASTOS A NOVIEMBRE DE 2020  PARTIDA 12. CAPÍTULO 01. PROGRAMA 01: SECRETARÍA Y ADMINISTRACIÓN GENERAL</vt:lpstr>
      <vt:lpstr>EJECUCIÓN ACUMULADA DE GASTOS A NOVIEMBRE DE 2020  PARTIDA 12. CAPÍTULO 02. PROGRAMA 01: ADMINISTRACIÓN Y EJECUCIÓN DE OBRAS PÚBLICAS</vt:lpstr>
      <vt:lpstr>EJECUCIÓN ACUMULADA DE GASTOS A NOVIEMBRE DE 2020  PARTIDA 12. CAPÍTULO 02. PROGRAMA 02: DIRECCIÓN DE ARQUITECTURA</vt:lpstr>
      <vt:lpstr>EJECUCIÓN ACUMULADA DE GASTOS A NOVIEMBRE DE 2020  PARTIDA 12. CAPÍTULO 02. PROGRAMA 03: DIRECCIÓN DE OBRAS HIDRÁULICAS</vt:lpstr>
      <vt:lpstr>EJECUCIÓN ACUMULADA DE GASTOS A NOVIEMBRE DE 2020  PARTIDA 12. CAPÍTULO 02. PROGRAMA 04: DIRECCIÓN DE VIALIDAD</vt:lpstr>
      <vt:lpstr>EJECUCIÓN ACUMULADA DE GASTOS A NOVIEMBRE DE 2020  PARTIDA 12. CAPÍTULO 02. PROGRAMA 06: DIRECCIÓN DE OBRAS PORTUARIAS</vt:lpstr>
      <vt:lpstr>EJECUCIÓN ACUMULADA DE GASTOS A NOVIEMBRE DE 2020  PARTIDA 12. CAPÍTULO 02. PROGRAMA 07: DIRECCIÓN DE AEROPUERTOS</vt:lpstr>
      <vt:lpstr>EJECUCIÓN ACUMULADA DE GASTOS A NOVIEMBRE DE 2020  PARTIDA 12. CAPÍTULO 02. PROGRAMA 11: DIRECCIÓN DE PLANEAMIENTO</vt:lpstr>
      <vt:lpstr>EJECUCIÓN ACUMULADA DE GASTOS A NOVIEMBRE DE 2020  PARTIDA 12. CAPÍTULO 02. PROGRAMA 12: AGUA POTABLE RURAL</vt:lpstr>
      <vt:lpstr>EJECUCIÓN ACUMULADA DE GASTOS A NOVIEMBRE DE 2020  PARTIDA 12. CAPÍTULO 03. PROGRAMA 01: DIRECCIÓN GENERAL DE CONCESIONES DE OBRAS PÚBLICAS</vt:lpstr>
      <vt:lpstr>EJECUCIÓN ACUMULADA DE GASTOS A NOVIEMBRE DE 2020  PARTIDA 12. CAPÍTULO 04. PROGRAMA 01: DIRECCIÓN GENERAL DE AGUAS</vt:lpstr>
      <vt:lpstr>EJECUCIÓN ACUMULADA DE GASTOS A NOVIEMBRE DE 2020  PARTIDA 12. CAPÍTULO 05. PROGRAMA 01: INSTITUTO NACIONAL DE HIDRÁULICA</vt:lpstr>
      <vt:lpstr>EJECUCIÓN ACUMULADA DE GASTOS A NOVIEMBRE DE 2020  PARTIDA 12. CAPÍTULO 07. PROGRAMA 01: SUPERINTENDENCIA DE SERVICIOS SANITARIOS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319</cp:revision>
  <cp:lastPrinted>2019-06-03T14:10:49Z</cp:lastPrinted>
  <dcterms:created xsi:type="dcterms:W3CDTF">2016-06-23T13:38:47Z</dcterms:created>
  <dcterms:modified xsi:type="dcterms:W3CDTF">2021-01-07T22:49:41Z</dcterms:modified>
</cp:coreProperties>
</file>