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326" r:id="rId4"/>
    <p:sldId id="323" r:id="rId5"/>
    <p:sldId id="324" r:id="rId6"/>
    <p:sldId id="264" r:id="rId7"/>
    <p:sldId id="322" r:id="rId8"/>
    <p:sldId id="263" r:id="rId9"/>
    <p:sldId id="302" r:id="rId10"/>
    <p:sldId id="327" r:id="rId11"/>
    <p:sldId id="303" r:id="rId12"/>
    <p:sldId id="299" r:id="rId13"/>
    <p:sldId id="300" r:id="rId14"/>
    <p:sldId id="301" r:id="rId15"/>
    <p:sldId id="304" r:id="rId16"/>
    <p:sldId id="305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28" r:id="rId26"/>
    <p:sldId id="315" r:id="rId27"/>
    <p:sldId id="316" r:id="rId28"/>
    <p:sldId id="317" r:id="rId29"/>
    <p:sldId id="318" r:id="rId30"/>
    <p:sldId id="319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9" autoAdjust="0"/>
    <p:restoredTop sz="93838" autoAdjust="0"/>
  </p:normalViewPr>
  <p:slideViewPr>
    <p:cSldViewPr>
      <p:cViewPr varScale="1">
        <p:scale>
          <a:sx n="104" d="100"/>
          <a:sy n="104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/>
              <a:t>Distribución</a:t>
            </a:r>
            <a:r>
              <a:rPr lang="es-CL" sz="1100" b="1" baseline="0"/>
              <a:t> Presupuesto inicial </a:t>
            </a:r>
            <a:r>
              <a:rPr lang="es-CL" sz="1100" b="1"/>
              <a:t>por Subtítulos de Gastos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7691802010742"/>
          <c:y val="0.17603183578856427"/>
          <c:w val="0.68570723632748809"/>
          <c:h val="0.52259750635379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CD-44EE-8DD7-E1FC6892D6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CD-44EE-8DD7-E1FC6892D6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CD-44EE-8DD7-E1FC6892D6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CD-44EE-8DD7-E1FC6892D6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11'!$C$82:$C$85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11'!$D$82:$D$85</c:f>
              <c:numCache>
                <c:formatCode>#,##0</c:formatCode>
                <c:ptCount val="4"/>
                <c:pt idx="0">
                  <c:v>1228940973</c:v>
                </c:pt>
                <c:pt idx="1">
                  <c:v>329235489</c:v>
                </c:pt>
                <c:pt idx="2">
                  <c:v>142245469</c:v>
                </c:pt>
                <c:pt idx="3">
                  <c:v>182363696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D-44EE-8DD7-E1FC6892D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Mensual 2018 - 2019 - 2020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26935380678183E-2"/>
          <c:y val="0.14252099737532806"/>
          <c:w val="0.9436980166346769"/>
          <c:h val="0.6315836614173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11'!$C$38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11'!$D$38:$O$38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6.9000000000000006E-2</c:v>
                </c:pt>
                <c:pt idx="2">
                  <c:v>7.0999999999999994E-2</c:v>
                </c:pt>
                <c:pt idx="3">
                  <c:v>7.8E-2</c:v>
                </c:pt>
                <c:pt idx="4">
                  <c:v>7.6999999999999999E-2</c:v>
                </c:pt>
                <c:pt idx="5">
                  <c:v>0.08</c:v>
                </c:pt>
                <c:pt idx="6">
                  <c:v>7.0999999999999994E-2</c:v>
                </c:pt>
                <c:pt idx="7">
                  <c:v>0.105</c:v>
                </c:pt>
                <c:pt idx="8">
                  <c:v>7.1999999999999995E-2</c:v>
                </c:pt>
                <c:pt idx="9">
                  <c:v>7.1999999999999995E-2</c:v>
                </c:pt>
                <c:pt idx="10">
                  <c:v>7.6999999999999999E-2</c:v>
                </c:pt>
                <c:pt idx="1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F-45B8-B453-CCF6F6EDD7A0}"/>
            </c:ext>
          </c:extLst>
        </c:ser>
        <c:ser>
          <c:idx val="1"/>
          <c:order val="1"/>
          <c:tx>
            <c:strRef>
              <c:f>'Partida 11'!$C$39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11'!$D$39:$O$39</c:f>
              <c:numCache>
                <c:formatCode>0.0%</c:formatCode>
                <c:ptCount val="12"/>
                <c:pt idx="0">
                  <c:v>0.109</c:v>
                </c:pt>
                <c:pt idx="1">
                  <c:v>7.0999999999999994E-2</c:v>
                </c:pt>
                <c:pt idx="2">
                  <c:v>7.3999999999999996E-2</c:v>
                </c:pt>
                <c:pt idx="3">
                  <c:v>8.5999999999999993E-2</c:v>
                </c:pt>
                <c:pt idx="4">
                  <c:v>7.8E-2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7.9000000000000001E-2</c:v>
                </c:pt>
                <c:pt idx="8">
                  <c:v>7.4999999999999997E-2</c:v>
                </c:pt>
                <c:pt idx="9">
                  <c:v>7.1999999999999995E-2</c:v>
                </c:pt>
                <c:pt idx="10">
                  <c:v>7.4999999999999997E-2</c:v>
                </c:pt>
                <c:pt idx="11">
                  <c:v>0.13143714500000001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F-45B8-B453-CCF6F6EDD7A0}"/>
            </c:ext>
          </c:extLst>
        </c:ser>
        <c:ser>
          <c:idx val="2"/>
          <c:order val="2"/>
          <c:tx>
            <c:strRef>
              <c:f>'Partida 11'!$C$40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A4F-45B8-B453-CCF6F6EDD7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4F-45B8-B453-CCF6F6EDD7A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A4F-45B8-B453-CCF6F6EDD7A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A4F-45B8-B453-CCF6F6EDD7A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>
                      <a:solidFill>
                        <a:schemeClr val="tx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A4F-45B8-B453-CCF6F6EDD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11'!$D$40:$N$40</c:f>
              <c:numCache>
                <c:formatCode>0.0%</c:formatCode>
                <c:ptCount val="11"/>
                <c:pt idx="0">
                  <c:v>0.11344408621831911</c:v>
                </c:pt>
                <c:pt idx="1">
                  <c:v>7.1258636761822147E-2</c:v>
                </c:pt>
                <c:pt idx="2">
                  <c:v>7.4684866900559796E-2</c:v>
                </c:pt>
                <c:pt idx="3">
                  <c:v>7.023518431690226E-2</c:v>
                </c:pt>
                <c:pt idx="4">
                  <c:v>6.5343030887942674E-2</c:v>
                </c:pt>
                <c:pt idx="5">
                  <c:v>7.7736184883459625E-2</c:v>
                </c:pt>
                <c:pt idx="6">
                  <c:v>6.8185520757224144E-2</c:v>
                </c:pt>
                <c:pt idx="7">
                  <c:v>5.8629892924630722E-2</c:v>
                </c:pt>
                <c:pt idx="8">
                  <c:v>6.3844320672017604E-2</c:v>
                </c:pt>
                <c:pt idx="9">
                  <c:v>6.2409165858860062E-2</c:v>
                </c:pt>
                <c:pt idx="10">
                  <c:v>6.429226644548891E-2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4F-45B8-B453-CCF6F6EDD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9"/>
        <c:axId val="423580432"/>
        <c:axId val="423574160"/>
      </c:barChart>
      <c:catAx>
        <c:axId val="42358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23574160"/>
        <c:crosses val="autoZero"/>
        <c:auto val="0"/>
        <c:lblAlgn val="ctr"/>
        <c:lblOffset val="100"/>
        <c:noMultiLvlLbl val="0"/>
      </c:catAx>
      <c:valAx>
        <c:axId val="4235741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2358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8071337491131E-2"/>
          <c:y val="0.93707902476045912"/>
          <c:w val="0.89999990076854763"/>
          <c:h val="6.2920975239540836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Acumulada 2018 - 2019 - 2020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'Partida 11'!$C$34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11'!$D$34:$O$34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0.154</c:v>
                </c:pt>
                <c:pt idx="2">
                  <c:v>0.22500000000000001</c:v>
                </c:pt>
                <c:pt idx="3">
                  <c:v>0.30299999999999999</c:v>
                </c:pt>
                <c:pt idx="4">
                  <c:v>0.379</c:v>
                </c:pt>
                <c:pt idx="5">
                  <c:v>0.45800000000000002</c:v>
                </c:pt>
                <c:pt idx="6">
                  <c:v>0.53600000000000003</c:v>
                </c:pt>
                <c:pt idx="7">
                  <c:v>0.63900000000000001</c:v>
                </c:pt>
                <c:pt idx="8">
                  <c:v>0.70699999999999996</c:v>
                </c:pt>
                <c:pt idx="9">
                  <c:v>0.77800000000000002</c:v>
                </c:pt>
                <c:pt idx="10">
                  <c:v>0.85399999999999998</c:v>
                </c:pt>
                <c:pt idx="11">
                  <c:v>0.98099999999999998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D-4B37-A02A-078C13AC2C46}"/>
            </c:ext>
          </c:extLst>
        </c:ser>
        <c:ser>
          <c:idx val="1"/>
          <c:order val="1"/>
          <c:tx>
            <c:strRef>
              <c:f>'Partida 11'!$C$35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11'!$D$35:$O$35</c:f>
              <c:numCache>
                <c:formatCode>0.0%</c:formatCode>
                <c:ptCount val="12"/>
                <c:pt idx="0">
                  <c:v>0.109</c:v>
                </c:pt>
                <c:pt idx="1">
                  <c:v>0.18</c:v>
                </c:pt>
                <c:pt idx="2">
                  <c:v>0.254</c:v>
                </c:pt>
                <c:pt idx="3">
                  <c:v>0.33900000000000002</c:v>
                </c:pt>
                <c:pt idx="4">
                  <c:v>0.41599999999999998</c:v>
                </c:pt>
                <c:pt idx="5">
                  <c:v>0.49199999999999999</c:v>
                </c:pt>
                <c:pt idx="6">
                  <c:v>0.55600000000000005</c:v>
                </c:pt>
                <c:pt idx="7">
                  <c:v>0.63400000000000001</c:v>
                </c:pt>
                <c:pt idx="8">
                  <c:v>0.70899999999999996</c:v>
                </c:pt>
                <c:pt idx="9">
                  <c:v>0.78100000000000003</c:v>
                </c:pt>
                <c:pt idx="10">
                  <c:v>0.85599999999999998</c:v>
                </c:pt>
                <c:pt idx="11">
                  <c:v>0.98399999999999999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5D-4B37-A02A-078C13AC2C46}"/>
            </c:ext>
          </c:extLst>
        </c:ser>
        <c:ser>
          <c:idx val="2"/>
          <c:order val="2"/>
          <c:tx>
            <c:strRef>
              <c:f>'Partida 11'!$C$36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82587064676617E-2"/>
                  <c:y val="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5D-4B37-A02A-078C13AC2C46}"/>
                </c:ext>
              </c:extLst>
            </c:dLbl>
            <c:dLbl>
              <c:idx val="1"/>
              <c:layout>
                <c:manualLayout>
                  <c:x val="-3.2338308457711441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5D-4B37-A02A-078C13AC2C46}"/>
                </c:ext>
              </c:extLst>
            </c:dLbl>
            <c:dLbl>
              <c:idx val="2"/>
              <c:layout>
                <c:manualLayout>
                  <c:x val="-3.482587064676617E-2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5D-4B37-A02A-078C13AC2C46}"/>
                </c:ext>
              </c:extLst>
            </c:dLbl>
            <c:dLbl>
              <c:idx val="3"/>
              <c:layout>
                <c:manualLayout>
                  <c:x val="-3.9800995024875621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5D-4B37-A02A-078C13AC2C46}"/>
                </c:ext>
              </c:extLst>
            </c:dLbl>
            <c:dLbl>
              <c:idx val="4"/>
              <c:layout>
                <c:manualLayout>
                  <c:x val="-4.9751243781094572E-2"/>
                  <c:y val="5.605605605605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5D-4B37-A02A-078C13AC2C46}"/>
                </c:ext>
              </c:extLst>
            </c:dLbl>
            <c:dLbl>
              <c:idx val="5"/>
              <c:layout>
                <c:manualLayout>
                  <c:x val="-4.975124378109453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5D-4B37-A02A-078C13AC2C46}"/>
                </c:ext>
              </c:extLst>
            </c:dLbl>
            <c:dLbl>
              <c:idx val="6"/>
              <c:layout>
                <c:manualLayout>
                  <c:x val="-3.7313432835820892E-2"/>
                  <c:y val="4.018264840182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5D-4B37-A02A-078C13AC2C46}"/>
                </c:ext>
              </c:extLst>
            </c:dLbl>
            <c:dLbl>
              <c:idx val="7"/>
              <c:layout>
                <c:manualLayout>
                  <c:x val="-3.9800995024875711E-2"/>
                  <c:y val="2.922374429223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5D-4B37-A02A-078C13AC2C46}"/>
                </c:ext>
              </c:extLst>
            </c:dLbl>
            <c:dLbl>
              <c:idx val="8"/>
              <c:layout>
                <c:manualLayout>
                  <c:x val="-3.482587064676617E-2"/>
                  <c:y val="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5D-4B37-A02A-078C13AC2C46}"/>
                </c:ext>
              </c:extLst>
            </c:dLbl>
            <c:dLbl>
              <c:idx val="9"/>
              <c:layout>
                <c:manualLayout>
                  <c:x val="-2.48756218905473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5D-4B37-A02A-078C13AC2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11'!$D$36:$N$36</c:f>
              <c:numCache>
                <c:formatCode>0.0%</c:formatCode>
                <c:ptCount val="11"/>
                <c:pt idx="0">
                  <c:v>0.11344408621831911</c:v>
                </c:pt>
                <c:pt idx="1">
                  <c:v>0.18469114178721979</c:v>
                </c:pt>
                <c:pt idx="2">
                  <c:v>0.25937217189385364</c:v>
                </c:pt>
                <c:pt idx="3">
                  <c:v>0.3311726950030906</c:v>
                </c:pt>
                <c:pt idx="4">
                  <c:v>0.39651572589103329</c:v>
                </c:pt>
                <c:pt idx="5">
                  <c:v>0.48574405759539874</c:v>
                </c:pt>
                <c:pt idx="6">
                  <c:v>0.55391566415542337</c:v>
                </c:pt>
                <c:pt idx="7">
                  <c:v>0.54480833692204433</c:v>
                </c:pt>
                <c:pt idx="8">
                  <c:v>0.60851646238211454</c:v>
                </c:pt>
                <c:pt idx="9">
                  <c:v>0.66182127662835566</c:v>
                </c:pt>
                <c:pt idx="10">
                  <c:v>0.7252935076588054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E5D-4B37-A02A-078C13AC2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576512"/>
        <c:axId val="423575336"/>
      </c:lineChart>
      <c:catAx>
        <c:axId val="42357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1620000" vert="horz"/>
          <a:lstStyle/>
          <a:p>
            <a:pPr>
              <a:defRPr sz="800" b="0" i="0" u="none" strike="noStrike" baseline="0">
                <a:ln>
                  <a:noFill/>
                  <a:headEnd type="none"/>
                </a:ln>
                <a:solidFill>
                  <a:srgbClr val="000000">
                    <a:alpha val="90000"/>
                  </a:srgbClr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23575336"/>
        <c:crosses val="autoZero"/>
        <c:auto val="1"/>
        <c:lblAlgn val="ctr"/>
        <c:lblOffset val="100"/>
        <c:tickLblSkip val="1"/>
        <c:noMultiLvlLbl val="0"/>
      </c:catAx>
      <c:valAx>
        <c:axId val="42357533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23576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1" tIns="46425" rIns="92851" bIns="46425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1" tIns="46425" rIns="92851" bIns="464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641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09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64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67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50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06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587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571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632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296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87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798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90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2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22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20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43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71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07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1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2E23A4-3B9D-4FA4-BC63-9FF85E52073A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E9540-5D18-4B73-981B-37361D877DD4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PRESUPUESTARIA DE GASTOS ACUMULADA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NOVIEMBRE DE 2020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11: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DEFENSA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diciembre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0299" y="6095139"/>
            <a:ext cx="5614485" cy="23734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3699" y="6361211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80299" y="620688"/>
            <a:ext cx="78602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0299" y="1297006"/>
            <a:ext cx="7860248" cy="1874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96234"/>
              </p:ext>
            </p:extLst>
          </p:nvPr>
        </p:nvGraphicFramePr>
        <p:xfrm>
          <a:off x="580299" y="1700813"/>
          <a:ext cx="7860249" cy="4387754"/>
        </p:xfrm>
        <a:graphic>
          <a:graphicData uri="http://schemas.openxmlformats.org/drawingml/2006/table">
            <a:tbl>
              <a:tblPr/>
              <a:tblGrid>
                <a:gridCol w="66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131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26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5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5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517232"/>
            <a:ext cx="7704856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579456"/>
            <a:ext cx="792088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03. PROGRAMA 01: ORGANISMOS DE SALUD DEL EJÉRCITO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800426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6664"/>
              </p:ext>
            </p:extLst>
          </p:nvPr>
        </p:nvGraphicFramePr>
        <p:xfrm>
          <a:off x="539554" y="1916834"/>
          <a:ext cx="7920878" cy="3484635"/>
        </p:xfrm>
        <a:graphic>
          <a:graphicData uri="http://schemas.openxmlformats.org/drawingml/2006/table">
            <a:tbl>
              <a:tblPr/>
              <a:tblGrid>
                <a:gridCol w="71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964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77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87.350.264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8.942.011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74.228.215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44.055.914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43.348.079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-707.835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36.573.141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27.273.456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26.771.733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-501.723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21.255.488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1.263.919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-22.572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85.538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651.717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376.665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-160.288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16.396.487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10.746.119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15.647.437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6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16.396.487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10.746.119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15.647.437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189" y="6093296"/>
            <a:ext cx="7848872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692696"/>
            <a:ext cx="784887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04. PROGRAMA 01: ORGANISMOS DE INDUSTRIA MILITAR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52419"/>
            <a:ext cx="7848872" cy="223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01423"/>
              </p:ext>
            </p:extLst>
          </p:nvPr>
        </p:nvGraphicFramePr>
        <p:xfrm>
          <a:off x="558188" y="1717672"/>
          <a:ext cx="7861912" cy="4375622"/>
        </p:xfrm>
        <a:graphic>
          <a:graphicData uri="http://schemas.openxmlformats.org/drawingml/2006/table">
            <a:tbl>
              <a:tblPr/>
              <a:tblGrid>
                <a:gridCol w="54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4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550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7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5.106.961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3.756.378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3.427.755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3.364.025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-358.975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Internacional Permanente de Armas Portátiles de Fuego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735.125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467.980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-92.340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434.519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-139.986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3145" y="6290877"/>
            <a:ext cx="7704856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1" y="677667"/>
            <a:ext cx="770485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49" y="1268760"/>
            <a:ext cx="77048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79593"/>
              </p:ext>
            </p:extLst>
          </p:nvPr>
        </p:nvGraphicFramePr>
        <p:xfrm>
          <a:off x="593144" y="1645560"/>
          <a:ext cx="7579256" cy="4531404"/>
        </p:xfrm>
        <a:graphic>
          <a:graphicData uri="http://schemas.openxmlformats.org/drawingml/2006/table">
            <a:tbl>
              <a:tblPr/>
              <a:tblGrid>
                <a:gridCol w="687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918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7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401.387.395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13.024.743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365.820.967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325.035.886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329.040.430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4.004.544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302.167.849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55.469.962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53.384.517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-2.085.445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47.002.758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29.963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29.963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4.898.315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16.045.636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11.147.321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14.527.415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85.423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Atenciones Médicas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80.910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197.425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8.733.913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8.536.488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9.826.607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112,5%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171.633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105.211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-66.422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105.210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9.702.911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4.615.395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7.226.228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2.610.833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4.615.385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 Financiero Sistema Salud Armada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2.610.843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2.610.833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1.673.248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1.631.571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-41.677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1.486.480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14.600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760.400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774.690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233.705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221.590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-12.115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218.041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512.938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328.757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-184.181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314.489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644.515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91.931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-552.584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90.722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267.490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214.293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-53.197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88.538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606.502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9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606.502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1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7473" y="5553355"/>
            <a:ext cx="781632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81467" y="838188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73" y="1944244"/>
            <a:ext cx="7659485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29841"/>
              </p:ext>
            </p:extLst>
          </p:nvPr>
        </p:nvGraphicFramePr>
        <p:xfrm>
          <a:off x="567473" y="2420884"/>
          <a:ext cx="8119328" cy="3024339"/>
        </p:xfrm>
        <a:graphic>
          <a:graphicData uri="http://schemas.openxmlformats.org/drawingml/2006/table">
            <a:tbl>
              <a:tblPr/>
              <a:tblGrid>
                <a:gridCol w="68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670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0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73.231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8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772459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7345" y="569586"/>
            <a:ext cx="7920880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.CAPÍTULO 07.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01: DIRECCIÓN GENERAL DEL TERRITORIO MARÍTIMO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03311" y="1497375"/>
            <a:ext cx="7632848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069F1E-781A-444B-B564-0F5BD0604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92101"/>
              </p:ext>
            </p:extLst>
          </p:nvPr>
        </p:nvGraphicFramePr>
        <p:xfrm>
          <a:off x="611560" y="1876823"/>
          <a:ext cx="7920880" cy="4022238"/>
        </p:xfrm>
        <a:graphic>
          <a:graphicData uri="http://schemas.openxmlformats.org/drawingml/2006/table">
            <a:tbl>
              <a:tblPr/>
              <a:tblGrid>
                <a:gridCol w="703193">
                  <a:extLst>
                    <a:ext uri="{9D8B030D-6E8A-4147-A177-3AD203B41FA5}">
                      <a16:colId xmlns:a16="http://schemas.microsoft.com/office/drawing/2014/main" val="3401980078"/>
                    </a:ext>
                  </a:extLst>
                </a:gridCol>
                <a:gridCol w="328379">
                  <a:extLst>
                    <a:ext uri="{9D8B030D-6E8A-4147-A177-3AD203B41FA5}">
                      <a16:colId xmlns:a16="http://schemas.microsoft.com/office/drawing/2014/main" val="2758985159"/>
                    </a:ext>
                  </a:extLst>
                </a:gridCol>
                <a:gridCol w="328379">
                  <a:extLst>
                    <a:ext uri="{9D8B030D-6E8A-4147-A177-3AD203B41FA5}">
                      <a16:colId xmlns:a16="http://schemas.microsoft.com/office/drawing/2014/main" val="2091637646"/>
                    </a:ext>
                  </a:extLst>
                </a:gridCol>
                <a:gridCol w="2935501">
                  <a:extLst>
                    <a:ext uri="{9D8B030D-6E8A-4147-A177-3AD203B41FA5}">
                      <a16:colId xmlns:a16="http://schemas.microsoft.com/office/drawing/2014/main" val="3957762841"/>
                    </a:ext>
                  </a:extLst>
                </a:gridCol>
                <a:gridCol w="706510">
                  <a:extLst>
                    <a:ext uri="{9D8B030D-6E8A-4147-A177-3AD203B41FA5}">
                      <a16:colId xmlns:a16="http://schemas.microsoft.com/office/drawing/2014/main" val="3316271101"/>
                    </a:ext>
                  </a:extLst>
                </a:gridCol>
                <a:gridCol w="716462">
                  <a:extLst>
                    <a:ext uri="{9D8B030D-6E8A-4147-A177-3AD203B41FA5}">
                      <a16:colId xmlns:a16="http://schemas.microsoft.com/office/drawing/2014/main" val="377072740"/>
                    </a:ext>
                  </a:extLst>
                </a:gridCol>
                <a:gridCol w="716462">
                  <a:extLst>
                    <a:ext uri="{9D8B030D-6E8A-4147-A177-3AD203B41FA5}">
                      <a16:colId xmlns:a16="http://schemas.microsoft.com/office/drawing/2014/main" val="3752932653"/>
                    </a:ext>
                  </a:extLst>
                </a:gridCol>
                <a:gridCol w="742997">
                  <a:extLst>
                    <a:ext uri="{9D8B030D-6E8A-4147-A177-3AD203B41FA5}">
                      <a16:colId xmlns:a16="http://schemas.microsoft.com/office/drawing/2014/main" val="3978561979"/>
                    </a:ext>
                  </a:extLst>
                </a:gridCol>
                <a:gridCol w="742997">
                  <a:extLst>
                    <a:ext uri="{9D8B030D-6E8A-4147-A177-3AD203B41FA5}">
                      <a16:colId xmlns:a16="http://schemas.microsoft.com/office/drawing/2014/main" val="1538112066"/>
                    </a:ext>
                  </a:extLst>
                </a:gridCol>
              </a:tblGrid>
              <a:tr h="15250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14258"/>
                  </a:ext>
                </a:extLst>
              </a:tr>
              <a:tr h="46703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267157"/>
                  </a:ext>
                </a:extLst>
              </a:tr>
              <a:tr h="2001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307.329.664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189.500.979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51.979.986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6021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20.994.763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19.690.708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-1.304.055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17.911.059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93025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40.990.805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35.031.451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-5.959.354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28.463.271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77965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838.043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67977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46190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Hidrográfico y Oceanográfico de la Armada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44467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27897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OMI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44065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AIFM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01641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196.727.746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196.698.906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19553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23015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50744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1.498.996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-1.317.607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61369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-54.059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11922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2.006.685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-1.053.070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14110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-210.478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7687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0232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34777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9897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65374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9926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303522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C608C101-2118-47F5-BEDB-87DBF0A3F5BD}"/>
              </a:ext>
            </a:extLst>
          </p:cNvPr>
          <p:cNvSpPr txBox="1">
            <a:spLocks/>
          </p:cNvSpPr>
          <p:nvPr/>
        </p:nvSpPr>
        <p:spPr>
          <a:xfrm>
            <a:off x="594573" y="591340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7" y="5949280"/>
            <a:ext cx="5616624" cy="298681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7" y="620688"/>
            <a:ext cx="763284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08. PROGRAMA 01:  DIRECCIÓN DE SANIDAD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24994" y="1580398"/>
            <a:ext cx="7488832" cy="196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34881"/>
              </p:ext>
            </p:extLst>
          </p:nvPr>
        </p:nvGraphicFramePr>
        <p:xfrm>
          <a:off x="683567" y="1894589"/>
          <a:ext cx="7632848" cy="4054696"/>
        </p:xfrm>
        <a:graphic>
          <a:graphicData uri="http://schemas.openxmlformats.org/drawingml/2006/table">
            <a:tbl>
              <a:tblPr/>
              <a:tblGrid>
                <a:gridCol w="70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9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8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233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40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76.967.461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-1.019.001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62.664.312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30.732.069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30.878.540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146.471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26.721.117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36.925.416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35.922.170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-1.003.246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26.349.042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1.237.230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-739.718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165.736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-99.091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648.472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253.873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-151.786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-70.460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6418411"/>
            <a:ext cx="5166784" cy="241002"/>
          </a:xfrm>
        </p:spPr>
        <p:txBody>
          <a:bodyPr/>
          <a:lstStyle/>
          <a:p>
            <a:r>
              <a:rPr lang="es-CL" sz="1000" dirty="0"/>
              <a:t>Fuente: Elaboración propia en base  a Informes de ejecución presupuestaria mensual de DIPRES</a:t>
            </a:r>
          </a:p>
          <a:p>
            <a:endParaRPr lang="es-CL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645302"/>
            <a:ext cx="762504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59" y="1236394"/>
            <a:ext cx="7625041" cy="241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97260"/>
              </p:ext>
            </p:extLst>
          </p:nvPr>
        </p:nvGraphicFramePr>
        <p:xfrm>
          <a:off x="611559" y="1477838"/>
          <a:ext cx="7625041" cy="4929086"/>
        </p:xfrm>
        <a:graphic>
          <a:graphicData uri="http://schemas.openxmlformats.org/drawingml/2006/table">
            <a:tbl>
              <a:tblPr/>
              <a:tblGrid>
                <a:gridCol w="80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7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15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9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248.610.708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16.747.307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222.875.303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196.209.496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196.477.733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268.237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179.478.712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29.553.839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27.237.860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-2.315.979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19.422.366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4.011.151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15.184.462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11.173.311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15.109.733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653.207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Curativa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622.327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1.769.719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12.943.030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11.173.311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12.943.030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7.753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-7.753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FACH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1.212.125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12.429.640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11.217.515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12.429.640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136.513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-36.451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7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1.587.891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913.250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-674.641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308.877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436.330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-138.333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37.773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526.217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212.431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-313.786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84.741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524.104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200.177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-323.927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17.480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45.708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152.357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106.649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150.663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413.598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413.598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5805264"/>
            <a:ext cx="612068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59" y="764704"/>
            <a:ext cx="777686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1598619"/>
            <a:ext cx="7704856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35621"/>
              </p:ext>
            </p:extLst>
          </p:nvPr>
        </p:nvGraphicFramePr>
        <p:xfrm>
          <a:off x="611559" y="1916825"/>
          <a:ext cx="7776866" cy="3888438"/>
        </p:xfrm>
        <a:graphic>
          <a:graphicData uri="http://schemas.openxmlformats.org/drawingml/2006/table">
            <a:tbl>
              <a:tblPr/>
              <a:tblGrid>
                <a:gridCol w="64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378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1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49.309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34.870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4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5" y="5832366"/>
            <a:ext cx="6979842" cy="3493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7" y="89039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11. PROGRAMA 01: ORGANISMOS DE SALUD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55576" y="1590358"/>
            <a:ext cx="7560841" cy="254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19565"/>
              </p:ext>
            </p:extLst>
          </p:nvPr>
        </p:nvGraphicFramePr>
        <p:xfrm>
          <a:off x="755575" y="2019480"/>
          <a:ext cx="7776865" cy="3713772"/>
        </p:xfrm>
        <a:graphic>
          <a:graphicData uri="http://schemas.openxmlformats.org/drawingml/2006/table">
            <a:tbl>
              <a:tblPr/>
              <a:tblGrid>
                <a:gridCol w="7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3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227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0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2.593.763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32.814.525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16.323.303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15.934.294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-389.009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13.640.887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18.909.291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18.492.410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12.513.607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-252.837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378.003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-61.648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2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1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6721E8-22E4-486D-8238-74C2B354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A28A890-7896-4175-84FF-1B7DD948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75233"/>
            <a:ext cx="756187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5EFFFBC-1615-41B2-B732-18025E4B98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29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98953"/>
            <a:ext cx="6192688" cy="191046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497578"/>
            <a:ext cx="8128303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18. PROGRAMA 01: DIRECCIÓN GENERAL DE MOVILIZACIÓN NACIONAL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03513" y="1288992"/>
            <a:ext cx="727280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D057C4-01FC-40C3-9295-24C9F23F3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83287"/>
              </p:ext>
            </p:extLst>
          </p:nvPr>
        </p:nvGraphicFramePr>
        <p:xfrm>
          <a:off x="476145" y="1593873"/>
          <a:ext cx="8128303" cy="4351344"/>
        </p:xfrm>
        <a:graphic>
          <a:graphicData uri="http://schemas.openxmlformats.org/drawingml/2006/table">
            <a:tbl>
              <a:tblPr/>
              <a:tblGrid>
                <a:gridCol w="570407">
                  <a:extLst>
                    <a:ext uri="{9D8B030D-6E8A-4147-A177-3AD203B41FA5}">
                      <a16:colId xmlns:a16="http://schemas.microsoft.com/office/drawing/2014/main" val="3297039495"/>
                    </a:ext>
                  </a:extLst>
                </a:gridCol>
                <a:gridCol w="320854">
                  <a:extLst>
                    <a:ext uri="{9D8B030D-6E8A-4147-A177-3AD203B41FA5}">
                      <a16:colId xmlns:a16="http://schemas.microsoft.com/office/drawing/2014/main" val="1895390783"/>
                    </a:ext>
                  </a:extLst>
                </a:gridCol>
                <a:gridCol w="320854">
                  <a:extLst>
                    <a:ext uri="{9D8B030D-6E8A-4147-A177-3AD203B41FA5}">
                      <a16:colId xmlns:a16="http://schemas.microsoft.com/office/drawing/2014/main" val="1354116806"/>
                    </a:ext>
                  </a:extLst>
                </a:gridCol>
                <a:gridCol w="3707648">
                  <a:extLst>
                    <a:ext uri="{9D8B030D-6E8A-4147-A177-3AD203B41FA5}">
                      <a16:colId xmlns:a16="http://schemas.microsoft.com/office/drawing/2014/main" val="4246865574"/>
                    </a:ext>
                  </a:extLst>
                </a:gridCol>
                <a:gridCol w="573649">
                  <a:extLst>
                    <a:ext uri="{9D8B030D-6E8A-4147-A177-3AD203B41FA5}">
                      <a16:colId xmlns:a16="http://schemas.microsoft.com/office/drawing/2014/main" val="2199354296"/>
                    </a:ext>
                  </a:extLst>
                </a:gridCol>
                <a:gridCol w="573649">
                  <a:extLst>
                    <a:ext uri="{9D8B030D-6E8A-4147-A177-3AD203B41FA5}">
                      <a16:colId xmlns:a16="http://schemas.microsoft.com/office/drawing/2014/main" val="4064538237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1393770269"/>
                    </a:ext>
                  </a:extLst>
                </a:gridCol>
                <a:gridCol w="725972">
                  <a:extLst>
                    <a:ext uri="{9D8B030D-6E8A-4147-A177-3AD203B41FA5}">
                      <a16:colId xmlns:a16="http://schemas.microsoft.com/office/drawing/2014/main" val="4052646864"/>
                    </a:ext>
                  </a:extLst>
                </a:gridCol>
                <a:gridCol w="725972">
                  <a:extLst>
                    <a:ext uri="{9D8B030D-6E8A-4147-A177-3AD203B41FA5}">
                      <a16:colId xmlns:a16="http://schemas.microsoft.com/office/drawing/2014/main" val="1369313393"/>
                    </a:ext>
                  </a:extLst>
                </a:gridCol>
              </a:tblGrid>
              <a:tr h="13062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87499"/>
                  </a:ext>
                </a:extLst>
              </a:tr>
              <a:tr h="40002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3633"/>
                  </a:ext>
                </a:extLst>
              </a:tr>
              <a:tr h="1714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7.164.838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-236.210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4.954.519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3800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1.614.853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1.477.710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-137.143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1.340.194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273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1.770.995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1.505.877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-265.118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829.144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27669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07198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56160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3.922.325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4.023.181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100.856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2.641.780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36630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539.669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18072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Incentivos Servicio Militar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539.669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36694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2.328.075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2.699.014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370.939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2.075.754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78082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09200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2.267.620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370.939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2.015.299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84171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79803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84114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210.083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-210.083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77977"/>
                  </a:ext>
                </a:extLst>
              </a:tr>
              <a:tr h="1387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Prohibición de Armas Químicas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202.406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80946"/>
                  </a:ext>
                </a:extLst>
              </a:tr>
              <a:tr h="2449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Conferencia de Estados Partes del Tratado sobre el Comercio de Armas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3.861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01020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de Armas Convencionales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-3.816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59804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69470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58.637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-26.030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44.455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85557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13.950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-9.954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2933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7.207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06576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-12.080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33339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9251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07692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540878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69345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32782"/>
                  </a:ext>
                </a:extLst>
              </a:tr>
              <a:tr h="130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10191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D440E6B6-9960-40F0-9A7A-77B2F8500FCB}"/>
              </a:ext>
            </a:extLst>
          </p:cNvPr>
          <p:cNvSpPr txBox="1">
            <a:spLocks/>
          </p:cNvSpPr>
          <p:nvPr/>
        </p:nvSpPr>
        <p:spPr>
          <a:xfrm>
            <a:off x="467544" y="5945217"/>
            <a:ext cx="812830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7021" y="6232298"/>
            <a:ext cx="7200800" cy="30661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59" y="764704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19. PROGRAMA 01: INSTITUTO GEOGRÁFICO MILITAR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7021" y="1477135"/>
            <a:ext cx="784887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9167"/>
              </p:ext>
            </p:extLst>
          </p:nvPr>
        </p:nvGraphicFramePr>
        <p:xfrm>
          <a:off x="611558" y="1783744"/>
          <a:ext cx="7920883" cy="4448550"/>
        </p:xfrm>
        <a:graphic>
          <a:graphicData uri="http://schemas.openxmlformats.org/drawingml/2006/table">
            <a:tbl>
              <a:tblPr/>
              <a:tblGrid>
                <a:gridCol w="6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13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3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2.678.648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2.667.541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2.357.004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1.382.418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862.638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Panamericano de Geografía e Historia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Internacional de Geodesia y Geofísica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Geográfica Internacional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Cartográfica Internacional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2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Internacional de Fotometría y Sensores Remotos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311.249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-208.160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-211.970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9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6017" y="601600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6017" y="764704"/>
            <a:ext cx="82107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20. PROGRAMA 01: SERVICIO HIDROGRÁFICO Y OCEANOGRÁFICO DE LA ARMADA DE CHILE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83318" y="1901545"/>
            <a:ext cx="806678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37419"/>
              </p:ext>
            </p:extLst>
          </p:nvPr>
        </p:nvGraphicFramePr>
        <p:xfrm>
          <a:off x="506017" y="2220116"/>
          <a:ext cx="8180783" cy="3795889"/>
        </p:xfrm>
        <a:graphic>
          <a:graphicData uri="http://schemas.openxmlformats.org/drawingml/2006/table">
            <a:tbl>
              <a:tblPr/>
              <a:tblGrid>
                <a:gridCol w="68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9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39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32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1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5.367.687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-816.714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4.791.375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2.972.439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2.775.435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-197.004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2.540.668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2.130.573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1.837.234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-293.339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1.502.053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Hidrográfica Internacional (OHI)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Científico de Investigaciones Oceánicas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1.052.552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502.729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-549.823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-34.563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-28.744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638.143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-356.351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-36.229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7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6600" y="6453336"/>
            <a:ext cx="7200800" cy="268139"/>
          </a:xfrm>
        </p:spPr>
        <p:txBody>
          <a:bodyPr/>
          <a:lstStyle/>
          <a:p>
            <a:r>
              <a:rPr lang="es-CL" sz="9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709916"/>
            <a:ext cx="799383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21. PROGRAMA 01: DIRECCIÓN GENERAL DE AERONÁUTICA CIVIL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F3EA0C9-0C4B-4A53-A17E-397BAF15012B}"/>
              </a:ext>
            </a:extLst>
          </p:cNvPr>
          <p:cNvSpPr txBox="1">
            <a:spLocks/>
          </p:cNvSpPr>
          <p:nvPr/>
        </p:nvSpPr>
        <p:spPr>
          <a:xfrm>
            <a:off x="498141" y="1397995"/>
            <a:ext cx="7993831" cy="318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ED3D012-860D-4D01-8AE4-5E53CAC1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03710"/>
              </p:ext>
            </p:extLst>
          </p:nvPr>
        </p:nvGraphicFramePr>
        <p:xfrm>
          <a:off x="466600" y="1762208"/>
          <a:ext cx="7993831" cy="4160946"/>
        </p:xfrm>
        <a:graphic>
          <a:graphicData uri="http://schemas.openxmlformats.org/drawingml/2006/table">
            <a:tbl>
              <a:tblPr/>
              <a:tblGrid>
                <a:gridCol w="776945">
                  <a:extLst>
                    <a:ext uri="{9D8B030D-6E8A-4147-A177-3AD203B41FA5}">
                      <a16:colId xmlns:a16="http://schemas.microsoft.com/office/drawing/2014/main" val="3651653810"/>
                    </a:ext>
                  </a:extLst>
                </a:gridCol>
                <a:gridCol w="331542">
                  <a:extLst>
                    <a:ext uri="{9D8B030D-6E8A-4147-A177-3AD203B41FA5}">
                      <a16:colId xmlns:a16="http://schemas.microsoft.com/office/drawing/2014/main" val="785395968"/>
                    </a:ext>
                  </a:extLst>
                </a:gridCol>
                <a:gridCol w="331542">
                  <a:extLst>
                    <a:ext uri="{9D8B030D-6E8A-4147-A177-3AD203B41FA5}">
                      <a16:colId xmlns:a16="http://schemas.microsoft.com/office/drawing/2014/main" val="3265065138"/>
                    </a:ext>
                  </a:extLst>
                </a:gridCol>
                <a:gridCol w="2638936">
                  <a:extLst>
                    <a:ext uri="{9D8B030D-6E8A-4147-A177-3AD203B41FA5}">
                      <a16:colId xmlns:a16="http://schemas.microsoft.com/office/drawing/2014/main" val="3225324110"/>
                    </a:ext>
                  </a:extLst>
                </a:gridCol>
                <a:gridCol w="776945">
                  <a:extLst>
                    <a:ext uri="{9D8B030D-6E8A-4147-A177-3AD203B41FA5}">
                      <a16:colId xmlns:a16="http://schemas.microsoft.com/office/drawing/2014/main" val="3897602766"/>
                    </a:ext>
                  </a:extLst>
                </a:gridCol>
                <a:gridCol w="776945">
                  <a:extLst>
                    <a:ext uri="{9D8B030D-6E8A-4147-A177-3AD203B41FA5}">
                      <a16:colId xmlns:a16="http://schemas.microsoft.com/office/drawing/2014/main" val="4274906386"/>
                    </a:ext>
                  </a:extLst>
                </a:gridCol>
                <a:gridCol w="776945">
                  <a:extLst>
                    <a:ext uri="{9D8B030D-6E8A-4147-A177-3AD203B41FA5}">
                      <a16:colId xmlns:a16="http://schemas.microsoft.com/office/drawing/2014/main" val="1089411658"/>
                    </a:ext>
                  </a:extLst>
                </a:gridCol>
                <a:gridCol w="790341">
                  <a:extLst>
                    <a:ext uri="{9D8B030D-6E8A-4147-A177-3AD203B41FA5}">
                      <a16:colId xmlns:a16="http://schemas.microsoft.com/office/drawing/2014/main" val="538575997"/>
                    </a:ext>
                  </a:extLst>
                </a:gridCol>
                <a:gridCol w="793690">
                  <a:extLst>
                    <a:ext uri="{9D8B030D-6E8A-4147-A177-3AD203B41FA5}">
                      <a16:colId xmlns:a16="http://schemas.microsoft.com/office/drawing/2014/main" val="1160447107"/>
                    </a:ext>
                  </a:extLst>
                </a:gridCol>
              </a:tblGrid>
              <a:tr h="15776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28489"/>
                  </a:ext>
                </a:extLst>
              </a:tr>
              <a:tr h="48314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86069"/>
                  </a:ext>
                </a:extLst>
              </a:tr>
              <a:tr h="2070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351.158.344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20.291.880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325.670.607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51440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121.999.569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121.799.624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-199.945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107.035.155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58057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28.041.639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20.878.279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-7.163.360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16.397.096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72424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914764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12994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60009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90812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00658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08865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11758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Aéreos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27582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36909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64211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20361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28207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12.481.216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49.968.259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37.487.043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137.147.621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309181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1.103.789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903.789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44471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11.377.427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49.064.470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37.687.043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136.377.427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94068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317.947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26171"/>
                  </a:ext>
                </a:extLst>
              </a:tr>
              <a:tr h="3155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420708"/>
                  </a:ext>
                </a:extLst>
              </a:tr>
              <a:tr h="157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 Fondos de Terceros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84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77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6600" y="6453336"/>
            <a:ext cx="7200800" cy="268139"/>
          </a:xfrm>
        </p:spPr>
        <p:txBody>
          <a:bodyPr/>
          <a:lstStyle/>
          <a:p>
            <a:r>
              <a:rPr lang="es-CL" sz="9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686493"/>
            <a:ext cx="799383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21. PROGRAMA 01: DIRECCIÓN GENERAL DE AERONÁUTICA CIVIL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4AD782B-3DCD-46D4-A5E4-38A4DFD041E3}"/>
              </a:ext>
            </a:extLst>
          </p:cNvPr>
          <p:cNvSpPr txBox="1">
            <a:spLocks/>
          </p:cNvSpPr>
          <p:nvPr/>
        </p:nvSpPr>
        <p:spPr>
          <a:xfrm>
            <a:off x="466600" y="1374572"/>
            <a:ext cx="7993831" cy="3876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FBBD434-BE80-481D-910F-5085595C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57407"/>
              </p:ext>
            </p:extLst>
          </p:nvPr>
        </p:nvGraphicFramePr>
        <p:xfrm>
          <a:off x="466599" y="1762208"/>
          <a:ext cx="7993831" cy="3721228"/>
        </p:xfrm>
        <a:graphic>
          <a:graphicData uri="http://schemas.openxmlformats.org/drawingml/2006/table">
            <a:tbl>
              <a:tblPr/>
              <a:tblGrid>
                <a:gridCol w="776945">
                  <a:extLst>
                    <a:ext uri="{9D8B030D-6E8A-4147-A177-3AD203B41FA5}">
                      <a16:colId xmlns:a16="http://schemas.microsoft.com/office/drawing/2014/main" val="1168286687"/>
                    </a:ext>
                  </a:extLst>
                </a:gridCol>
                <a:gridCol w="331542">
                  <a:extLst>
                    <a:ext uri="{9D8B030D-6E8A-4147-A177-3AD203B41FA5}">
                      <a16:colId xmlns:a16="http://schemas.microsoft.com/office/drawing/2014/main" val="3819918233"/>
                    </a:ext>
                  </a:extLst>
                </a:gridCol>
                <a:gridCol w="331542">
                  <a:extLst>
                    <a:ext uri="{9D8B030D-6E8A-4147-A177-3AD203B41FA5}">
                      <a16:colId xmlns:a16="http://schemas.microsoft.com/office/drawing/2014/main" val="1953751706"/>
                    </a:ext>
                  </a:extLst>
                </a:gridCol>
                <a:gridCol w="2638936">
                  <a:extLst>
                    <a:ext uri="{9D8B030D-6E8A-4147-A177-3AD203B41FA5}">
                      <a16:colId xmlns:a16="http://schemas.microsoft.com/office/drawing/2014/main" val="2870166671"/>
                    </a:ext>
                  </a:extLst>
                </a:gridCol>
                <a:gridCol w="776945">
                  <a:extLst>
                    <a:ext uri="{9D8B030D-6E8A-4147-A177-3AD203B41FA5}">
                      <a16:colId xmlns:a16="http://schemas.microsoft.com/office/drawing/2014/main" val="2971081595"/>
                    </a:ext>
                  </a:extLst>
                </a:gridCol>
                <a:gridCol w="776945">
                  <a:extLst>
                    <a:ext uri="{9D8B030D-6E8A-4147-A177-3AD203B41FA5}">
                      <a16:colId xmlns:a16="http://schemas.microsoft.com/office/drawing/2014/main" val="1706436483"/>
                    </a:ext>
                  </a:extLst>
                </a:gridCol>
                <a:gridCol w="776945">
                  <a:extLst>
                    <a:ext uri="{9D8B030D-6E8A-4147-A177-3AD203B41FA5}">
                      <a16:colId xmlns:a16="http://schemas.microsoft.com/office/drawing/2014/main" val="3784853195"/>
                    </a:ext>
                  </a:extLst>
                </a:gridCol>
                <a:gridCol w="790341">
                  <a:extLst>
                    <a:ext uri="{9D8B030D-6E8A-4147-A177-3AD203B41FA5}">
                      <a16:colId xmlns:a16="http://schemas.microsoft.com/office/drawing/2014/main" val="824724046"/>
                    </a:ext>
                  </a:extLst>
                </a:gridCol>
                <a:gridCol w="793690">
                  <a:extLst>
                    <a:ext uri="{9D8B030D-6E8A-4147-A177-3AD203B41FA5}">
                      <a16:colId xmlns:a16="http://schemas.microsoft.com/office/drawing/2014/main" val="2561306756"/>
                    </a:ext>
                  </a:extLst>
                </a:gridCol>
              </a:tblGrid>
              <a:tr h="16091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31115"/>
                  </a:ext>
                </a:extLst>
              </a:tr>
              <a:tr h="32183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93063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13.023.428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6.043.459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-6.979.969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3.748.914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73393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472.684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272.684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18784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-605.770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48702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9.359.590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4.195.910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-5.163.680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2.315.609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05797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1.490.859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-752.479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23373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1.023.042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-258.040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3610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92233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-193.806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33186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-193.806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51703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99925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68786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50.879.782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43.233.250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25.212.211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3416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35.152.032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19.680.539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42927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a concesionarios aeroportuarios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35.152.032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19.680.539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75146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5.531.672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81701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39547"/>
                  </a:ext>
                </a:extLst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 IVA concesiones -MOP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78320"/>
                  </a:ext>
                </a:extLst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20151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53157"/>
                  </a:ext>
                </a:extLst>
              </a:tr>
              <a:tr h="160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6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0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1188" y="5991225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9856" y="676033"/>
            <a:ext cx="79947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22. PROGRAMA 01: SERVICIO AEROFOTOGRAMÉTRICO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2827" y="1475411"/>
            <a:ext cx="7994775" cy="29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10004"/>
              </p:ext>
            </p:extLst>
          </p:nvPr>
        </p:nvGraphicFramePr>
        <p:xfrm>
          <a:off x="562827" y="1844872"/>
          <a:ext cx="7994772" cy="4003206"/>
        </p:xfrm>
        <a:graphic>
          <a:graphicData uri="http://schemas.openxmlformats.org/drawingml/2006/table">
            <a:tbl>
              <a:tblPr/>
              <a:tblGrid>
                <a:gridCol w="67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1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26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49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7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976.039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1.295.878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1.004.551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-291.327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206.113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-97.613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154.855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60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1" y="6285323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661337"/>
            <a:ext cx="80667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23. PROGRAMA 01: SUBSECRETARÍA PARA LAS FUERZAS ARMADAS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5554" y="1375854"/>
            <a:ext cx="7994775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36142" y="5685433"/>
            <a:ext cx="8011760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8B91D90-E604-41CC-98E2-D15714E43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43625"/>
              </p:ext>
            </p:extLst>
          </p:nvPr>
        </p:nvGraphicFramePr>
        <p:xfrm>
          <a:off x="544918" y="1726948"/>
          <a:ext cx="8011760" cy="3950886"/>
        </p:xfrm>
        <a:graphic>
          <a:graphicData uri="http://schemas.openxmlformats.org/drawingml/2006/table">
            <a:tbl>
              <a:tblPr/>
              <a:tblGrid>
                <a:gridCol w="843343">
                  <a:extLst>
                    <a:ext uri="{9D8B030D-6E8A-4147-A177-3AD203B41FA5}">
                      <a16:colId xmlns:a16="http://schemas.microsoft.com/office/drawing/2014/main" val="3891420191"/>
                    </a:ext>
                  </a:extLst>
                </a:gridCol>
                <a:gridCol w="311533">
                  <a:extLst>
                    <a:ext uri="{9D8B030D-6E8A-4147-A177-3AD203B41FA5}">
                      <a16:colId xmlns:a16="http://schemas.microsoft.com/office/drawing/2014/main" val="2778480201"/>
                    </a:ext>
                  </a:extLst>
                </a:gridCol>
                <a:gridCol w="311533">
                  <a:extLst>
                    <a:ext uri="{9D8B030D-6E8A-4147-A177-3AD203B41FA5}">
                      <a16:colId xmlns:a16="http://schemas.microsoft.com/office/drawing/2014/main" val="2996800723"/>
                    </a:ext>
                  </a:extLst>
                </a:gridCol>
                <a:gridCol w="2253112">
                  <a:extLst>
                    <a:ext uri="{9D8B030D-6E8A-4147-A177-3AD203B41FA5}">
                      <a16:colId xmlns:a16="http://schemas.microsoft.com/office/drawing/2014/main" val="2849101524"/>
                    </a:ext>
                  </a:extLst>
                </a:gridCol>
                <a:gridCol w="843343">
                  <a:extLst>
                    <a:ext uri="{9D8B030D-6E8A-4147-A177-3AD203B41FA5}">
                      <a16:colId xmlns:a16="http://schemas.microsoft.com/office/drawing/2014/main" val="97440275"/>
                    </a:ext>
                  </a:extLst>
                </a:gridCol>
                <a:gridCol w="843343">
                  <a:extLst>
                    <a:ext uri="{9D8B030D-6E8A-4147-A177-3AD203B41FA5}">
                      <a16:colId xmlns:a16="http://schemas.microsoft.com/office/drawing/2014/main" val="1246332438"/>
                    </a:ext>
                  </a:extLst>
                </a:gridCol>
                <a:gridCol w="843343">
                  <a:extLst>
                    <a:ext uri="{9D8B030D-6E8A-4147-A177-3AD203B41FA5}">
                      <a16:colId xmlns:a16="http://schemas.microsoft.com/office/drawing/2014/main" val="1920629840"/>
                    </a:ext>
                  </a:extLst>
                </a:gridCol>
                <a:gridCol w="881105">
                  <a:extLst>
                    <a:ext uri="{9D8B030D-6E8A-4147-A177-3AD203B41FA5}">
                      <a16:colId xmlns:a16="http://schemas.microsoft.com/office/drawing/2014/main" val="1619088587"/>
                    </a:ext>
                  </a:extLst>
                </a:gridCol>
                <a:gridCol w="881105">
                  <a:extLst>
                    <a:ext uri="{9D8B030D-6E8A-4147-A177-3AD203B41FA5}">
                      <a16:colId xmlns:a16="http://schemas.microsoft.com/office/drawing/2014/main" val="2192790609"/>
                    </a:ext>
                  </a:extLst>
                </a:gridCol>
              </a:tblGrid>
              <a:tr h="1557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447976"/>
                  </a:ext>
                </a:extLst>
              </a:tr>
              <a:tr h="47683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02533"/>
                  </a:ext>
                </a:extLst>
              </a:tr>
              <a:tr h="2043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13.552.267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11.469.644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309413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9.977.359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10.075.464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8.661.847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76701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2.170.604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2.018.429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-152.175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2401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48526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45399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07300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1.083.613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683.834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-399.779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7596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46384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34376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56437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57042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31828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29820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Defensa Civil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946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64732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60610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44026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13771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380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79360"/>
                  </a:ext>
                </a:extLst>
              </a:tr>
              <a:tr h="1557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5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018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5694" y="5927298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5694" y="770109"/>
            <a:ext cx="792903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24. PROGRAMA 01: SUBSECRETARÍA DE DEFENSA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84684" y="1506952"/>
            <a:ext cx="7994775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75189" y="520847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73F5BA-176D-4340-B1B6-FD9DFB82D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70783"/>
              </p:ext>
            </p:extLst>
          </p:nvPr>
        </p:nvGraphicFramePr>
        <p:xfrm>
          <a:off x="584684" y="1933452"/>
          <a:ext cx="7910044" cy="3257550"/>
        </p:xfrm>
        <a:graphic>
          <a:graphicData uri="http://schemas.openxmlformats.org/drawingml/2006/table">
            <a:tbl>
              <a:tblPr/>
              <a:tblGrid>
                <a:gridCol w="594944">
                  <a:extLst>
                    <a:ext uri="{9D8B030D-6E8A-4147-A177-3AD203B41FA5}">
                      <a16:colId xmlns:a16="http://schemas.microsoft.com/office/drawing/2014/main" val="529331688"/>
                    </a:ext>
                  </a:extLst>
                </a:gridCol>
                <a:gridCol w="334655">
                  <a:extLst>
                    <a:ext uri="{9D8B030D-6E8A-4147-A177-3AD203B41FA5}">
                      <a16:colId xmlns:a16="http://schemas.microsoft.com/office/drawing/2014/main" val="1444205779"/>
                    </a:ext>
                  </a:extLst>
                </a:gridCol>
                <a:gridCol w="334655">
                  <a:extLst>
                    <a:ext uri="{9D8B030D-6E8A-4147-A177-3AD203B41FA5}">
                      <a16:colId xmlns:a16="http://schemas.microsoft.com/office/drawing/2014/main" val="2695083674"/>
                    </a:ext>
                  </a:extLst>
                </a:gridCol>
                <a:gridCol w="2920632">
                  <a:extLst>
                    <a:ext uri="{9D8B030D-6E8A-4147-A177-3AD203B41FA5}">
                      <a16:colId xmlns:a16="http://schemas.microsoft.com/office/drawing/2014/main" val="1816972695"/>
                    </a:ext>
                  </a:extLst>
                </a:gridCol>
                <a:gridCol w="598324">
                  <a:extLst>
                    <a:ext uri="{9D8B030D-6E8A-4147-A177-3AD203B41FA5}">
                      <a16:colId xmlns:a16="http://schemas.microsoft.com/office/drawing/2014/main" val="1866367248"/>
                    </a:ext>
                  </a:extLst>
                </a:gridCol>
                <a:gridCol w="598324">
                  <a:extLst>
                    <a:ext uri="{9D8B030D-6E8A-4147-A177-3AD203B41FA5}">
                      <a16:colId xmlns:a16="http://schemas.microsoft.com/office/drawing/2014/main" val="1637343379"/>
                    </a:ext>
                  </a:extLst>
                </a:gridCol>
                <a:gridCol w="635508">
                  <a:extLst>
                    <a:ext uri="{9D8B030D-6E8A-4147-A177-3AD203B41FA5}">
                      <a16:colId xmlns:a16="http://schemas.microsoft.com/office/drawing/2014/main" val="4128981353"/>
                    </a:ext>
                  </a:extLst>
                </a:gridCol>
                <a:gridCol w="946501">
                  <a:extLst>
                    <a:ext uri="{9D8B030D-6E8A-4147-A177-3AD203B41FA5}">
                      <a16:colId xmlns:a16="http://schemas.microsoft.com/office/drawing/2014/main" val="834664353"/>
                    </a:ext>
                  </a:extLst>
                </a:gridCol>
                <a:gridCol w="946501">
                  <a:extLst>
                    <a:ext uri="{9D8B030D-6E8A-4147-A177-3AD203B41FA5}">
                      <a16:colId xmlns:a16="http://schemas.microsoft.com/office/drawing/2014/main" val="252691167"/>
                    </a:ext>
                  </a:extLst>
                </a:gridCol>
              </a:tblGrid>
              <a:tr h="1524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90440"/>
                  </a:ext>
                </a:extLst>
              </a:tr>
              <a:tr h="46672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38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419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3.167.588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3.161.803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2.701.393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612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964.252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-186.820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532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615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7823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1.028.863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4893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133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5793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806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Academia Nacional de Estudios Políticos y Estratégicos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479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393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086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94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601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865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4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3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7591" y="6405954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0374" y="739619"/>
            <a:ext cx="762403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0441" y="1337624"/>
            <a:ext cx="7787208" cy="29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610441" y="6007391"/>
            <a:ext cx="7416827" cy="29935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ED8003-85C6-47F8-A92B-5380DB70C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20872"/>
              </p:ext>
            </p:extLst>
          </p:nvPr>
        </p:nvGraphicFramePr>
        <p:xfrm>
          <a:off x="620374" y="1686583"/>
          <a:ext cx="7624032" cy="4353462"/>
        </p:xfrm>
        <a:graphic>
          <a:graphicData uri="http://schemas.openxmlformats.org/drawingml/2006/table">
            <a:tbl>
              <a:tblPr/>
              <a:tblGrid>
                <a:gridCol w="672056">
                  <a:extLst>
                    <a:ext uri="{9D8B030D-6E8A-4147-A177-3AD203B41FA5}">
                      <a16:colId xmlns:a16="http://schemas.microsoft.com/office/drawing/2014/main" val="3576988151"/>
                    </a:ext>
                  </a:extLst>
                </a:gridCol>
                <a:gridCol w="313837">
                  <a:extLst>
                    <a:ext uri="{9D8B030D-6E8A-4147-A177-3AD203B41FA5}">
                      <a16:colId xmlns:a16="http://schemas.microsoft.com/office/drawing/2014/main" val="1449602121"/>
                    </a:ext>
                  </a:extLst>
                </a:gridCol>
                <a:gridCol w="313837">
                  <a:extLst>
                    <a:ext uri="{9D8B030D-6E8A-4147-A177-3AD203B41FA5}">
                      <a16:colId xmlns:a16="http://schemas.microsoft.com/office/drawing/2014/main" val="4081458311"/>
                    </a:ext>
                  </a:extLst>
                </a:gridCol>
                <a:gridCol w="2843559">
                  <a:extLst>
                    <a:ext uri="{9D8B030D-6E8A-4147-A177-3AD203B41FA5}">
                      <a16:colId xmlns:a16="http://schemas.microsoft.com/office/drawing/2014/main" val="3293949757"/>
                    </a:ext>
                  </a:extLst>
                </a:gridCol>
                <a:gridCol w="672056">
                  <a:extLst>
                    <a:ext uri="{9D8B030D-6E8A-4147-A177-3AD203B41FA5}">
                      <a16:colId xmlns:a16="http://schemas.microsoft.com/office/drawing/2014/main" val="4280867441"/>
                    </a:ext>
                  </a:extLst>
                </a:gridCol>
                <a:gridCol w="672056">
                  <a:extLst>
                    <a:ext uri="{9D8B030D-6E8A-4147-A177-3AD203B41FA5}">
                      <a16:colId xmlns:a16="http://schemas.microsoft.com/office/drawing/2014/main" val="2273476484"/>
                    </a:ext>
                  </a:extLst>
                </a:gridCol>
                <a:gridCol w="637186">
                  <a:extLst>
                    <a:ext uri="{9D8B030D-6E8A-4147-A177-3AD203B41FA5}">
                      <a16:colId xmlns:a16="http://schemas.microsoft.com/office/drawing/2014/main" val="3344557507"/>
                    </a:ext>
                  </a:extLst>
                </a:gridCol>
                <a:gridCol w="748138">
                  <a:extLst>
                    <a:ext uri="{9D8B030D-6E8A-4147-A177-3AD203B41FA5}">
                      <a16:colId xmlns:a16="http://schemas.microsoft.com/office/drawing/2014/main" val="4248750436"/>
                    </a:ext>
                  </a:extLst>
                </a:gridCol>
                <a:gridCol w="751307">
                  <a:extLst>
                    <a:ext uri="{9D8B030D-6E8A-4147-A177-3AD203B41FA5}">
                      <a16:colId xmlns:a16="http://schemas.microsoft.com/office/drawing/2014/main" val="856172217"/>
                    </a:ext>
                  </a:extLst>
                </a:gridCol>
              </a:tblGrid>
              <a:tr h="12664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23675"/>
                  </a:ext>
                </a:extLst>
              </a:tr>
              <a:tr h="38785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03815"/>
                  </a:ext>
                </a:extLst>
              </a:tr>
              <a:tr h="1662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9.607.978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-2.507.924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6.053.671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8073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709.918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683.202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534.093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4311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1.107.423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1.068.246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-39.177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714.883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4522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10.111.859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7.817.509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-2.294.350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4.769.674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7246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5.148.999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2.928.391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-2.220.608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2.330.122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0862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217.053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-118.816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8693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-29.055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7422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2319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Ejército de Chile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1.096.935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955.559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-141.376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863.522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0530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351.293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193.027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2549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3.361.766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1.500.891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-1.860.875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1.112.775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2738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4.962.860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4.889.118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-73.742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2.439.552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37372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Austral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258.115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209.047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6236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1.243.731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1.202.211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-41.520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613.187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9877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3.172.424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3.130.855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-41.569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1.436.475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7326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Norte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279.598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180.773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30328"/>
                  </a:ext>
                </a:extLst>
              </a:tr>
              <a:tr h="2532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8.992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9274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2088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5594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-49.938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7011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5949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5470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9602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7091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43.195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1330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6554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7636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Armada de Chile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0213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97.743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95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62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8064" y="6140326"/>
            <a:ext cx="7128792" cy="21602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409" y="692696"/>
            <a:ext cx="8233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" y="1425121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04932"/>
              </p:ext>
            </p:extLst>
          </p:nvPr>
        </p:nvGraphicFramePr>
        <p:xfrm>
          <a:off x="408412" y="1713153"/>
          <a:ext cx="8220654" cy="4427177"/>
        </p:xfrm>
        <a:graphic>
          <a:graphicData uri="http://schemas.openxmlformats.org/drawingml/2006/table">
            <a:tbl>
              <a:tblPr/>
              <a:tblGrid>
                <a:gridCol w="64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447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1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9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OTAN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OTTAWA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OSLO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752625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1942" y="6173787"/>
            <a:ext cx="7488832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681219"/>
              </p:ext>
            </p:extLst>
          </p:nvPr>
        </p:nvGraphicFramePr>
        <p:xfrm>
          <a:off x="467544" y="1700808"/>
          <a:ext cx="80648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0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877272"/>
            <a:ext cx="8406135" cy="288032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305218"/>
              </p:ext>
            </p:extLst>
          </p:nvPr>
        </p:nvGraphicFramePr>
        <p:xfrm>
          <a:off x="611560" y="1762867"/>
          <a:ext cx="7920880" cy="382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96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23616"/>
            <a:ext cx="807524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877272"/>
            <a:ext cx="5760640" cy="337963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703473"/>
            <a:ext cx="7632848" cy="333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67B7DA-CF06-47A3-8C81-B5441DD65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72355"/>
              </p:ext>
            </p:extLst>
          </p:nvPr>
        </p:nvGraphicFramePr>
        <p:xfrm>
          <a:off x="457200" y="2037194"/>
          <a:ext cx="8003231" cy="3192007"/>
        </p:xfrm>
        <a:graphic>
          <a:graphicData uri="http://schemas.openxmlformats.org/drawingml/2006/table">
            <a:tbl>
              <a:tblPr/>
              <a:tblGrid>
                <a:gridCol w="963028">
                  <a:extLst>
                    <a:ext uri="{9D8B030D-6E8A-4147-A177-3AD203B41FA5}">
                      <a16:colId xmlns:a16="http://schemas.microsoft.com/office/drawing/2014/main" val="1740435936"/>
                    </a:ext>
                  </a:extLst>
                </a:gridCol>
                <a:gridCol w="2640562">
                  <a:extLst>
                    <a:ext uri="{9D8B030D-6E8A-4147-A177-3AD203B41FA5}">
                      <a16:colId xmlns:a16="http://schemas.microsoft.com/office/drawing/2014/main" val="1884614655"/>
                    </a:ext>
                  </a:extLst>
                </a:gridCol>
                <a:gridCol w="963028">
                  <a:extLst>
                    <a:ext uri="{9D8B030D-6E8A-4147-A177-3AD203B41FA5}">
                      <a16:colId xmlns:a16="http://schemas.microsoft.com/office/drawing/2014/main" val="129415258"/>
                    </a:ext>
                  </a:extLst>
                </a:gridCol>
                <a:gridCol w="963028">
                  <a:extLst>
                    <a:ext uri="{9D8B030D-6E8A-4147-A177-3AD203B41FA5}">
                      <a16:colId xmlns:a16="http://schemas.microsoft.com/office/drawing/2014/main" val="2277537400"/>
                    </a:ext>
                  </a:extLst>
                </a:gridCol>
                <a:gridCol w="792169">
                  <a:extLst>
                    <a:ext uri="{9D8B030D-6E8A-4147-A177-3AD203B41FA5}">
                      <a16:colId xmlns:a16="http://schemas.microsoft.com/office/drawing/2014/main" val="3917772854"/>
                    </a:ext>
                  </a:extLst>
                </a:gridCol>
                <a:gridCol w="966911">
                  <a:extLst>
                    <a:ext uri="{9D8B030D-6E8A-4147-A177-3AD203B41FA5}">
                      <a16:colId xmlns:a16="http://schemas.microsoft.com/office/drawing/2014/main" val="2181841875"/>
                    </a:ext>
                  </a:extLst>
                </a:gridCol>
                <a:gridCol w="714505">
                  <a:extLst>
                    <a:ext uri="{9D8B030D-6E8A-4147-A177-3AD203B41FA5}">
                      <a16:colId xmlns:a16="http://schemas.microsoft.com/office/drawing/2014/main" val="2881093793"/>
                    </a:ext>
                  </a:extLst>
                </a:gridCol>
              </a:tblGrid>
              <a:tr h="21416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86574"/>
                  </a:ext>
                </a:extLst>
              </a:tr>
              <a:tr h="52470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96389"/>
                  </a:ext>
                </a:extLst>
              </a:tr>
              <a:tr h="182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1.882.785.627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2.107.110.007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224.324.380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1.528.273.208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51162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1.275.946.206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1.267.503.382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-8.442.824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1.155.276.005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26516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315.345.668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296.475.992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-18.869.676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231.556.405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14860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1.515.063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2.204.926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2.675.896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57635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23.031.737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25.670.937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2.639.200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18.817.357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85126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13.255.723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247.445.672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234.189.949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340.058.779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11387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80600"/>
                  </a:ext>
                </a:extLst>
              </a:tr>
              <a:tr h="2141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28.697.635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15.556.379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-13.141.256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9.709.453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875009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64418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7.986.918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215.884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3.000.334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49471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3.192.190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3.196.684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2.029.576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68910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50.821.780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43.174.775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25.155.912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67292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16.613.993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49.182.882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32.568.889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48.328.674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96095"/>
                  </a:ext>
                </a:extLst>
              </a:tr>
              <a:tr h="171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95624"/>
            <a:ext cx="793122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0" y="5602357"/>
            <a:ext cx="5616624" cy="236818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900305"/>
            <a:ext cx="734481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37744"/>
              </p:ext>
            </p:extLst>
          </p:nvPr>
        </p:nvGraphicFramePr>
        <p:xfrm>
          <a:off x="539552" y="2276869"/>
          <a:ext cx="7920879" cy="2952333"/>
        </p:xfrm>
        <a:graphic>
          <a:graphicData uri="http://schemas.openxmlformats.org/drawingml/2006/table">
            <a:tbl>
              <a:tblPr/>
              <a:tblGrid>
                <a:gridCol w="73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94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76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9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152.760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139.618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1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199" y="682666"/>
            <a:ext cx="781482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711199" y="6199870"/>
            <a:ext cx="762198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11199" y="1293157"/>
            <a:ext cx="7748233" cy="305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CF4190-38FB-40FD-AD9B-30CF63D9C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60714"/>
              </p:ext>
            </p:extLst>
          </p:nvPr>
        </p:nvGraphicFramePr>
        <p:xfrm>
          <a:off x="711199" y="2060848"/>
          <a:ext cx="7814821" cy="3651257"/>
        </p:xfrm>
        <a:graphic>
          <a:graphicData uri="http://schemas.openxmlformats.org/drawingml/2006/table">
            <a:tbl>
              <a:tblPr/>
              <a:tblGrid>
                <a:gridCol w="765947">
                  <a:extLst>
                    <a:ext uri="{9D8B030D-6E8A-4147-A177-3AD203B41FA5}">
                      <a16:colId xmlns:a16="http://schemas.microsoft.com/office/drawing/2014/main" val="1137146327"/>
                    </a:ext>
                  </a:extLst>
                </a:gridCol>
                <a:gridCol w="357683">
                  <a:extLst>
                    <a:ext uri="{9D8B030D-6E8A-4147-A177-3AD203B41FA5}">
                      <a16:colId xmlns:a16="http://schemas.microsoft.com/office/drawing/2014/main" val="1392962731"/>
                    </a:ext>
                  </a:extLst>
                </a:gridCol>
                <a:gridCol w="2716942">
                  <a:extLst>
                    <a:ext uri="{9D8B030D-6E8A-4147-A177-3AD203B41FA5}">
                      <a16:colId xmlns:a16="http://schemas.microsoft.com/office/drawing/2014/main" val="3899333319"/>
                    </a:ext>
                  </a:extLst>
                </a:gridCol>
                <a:gridCol w="765947">
                  <a:extLst>
                    <a:ext uri="{9D8B030D-6E8A-4147-A177-3AD203B41FA5}">
                      <a16:colId xmlns:a16="http://schemas.microsoft.com/office/drawing/2014/main" val="3591230464"/>
                    </a:ext>
                  </a:extLst>
                </a:gridCol>
                <a:gridCol w="809302">
                  <a:extLst>
                    <a:ext uri="{9D8B030D-6E8A-4147-A177-3AD203B41FA5}">
                      <a16:colId xmlns:a16="http://schemas.microsoft.com/office/drawing/2014/main" val="2911195846"/>
                    </a:ext>
                  </a:extLst>
                </a:gridCol>
                <a:gridCol w="809302">
                  <a:extLst>
                    <a:ext uri="{9D8B030D-6E8A-4147-A177-3AD203B41FA5}">
                      <a16:colId xmlns:a16="http://schemas.microsoft.com/office/drawing/2014/main" val="238199320"/>
                    </a:ext>
                  </a:extLst>
                </a:gridCol>
                <a:gridCol w="794849">
                  <a:extLst>
                    <a:ext uri="{9D8B030D-6E8A-4147-A177-3AD203B41FA5}">
                      <a16:colId xmlns:a16="http://schemas.microsoft.com/office/drawing/2014/main" val="1699418684"/>
                    </a:ext>
                  </a:extLst>
                </a:gridCol>
                <a:gridCol w="794849">
                  <a:extLst>
                    <a:ext uri="{9D8B030D-6E8A-4147-A177-3AD203B41FA5}">
                      <a16:colId xmlns:a16="http://schemas.microsoft.com/office/drawing/2014/main" val="1660340794"/>
                    </a:ext>
                  </a:extLst>
                </a:gridCol>
              </a:tblGrid>
              <a:tr h="151741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81524"/>
                  </a:ext>
                </a:extLst>
              </a:tr>
              <a:tr h="464705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71978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586.078.758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14.336.285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534.364.046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938158"/>
                  </a:ext>
                </a:extLst>
              </a:tr>
              <a:tr h="180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87.350.264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8.942.011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74.228.215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01820"/>
                  </a:ext>
                </a:extLst>
              </a:tr>
              <a:tr h="256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5.106.961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3.756.378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40627"/>
                  </a:ext>
                </a:extLst>
              </a:tr>
              <a:tr h="2465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401.387.395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13.024.743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365.820.967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00596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del Territorio Marítimo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307.329.664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189.500.979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51.979.986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159227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76.967.461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-1.019.001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62.664.312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905334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248.610.708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16.747.307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222.875.303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39369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2.593.763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32.814.525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785849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7.164.838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-236.210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4.954.519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30180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3.380.197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46404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5.367.687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-816.714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4.791.375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7591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Aeronáutica Civil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351.158.344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20.291.880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325.670.607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85648"/>
                  </a:ext>
                </a:extLst>
              </a:tr>
              <a:tr h="331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</a:t>
                      </a:r>
                      <a:b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1.467.880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33547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13.552.267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11.469.644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48492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Defensa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4.021.967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07105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9.607.978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-2.507.924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6.053.671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2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2593" y="6378807"/>
            <a:ext cx="5149146" cy="211345"/>
          </a:xfrm>
        </p:spPr>
        <p:txBody>
          <a:bodyPr/>
          <a:lstStyle/>
          <a:p>
            <a:r>
              <a:rPr lang="es-CL" sz="800" b="1" dirty="0"/>
              <a:t>Fuente</a:t>
            </a:r>
            <a:r>
              <a:rPr lang="es-CL" sz="8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593" y="648382"/>
            <a:ext cx="793122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BACEAAF-ED50-4128-95D1-C5A1479FD533}"/>
              </a:ext>
            </a:extLst>
          </p:cNvPr>
          <p:cNvSpPr txBox="1">
            <a:spLocks/>
          </p:cNvSpPr>
          <p:nvPr/>
        </p:nvSpPr>
        <p:spPr>
          <a:xfrm>
            <a:off x="498141" y="1366723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05355F-66CC-48A7-A78A-8611DAA44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98690"/>
              </p:ext>
            </p:extLst>
          </p:nvPr>
        </p:nvGraphicFramePr>
        <p:xfrm>
          <a:off x="492594" y="1716156"/>
          <a:ext cx="7931225" cy="3630555"/>
        </p:xfrm>
        <a:graphic>
          <a:graphicData uri="http://schemas.openxmlformats.org/drawingml/2006/table">
            <a:tbl>
              <a:tblPr/>
              <a:tblGrid>
                <a:gridCol w="894976">
                  <a:extLst>
                    <a:ext uri="{9D8B030D-6E8A-4147-A177-3AD203B41FA5}">
                      <a16:colId xmlns:a16="http://schemas.microsoft.com/office/drawing/2014/main" val="143912462"/>
                    </a:ext>
                  </a:extLst>
                </a:gridCol>
                <a:gridCol w="330607">
                  <a:extLst>
                    <a:ext uri="{9D8B030D-6E8A-4147-A177-3AD203B41FA5}">
                      <a16:colId xmlns:a16="http://schemas.microsoft.com/office/drawing/2014/main" val="374344251"/>
                    </a:ext>
                  </a:extLst>
                </a:gridCol>
                <a:gridCol w="330607">
                  <a:extLst>
                    <a:ext uri="{9D8B030D-6E8A-4147-A177-3AD203B41FA5}">
                      <a16:colId xmlns:a16="http://schemas.microsoft.com/office/drawing/2014/main" val="2883920364"/>
                    </a:ext>
                  </a:extLst>
                </a:gridCol>
                <a:gridCol w="2354321">
                  <a:extLst>
                    <a:ext uri="{9D8B030D-6E8A-4147-A177-3AD203B41FA5}">
                      <a16:colId xmlns:a16="http://schemas.microsoft.com/office/drawing/2014/main" val="2756220705"/>
                    </a:ext>
                  </a:extLst>
                </a:gridCol>
                <a:gridCol w="891637">
                  <a:extLst>
                    <a:ext uri="{9D8B030D-6E8A-4147-A177-3AD203B41FA5}">
                      <a16:colId xmlns:a16="http://schemas.microsoft.com/office/drawing/2014/main" val="4032756194"/>
                    </a:ext>
                  </a:extLst>
                </a:gridCol>
                <a:gridCol w="774756">
                  <a:extLst>
                    <a:ext uri="{9D8B030D-6E8A-4147-A177-3AD203B41FA5}">
                      <a16:colId xmlns:a16="http://schemas.microsoft.com/office/drawing/2014/main" val="3967435443"/>
                    </a:ext>
                  </a:extLst>
                </a:gridCol>
                <a:gridCol w="774756">
                  <a:extLst>
                    <a:ext uri="{9D8B030D-6E8A-4147-A177-3AD203B41FA5}">
                      <a16:colId xmlns:a16="http://schemas.microsoft.com/office/drawing/2014/main" val="2816037558"/>
                    </a:ext>
                  </a:extLst>
                </a:gridCol>
                <a:gridCol w="788112">
                  <a:extLst>
                    <a:ext uri="{9D8B030D-6E8A-4147-A177-3AD203B41FA5}">
                      <a16:colId xmlns:a16="http://schemas.microsoft.com/office/drawing/2014/main" val="544830988"/>
                    </a:ext>
                  </a:extLst>
                </a:gridCol>
                <a:gridCol w="791453">
                  <a:extLst>
                    <a:ext uri="{9D8B030D-6E8A-4147-A177-3AD203B41FA5}">
                      <a16:colId xmlns:a16="http://schemas.microsoft.com/office/drawing/2014/main" val="597320616"/>
                    </a:ext>
                  </a:extLst>
                </a:gridCol>
              </a:tblGrid>
              <a:tr h="15556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288554"/>
                  </a:ext>
                </a:extLst>
              </a:tr>
              <a:tr h="47641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75177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586.078.758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14.336.285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534.364.046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19164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495.070.607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485.248.432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-9.822.175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450.041.713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85973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65.875.681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68.233.511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2.357.830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53.181.637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686364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16938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45065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5.370.011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23.190.863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17.820.852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22.929.713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93925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69147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28448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3958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5677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1.755.703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19.576.555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17.820.852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19.575.620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81077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1.403.043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19.269.661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17.866.618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19.269.661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59097"/>
                  </a:ext>
                </a:extLst>
              </a:tr>
              <a:tr h="149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8664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88858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69095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76245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68524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3329"/>
                  </a:ext>
                </a:extLst>
              </a:tr>
              <a:tr h="1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2593" y="6378807"/>
            <a:ext cx="5149146" cy="211345"/>
          </a:xfrm>
        </p:spPr>
        <p:txBody>
          <a:bodyPr/>
          <a:lstStyle/>
          <a:p>
            <a:r>
              <a:rPr lang="es-CL" sz="800" b="1" dirty="0"/>
              <a:t>Fuente</a:t>
            </a:r>
            <a:r>
              <a:rPr lang="es-CL" sz="8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84884" y="675794"/>
            <a:ext cx="793122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BACEAAF-ED50-4128-95D1-C5A1479FD533}"/>
              </a:ext>
            </a:extLst>
          </p:cNvPr>
          <p:cNvSpPr txBox="1">
            <a:spLocks/>
          </p:cNvSpPr>
          <p:nvPr/>
        </p:nvSpPr>
        <p:spPr>
          <a:xfrm>
            <a:off x="479336" y="1345787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6D46F3-AEFC-4435-8864-71E99AC28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84912"/>
              </p:ext>
            </p:extLst>
          </p:nvPr>
        </p:nvGraphicFramePr>
        <p:xfrm>
          <a:off x="497250" y="1790920"/>
          <a:ext cx="7891176" cy="3980114"/>
        </p:xfrm>
        <a:graphic>
          <a:graphicData uri="http://schemas.openxmlformats.org/drawingml/2006/table">
            <a:tbl>
              <a:tblPr/>
              <a:tblGrid>
                <a:gridCol w="890457">
                  <a:extLst>
                    <a:ext uri="{9D8B030D-6E8A-4147-A177-3AD203B41FA5}">
                      <a16:colId xmlns:a16="http://schemas.microsoft.com/office/drawing/2014/main" val="3463695497"/>
                    </a:ext>
                  </a:extLst>
                </a:gridCol>
                <a:gridCol w="328938">
                  <a:extLst>
                    <a:ext uri="{9D8B030D-6E8A-4147-A177-3AD203B41FA5}">
                      <a16:colId xmlns:a16="http://schemas.microsoft.com/office/drawing/2014/main" val="3671738576"/>
                    </a:ext>
                  </a:extLst>
                </a:gridCol>
                <a:gridCol w="328938">
                  <a:extLst>
                    <a:ext uri="{9D8B030D-6E8A-4147-A177-3AD203B41FA5}">
                      <a16:colId xmlns:a16="http://schemas.microsoft.com/office/drawing/2014/main" val="2471773885"/>
                    </a:ext>
                  </a:extLst>
                </a:gridCol>
                <a:gridCol w="2342432">
                  <a:extLst>
                    <a:ext uri="{9D8B030D-6E8A-4147-A177-3AD203B41FA5}">
                      <a16:colId xmlns:a16="http://schemas.microsoft.com/office/drawing/2014/main" val="1154281112"/>
                    </a:ext>
                  </a:extLst>
                </a:gridCol>
                <a:gridCol w="887134">
                  <a:extLst>
                    <a:ext uri="{9D8B030D-6E8A-4147-A177-3AD203B41FA5}">
                      <a16:colId xmlns:a16="http://schemas.microsoft.com/office/drawing/2014/main" val="1973522894"/>
                    </a:ext>
                  </a:extLst>
                </a:gridCol>
                <a:gridCol w="770844">
                  <a:extLst>
                    <a:ext uri="{9D8B030D-6E8A-4147-A177-3AD203B41FA5}">
                      <a16:colId xmlns:a16="http://schemas.microsoft.com/office/drawing/2014/main" val="997943646"/>
                    </a:ext>
                  </a:extLst>
                </a:gridCol>
                <a:gridCol w="770844">
                  <a:extLst>
                    <a:ext uri="{9D8B030D-6E8A-4147-A177-3AD203B41FA5}">
                      <a16:colId xmlns:a16="http://schemas.microsoft.com/office/drawing/2014/main" val="3879291018"/>
                    </a:ext>
                  </a:extLst>
                </a:gridCol>
                <a:gridCol w="784133">
                  <a:extLst>
                    <a:ext uri="{9D8B030D-6E8A-4147-A177-3AD203B41FA5}">
                      <a16:colId xmlns:a16="http://schemas.microsoft.com/office/drawing/2014/main" val="2433506950"/>
                    </a:ext>
                  </a:extLst>
                </a:gridCol>
                <a:gridCol w="787456">
                  <a:extLst>
                    <a:ext uri="{9D8B030D-6E8A-4147-A177-3AD203B41FA5}">
                      <a16:colId xmlns:a16="http://schemas.microsoft.com/office/drawing/2014/main" val="1199490558"/>
                    </a:ext>
                  </a:extLst>
                </a:gridCol>
              </a:tblGrid>
              <a:tr h="15315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766706"/>
                  </a:ext>
                </a:extLst>
              </a:tr>
              <a:tr h="30630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0980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760.431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40578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08578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23467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59568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0253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08206"/>
                  </a:ext>
                </a:extLst>
              </a:tr>
              <a:tr h="1722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72684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50695"/>
                  </a:ext>
                </a:extLst>
              </a:tr>
              <a:tr h="2852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3.472.140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-1.477.553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30089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587.179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-587.179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04361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1.261.347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1.128.614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-132.733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35115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412.652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90737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-514.772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50980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374.514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95574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58423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35981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20030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49958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62612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22690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31799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223291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0F764BCC-3CF0-49FB-9AA2-8EAAF5C70071}"/>
              </a:ext>
            </a:extLst>
          </p:cNvPr>
          <p:cNvSpPr txBox="1">
            <a:spLocks/>
          </p:cNvSpPr>
          <p:nvPr/>
        </p:nvSpPr>
        <p:spPr>
          <a:xfrm>
            <a:off x="485431" y="580540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203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8109</Words>
  <Application>Microsoft Office PowerPoint</Application>
  <PresentationFormat>Presentación en pantalla (4:3)</PresentationFormat>
  <Paragraphs>4666</Paragraphs>
  <Slides>29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1_Tema de Office</vt:lpstr>
      <vt:lpstr>Tema de Office</vt:lpstr>
      <vt:lpstr>EJECUCIÓN PRESUPUESTARIA DE GASTOS ACUMULADA NOVIEMBRE DE 2020 PARTIDA 11: MINISTERIO DE DEFENSA NACIONAL</vt:lpstr>
      <vt:lpstr>EJECUCIÓN ACUMULADA DE GASTOS A NOVIEMBRE DE 2020  PARTIDA 11 MINISTERIO DE DEFENSA NACIONAL</vt:lpstr>
      <vt:lpstr>COMPORTAMIENTO DE LA EJECUCIÓN MENSUAL DE GASTOS A NOVIEMBRE DE 2020 PARTIDA 11 MINISTERIO DE DEFENSA NACIONAL</vt:lpstr>
      <vt:lpstr>COMPORTAMIENTO DE LA EJECUCIÓN ACUMULADA DE GASTOS A NOVIEMBRE DE 2020  PARTIDA 11 MINISTERIO DE DEFENSA NACIONAL</vt:lpstr>
      <vt:lpstr>EJECUCIÓN ACUMULADA DE GASTOS A NOVIEMBRE DE 2020  PARTIDA 11 MINISTERIO DE DEFENSA NACIONAL</vt:lpstr>
      <vt:lpstr>EJECUCIÓN ACUMULADA DE GASTOS A NOVIEMBRE DE 2020  PARTIDA 11 MINISTERIO DE DEFENSA NACIONAL</vt:lpstr>
      <vt:lpstr>EJECUCIÓN ACUMULADA DE GASTOS A NOVIEMBRE DE 2020  PARTIDA 11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400</cp:revision>
  <cp:lastPrinted>2019-05-13T15:36:27Z</cp:lastPrinted>
  <dcterms:created xsi:type="dcterms:W3CDTF">2016-06-23T13:38:47Z</dcterms:created>
  <dcterms:modified xsi:type="dcterms:W3CDTF">2021-01-07T19:24:02Z</dcterms:modified>
</cp:coreProperties>
</file>