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7"/>
  </p:notesMasterIdLst>
  <p:handoutMasterIdLst>
    <p:handoutMasterId r:id="rId38"/>
  </p:handoutMasterIdLst>
  <p:sldIdLst>
    <p:sldId id="256" r:id="rId3"/>
    <p:sldId id="306" r:id="rId4"/>
    <p:sldId id="301" r:id="rId5"/>
    <p:sldId id="305" r:id="rId6"/>
    <p:sldId id="264" r:id="rId7"/>
    <p:sldId id="263" r:id="rId8"/>
    <p:sldId id="265" r:id="rId9"/>
    <p:sldId id="304" r:id="rId10"/>
    <p:sldId id="269" r:id="rId11"/>
    <p:sldId id="271" r:id="rId12"/>
    <p:sldId id="308" r:id="rId13"/>
    <p:sldId id="273" r:id="rId14"/>
    <p:sldId id="274" r:id="rId15"/>
    <p:sldId id="275" r:id="rId16"/>
    <p:sldId id="276" r:id="rId17"/>
    <p:sldId id="278" r:id="rId18"/>
    <p:sldId id="272" r:id="rId19"/>
    <p:sldId id="280" r:id="rId20"/>
    <p:sldId id="281" r:id="rId21"/>
    <p:sldId id="282" r:id="rId22"/>
    <p:sldId id="284" r:id="rId23"/>
    <p:sldId id="285" r:id="rId24"/>
    <p:sldId id="286" r:id="rId25"/>
    <p:sldId id="287" r:id="rId26"/>
    <p:sldId id="288" r:id="rId27"/>
    <p:sldId id="289" r:id="rId28"/>
    <p:sldId id="291" r:id="rId29"/>
    <p:sldId id="292" r:id="rId30"/>
    <p:sldId id="293" r:id="rId31"/>
    <p:sldId id="297" r:id="rId32"/>
    <p:sldId id="303" r:id="rId33"/>
    <p:sldId id="307" r:id="rId34"/>
    <p:sldId id="295" r:id="rId35"/>
    <p:sldId id="296" r:id="rId36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11" autoAdjust="0"/>
    <p:restoredTop sz="94660"/>
  </p:normalViewPr>
  <p:slideViewPr>
    <p:cSldViewPr>
      <p:cViewPr>
        <p:scale>
          <a:sx n="100" d="100"/>
          <a:sy n="100" d="100"/>
        </p:scale>
        <p:origin x="1866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b="1" i="0" baseline="0">
                <a:effectLst/>
              </a:rPr>
              <a:t>Distribución Presupuesto Inicial por Subtítulos de Gasto</a:t>
            </a:r>
            <a:endParaRPr lang="es-CL" sz="900" b="1">
              <a:effectLst/>
            </a:endParaRPr>
          </a:p>
        </c:rich>
      </c:tx>
      <c:layout>
        <c:manualLayout>
          <c:xMode val="edge"/>
          <c:yMode val="edge"/>
          <c:x val="0.16619196607046632"/>
          <c:y val="1.445347786811201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488258274646362E-2"/>
          <c:y val="0.25148937683602562"/>
          <c:w val="0.97178815519347206"/>
          <c:h val="0.47384532218025599"/>
        </c:manualLayout>
      </c:layout>
      <c:pie3DChart>
        <c:varyColors val="1"/>
        <c:ser>
          <c:idx val="0"/>
          <c:order val="0"/>
          <c:tx>
            <c:strRef>
              <c:f>'Partida 05'!$D$61</c:f>
              <c:strCache>
                <c:ptCount val="1"/>
                <c:pt idx="0">
                  <c:v>Presupuesto Inicial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BDC-4442-B016-B14CAA013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BDC-4442-B016-B14CAA013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BDC-4442-B016-B14CAA013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BDC-4442-B016-B14CAA0135C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BDC-4442-B016-B14CAA0135C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lt1"/>
                </a:solidFill>
              </a:ln>
              <a:effectLst/>
              <a:sp3d contourW="127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BDC-4442-B016-B14CAA0135CC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'Partida 05'!$C$62:$C$67</c:f>
              <c:strCache>
                <c:ptCount val="6"/>
                <c:pt idx="0">
                  <c:v>Gastos en Personal</c:v>
                </c:pt>
                <c:pt idx="1">
                  <c:v>Bienes y Servicios de Consumo</c:v>
                </c:pt>
                <c:pt idx="2">
                  <c:v>Transferencias Corrientes</c:v>
                </c:pt>
                <c:pt idx="3">
                  <c:v>Iniciativas de Inversión</c:v>
                </c:pt>
                <c:pt idx="4">
                  <c:v>Transferencias de Capital</c:v>
                </c:pt>
                <c:pt idx="5">
                  <c:v>Otros</c:v>
                </c:pt>
              </c:strCache>
            </c:strRef>
          </c:cat>
          <c:val>
            <c:numRef>
              <c:f>'Partida 05'!$D$62:$D$67</c:f>
              <c:numCache>
                <c:formatCode>#,##0</c:formatCode>
                <c:ptCount val="6"/>
                <c:pt idx="0">
                  <c:v>1406730279</c:v>
                </c:pt>
                <c:pt idx="1">
                  <c:v>287471313</c:v>
                </c:pt>
                <c:pt idx="2">
                  <c:v>330055551</c:v>
                </c:pt>
                <c:pt idx="3">
                  <c:v>713527960</c:v>
                </c:pt>
                <c:pt idx="4">
                  <c:v>696047583</c:v>
                </c:pt>
                <c:pt idx="5">
                  <c:v>171424338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BDC-4442-B016-B14CAA0135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620743599103092E-2"/>
          <c:y val="0.86688859014574393"/>
          <c:w val="0.97600337209504462"/>
          <c:h val="0.11143119305208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Gores!$C$80</c:f>
              <c:strCache>
                <c:ptCount val="1"/>
                <c:pt idx="0">
                  <c:v>GASTOS 2018</c:v>
                </c:pt>
              </c:strCache>
            </c:strRef>
          </c:tx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Gores!$D$80:$O$80</c:f>
              <c:numCache>
                <c:formatCode>0.0%</c:formatCode>
                <c:ptCount val="12"/>
                <c:pt idx="0">
                  <c:v>3.3194445686387172E-2</c:v>
                </c:pt>
                <c:pt idx="1">
                  <c:v>8.968810930755762E-2</c:v>
                </c:pt>
                <c:pt idx="2">
                  <c:v>0.18531766613312942</c:v>
                </c:pt>
                <c:pt idx="3">
                  <c:v>0.25934489425831819</c:v>
                </c:pt>
                <c:pt idx="4">
                  <c:v>0.33618935325793442</c:v>
                </c:pt>
                <c:pt idx="5">
                  <c:v>0.4491385623638976</c:v>
                </c:pt>
                <c:pt idx="6">
                  <c:v>0.50039674712825388</c:v>
                </c:pt>
                <c:pt idx="7">
                  <c:v>0.56360554601913559</c:v>
                </c:pt>
                <c:pt idx="8">
                  <c:v>0.61761515610098883</c:v>
                </c:pt>
                <c:pt idx="9">
                  <c:v>0.68527605290264126</c:v>
                </c:pt>
                <c:pt idx="10">
                  <c:v>0.77422835607541274</c:v>
                </c:pt>
                <c:pt idx="11">
                  <c:v>0.96342465422204049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A7-4F5B-B9D4-BB64033E85A5}"/>
            </c:ext>
          </c:extLst>
        </c:ser>
        <c:ser>
          <c:idx val="1"/>
          <c:order val="1"/>
          <c:tx>
            <c:strRef>
              <c:f>Gores!$C$79</c:f>
              <c:strCache>
                <c:ptCount val="1"/>
                <c:pt idx="0">
                  <c:v>GASTOS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Gores!$D$79:$O$79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0.11414293770909933</c:v>
                </c:pt>
                <c:pt idx="2">
                  <c:v>0.18937089620740893</c:v>
                </c:pt>
                <c:pt idx="3">
                  <c:v>0.2671681592062724</c:v>
                </c:pt>
                <c:pt idx="4">
                  <c:v>0.35520293458261909</c:v>
                </c:pt>
                <c:pt idx="5">
                  <c:v>0.45325842285839779</c:v>
                </c:pt>
                <c:pt idx="6">
                  <c:v>0.51296274865499503</c:v>
                </c:pt>
                <c:pt idx="7">
                  <c:v>0.57497577677248135</c:v>
                </c:pt>
                <c:pt idx="8">
                  <c:v>0.68689554489010096</c:v>
                </c:pt>
                <c:pt idx="9">
                  <c:v>0.76455908339492451</c:v>
                </c:pt>
                <c:pt idx="10">
                  <c:v>0.85023813224617151</c:v>
                </c:pt>
                <c:pt idx="11">
                  <c:v>0.98967825769218343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A7-4F5B-B9D4-BB64033E85A5}"/>
            </c:ext>
          </c:extLst>
        </c:ser>
        <c:ser>
          <c:idx val="0"/>
          <c:order val="2"/>
          <c:tx>
            <c:strRef>
              <c:f>Gores!$C$78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3363050766989563E-2"/>
                  <c:y val="-2.330854665342644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A7-4F5B-B9D4-BB64033E85A5}"/>
                </c:ext>
              </c:extLst>
            </c:dLbl>
            <c:dLbl>
              <c:idx val="7"/>
              <c:layout>
                <c:manualLayout>
                  <c:x val="-5.542959572310005E-2"/>
                  <c:y val="-5.3347319703454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A7-4F5B-B9D4-BB64033E85A5}"/>
                </c:ext>
              </c:extLst>
            </c:dLbl>
            <c:dLbl>
              <c:idx val="8"/>
              <c:layout>
                <c:manualLayout>
                  <c:x val="-6.6362454840082186E-2"/>
                  <c:y val="-2.0219745003381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A7-4F5B-B9D4-BB64033E85A5}"/>
                </c:ext>
              </c:extLst>
            </c:dLbl>
            <c:dLbl>
              <c:idx val="9"/>
              <c:layout>
                <c:manualLayout>
                  <c:x val="-5.542959572310005E-2"/>
                  <c:y val="-5.8079830374893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A7-4F5B-B9D4-BB64033E85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Gores!$D$77:$O$77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Gores!$D$78:$N$78</c:f>
              <c:numCache>
                <c:formatCode>0.0%</c:formatCode>
                <c:ptCount val="11"/>
                <c:pt idx="0">
                  <c:v>3.9525967449066036E-2</c:v>
                </c:pt>
                <c:pt idx="1">
                  <c:v>8.7606442260290407E-2</c:v>
                </c:pt>
                <c:pt idx="2">
                  <c:v>0.15828133008788756</c:v>
                </c:pt>
                <c:pt idx="3">
                  <c:v>0.22297650874160663</c:v>
                </c:pt>
                <c:pt idx="4">
                  <c:v>0.29921990145771737</c:v>
                </c:pt>
                <c:pt idx="5">
                  <c:v>0.38018378484505655</c:v>
                </c:pt>
                <c:pt idx="6">
                  <c:v>0.43138011155768513</c:v>
                </c:pt>
                <c:pt idx="7">
                  <c:v>0.50805488440707725</c:v>
                </c:pt>
                <c:pt idx="8">
                  <c:v>0.59443466123328881</c:v>
                </c:pt>
                <c:pt idx="9">
                  <c:v>0.67401260364887439</c:v>
                </c:pt>
                <c:pt idx="10">
                  <c:v>0.7688018960053985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8A7-4F5B-B9D4-BB64033E85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856000"/>
        <c:axId val="209857536"/>
      </c:lineChart>
      <c:catAx>
        <c:axId val="20985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7536"/>
        <c:crosses val="autoZero"/>
        <c:auto val="1"/>
        <c:lblAlgn val="ctr"/>
        <c:lblOffset val="100"/>
        <c:noMultiLvlLbl val="0"/>
      </c:catAx>
      <c:valAx>
        <c:axId val="20985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85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900" b="1" i="0" baseline="0">
                <a:effectLst/>
              </a:rPr>
              <a:t>Distribución Presupuesto Inicial por Capítulo</a:t>
            </a:r>
          </a:p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900" b="1" i="0" baseline="0">
                <a:effectLst/>
              </a:rPr>
              <a:t>(en millones de $)</a:t>
            </a:r>
            <a:endParaRPr lang="es-CL" sz="900" b="1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'Partida 05'!$J$61</c:f>
              <c:strCache>
                <c:ptCount val="1"/>
                <c:pt idx="0">
                  <c:v>Presupuesto Inicial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'Partida 05'!$I$62:$I$72</c:f>
              <c:strCache>
                <c:ptCount val="11"/>
                <c:pt idx="0">
                  <c:v>Serv. Gob. Interior</c:v>
                </c:pt>
                <c:pt idx="1">
                  <c:v>ONEMI</c:v>
                </c:pt>
                <c:pt idx="2">
                  <c:v>SUBDERE</c:v>
                </c:pt>
                <c:pt idx="3">
                  <c:v>ANI</c:v>
                </c:pt>
                <c:pt idx="4">
                  <c:v>Subs. Prevención del Delito</c:v>
                </c:pt>
                <c:pt idx="5">
                  <c:v>SENDA</c:v>
                </c:pt>
                <c:pt idx="6">
                  <c:v>Subs. del Interior</c:v>
                </c:pt>
                <c:pt idx="7">
                  <c:v>Carabineros</c:v>
                </c:pt>
                <c:pt idx="8">
                  <c:v>HOSCAR</c:v>
                </c:pt>
                <c:pt idx="9">
                  <c:v>PDI</c:v>
                </c:pt>
                <c:pt idx="10">
                  <c:v>GORES</c:v>
                </c:pt>
              </c:strCache>
            </c:strRef>
          </c:cat>
          <c:val>
            <c:numRef>
              <c:f>'Partida 05'!$J$62:$J$72</c:f>
              <c:numCache>
                <c:formatCode>#,##0</c:formatCode>
                <c:ptCount val="11"/>
                <c:pt idx="0">
                  <c:v>75543028000</c:v>
                </c:pt>
                <c:pt idx="1">
                  <c:v>16660147000</c:v>
                </c:pt>
                <c:pt idx="2">
                  <c:v>642714199000</c:v>
                </c:pt>
                <c:pt idx="3">
                  <c:v>7065223000</c:v>
                </c:pt>
                <c:pt idx="4">
                  <c:v>45145948000</c:v>
                </c:pt>
                <c:pt idx="5">
                  <c:v>72510114000</c:v>
                </c:pt>
                <c:pt idx="6">
                  <c:v>100992063000</c:v>
                </c:pt>
                <c:pt idx="7">
                  <c:v>1181555677000</c:v>
                </c:pt>
                <c:pt idx="8">
                  <c:v>31595756000</c:v>
                </c:pt>
                <c:pt idx="9">
                  <c:v>354753508000</c:v>
                </c:pt>
                <c:pt idx="10">
                  <c:v>1258155603000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CF-4A0A-9C2A-3B356460BC5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07009280"/>
        <c:axId val="207020416"/>
      </c:barChart>
      <c:catAx>
        <c:axId val="2070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20416"/>
        <c:crosses val="autoZero"/>
        <c:auto val="1"/>
        <c:lblAlgn val="ctr"/>
        <c:lblOffset val="100"/>
        <c:noMultiLvlLbl val="0"/>
      </c:catAx>
      <c:valAx>
        <c:axId val="20702041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2070092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Mensual 2018- 2019 - 2020</a:t>
            </a:r>
            <a:endParaRPr lang="es-CL" sz="1200">
              <a:effectLst/>
            </a:endParaRPr>
          </a:p>
        </c:rich>
      </c:tx>
      <c:layout>
        <c:manualLayout>
          <c:xMode val="edge"/>
          <c:yMode val="edge"/>
          <c:x val="0.32193750000000004"/>
          <c:y val="3.95264488528537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'Partida 05'!$C$28</c:f>
              <c:strCache>
                <c:ptCount val="1"/>
                <c:pt idx="0">
                  <c:v>% Ejecución Ppto. Vigente 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05'!$D$27:$O$27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05'!$D$28:$O$28</c:f>
              <c:numCache>
                <c:formatCode>0.0%</c:formatCode>
                <c:ptCount val="12"/>
                <c:pt idx="0">
                  <c:v>6.8002751993340618E-2</c:v>
                </c:pt>
                <c:pt idx="1">
                  <c:v>7.787865817884658E-2</c:v>
                </c:pt>
                <c:pt idx="2">
                  <c:v>8.4609214959838239E-2</c:v>
                </c:pt>
                <c:pt idx="3">
                  <c:v>6.8645557984620034E-2</c:v>
                </c:pt>
                <c:pt idx="4">
                  <c:v>7.9563605614239863E-2</c:v>
                </c:pt>
                <c:pt idx="5">
                  <c:v>8.8579415658615643E-2</c:v>
                </c:pt>
                <c:pt idx="6">
                  <c:v>6.4702703671925405E-2</c:v>
                </c:pt>
                <c:pt idx="7">
                  <c:v>7.04104140123607E-2</c:v>
                </c:pt>
                <c:pt idx="8">
                  <c:v>7.7608417722304507E-2</c:v>
                </c:pt>
                <c:pt idx="9">
                  <c:v>7.8347874315037799E-2</c:v>
                </c:pt>
                <c:pt idx="10">
                  <c:v>7.9298421350696716E-2</c:v>
                </c:pt>
                <c:pt idx="11">
                  <c:v>0.15194698534571929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B5-43AF-985B-947E19A0D73A}"/>
            </c:ext>
          </c:extLst>
        </c:ser>
        <c:ser>
          <c:idx val="0"/>
          <c:order val="1"/>
          <c:tx>
            <c:strRef>
              <c:f>'Partida 05'!$C$29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05'!$D$27:$O$27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05'!$D$29:$O$29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6.8866152974273218E-2</c:v>
                </c:pt>
                <c:pt idx="2">
                  <c:v>9.7816879143194937E-2</c:v>
                </c:pt>
                <c:pt idx="3">
                  <c:v>7.3170836477018136E-2</c:v>
                </c:pt>
                <c:pt idx="4">
                  <c:v>8.1083012811088512E-2</c:v>
                </c:pt>
                <c:pt idx="5">
                  <c:v>8.6307891488960273E-2</c:v>
                </c:pt>
                <c:pt idx="6">
                  <c:v>7.2784979893448856E-2</c:v>
                </c:pt>
                <c:pt idx="7">
                  <c:v>7.7695749987199303E-2</c:v>
                </c:pt>
                <c:pt idx="8">
                  <c:v>8.7027859660061352E-2</c:v>
                </c:pt>
                <c:pt idx="9">
                  <c:v>8.8437702463749671E-2</c:v>
                </c:pt>
                <c:pt idx="10">
                  <c:v>8.4301818275213686E-2</c:v>
                </c:pt>
                <c:pt idx="11">
                  <c:v>0.13440596550012487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B5-43AF-985B-947E19A0D73A}"/>
            </c:ext>
          </c:extLst>
        </c:ser>
        <c:ser>
          <c:idx val="1"/>
          <c:order val="2"/>
          <c:tx>
            <c:strRef>
              <c:f>'Partida 05'!$C$30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B5-43AF-985B-947E19A0D73A}"/>
                </c:ext>
              </c:extLst>
            </c:dLbl>
            <c:dLbl>
              <c:idx val="1"/>
              <c:layout>
                <c:manualLayout>
                  <c:x val="6.462035541195477E-3"/>
                  <c:y val="-6.669618433850550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B5-43AF-985B-947E19A0D73A}"/>
                </c:ext>
              </c:extLst>
            </c:dLbl>
            <c:dLbl>
              <c:idx val="2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5B5-43AF-985B-947E19A0D73A}"/>
                </c:ext>
              </c:extLst>
            </c:dLbl>
            <c:dLbl>
              <c:idx val="3"/>
              <c:layout>
                <c:manualLayout>
                  <c:x val="6.46203554119547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B5-43AF-985B-947E19A0D73A}"/>
                </c:ext>
              </c:extLst>
            </c:dLbl>
            <c:dLbl>
              <c:idx val="4"/>
              <c:layout>
                <c:manualLayout>
                  <c:x val="8.616047388260635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5B5-43AF-985B-947E19A0D73A}"/>
                </c:ext>
              </c:extLst>
            </c:dLbl>
            <c:dLbl>
              <c:idx val="5"/>
              <c:layout>
                <c:manualLayout>
                  <c:x val="4.173187271778820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5B5-43AF-985B-947E19A0D7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05'!$D$27:$O$27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05'!$D$30:$N$30</c:f>
              <c:numCache>
                <c:formatCode>0.0%</c:formatCode>
                <c:ptCount val="11"/>
                <c:pt idx="0">
                  <c:v>6.3709680189503182E-2</c:v>
                </c:pt>
                <c:pt idx="1">
                  <c:v>5.9244172298822263E-2</c:v>
                </c:pt>
                <c:pt idx="2">
                  <c:v>8.7452600179805273E-2</c:v>
                </c:pt>
                <c:pt idx="3">
                  <c:v>8.5128923209441223E-2</c:v>
                </c:pt>
                <c:pt idx="4">
                  <c:v>9.6878825438348443E-2</c:v>
                </c:pt>
                <c:pt idx="5">
                  <c:v>8.518769970793795E-2</c:v>
                </c:pt>
                <c:pt idx="6">
                  <c:v>9.1813213369185173E-2</c:v>
                </c:pt>
                <c:pt idx="7">
                  <c:v>7.9025796040021051E-2</c:v>
                </c:pt>
                <c:pt idx="8">
                  <c:v>7.6403167185014817E-2</c:v>
                </c:pt>
                <c:pt idx="9">
                  <c:v>8.2932522547559909E-2</c:v>
                </c:pt>
                <c:pt idx="10">
                  <c:v>7.4454125717906106E-2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B5-43AF-985B-947E19A0D73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134464"/>
        <c:axId val="205169024"/>
      </c:barChart>
      <c:catAx>
        <c:axId val="20513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69024"/>
        <c:crosses val="autoZero"/>
        <c:auto val="1"/>
        <c:lblAlgn val="ctr"/>
        <c:lblOffset val="100"/>
        <c:noMultiLvlLbl val="0"/>
      </c:catAx>
      <c:valAx>
        <c:axId val="205169024"/>
        <c:scaling>
          <c:orientation val="minMax"/>
          <c:max val="0.160000000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5134464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200" b="1" i="0" baseline="0">
                <a:effectLst/>
              </a:rPr>
              <a:t>% Ejecución Acumulada  2018 - 2019 - 2020</a:t>
            </a:r>
            <a:endParaRPr lang="es-CL" sz="120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'Partida 05'!$C$22</c:f>
              <c:strCache>
                <c:ptCount val="1"/>
                <c:pt idx="0">
                  <c:v>% Ejecución Ppto. Vigente 2018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05'!$D$21:$O$21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05'!$D$22:$O$22</c:f>
              <c:numCache>
                <c:formatCode>0.0%</c:formatCode>
                <c:ptCount val="12"/>
                <c:pt idx="0">
                  <c:v>6.8002751993340618E-2</c:v>
                </c:pt>
                <c:pt idx="1">
                  <c:v>0.14558226812759609</c:v>
                </c:pt>
                <c:pt idx="2">
                  <c:v>0.22873401668672341</c:v>
                </c:pt>
                <c:pt idx="3">
                  <c:v>0.29676091191513121</c:v>
                </c:pt>
                <c:pt idx="4">
                  <c:v>0.37521359917218244</c:v>
                </c:pt>
                <c:pt idx="5">
                  <c:v>0.46371436749114986</c:v>
                </c:pt>
                <c:pt idx="6">
                  <c:v>0.53029825693349575</c:v>
                </c:pt>
                <c:pt idx="7">
                  <c:v>0.60068255158067652</c:v>
                </c:pt>
                <c:pt idx="8">
                  <c:v>0.67825207098994311</c:v>
                </c:pt>
                <c:pt idx="9">
                  <c:v>0.75615756850066584</c:v>
                </c:pt>
                <c:pt idx="10">
                  <c:v>0.83328169802683605</c:v>
                </c:pt>
                <c:pt idx="11">
                  <c:v>0.97435414143681764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C0-48D5-BA80-EFA72E6E3817}"/>
            </c:ext>
          </c:extLst>
        </c:ser>
        <c:ser>
          <c:idx val="0"/>
          <c:order val="1"/>
          <c:tx>
            <c:strRef>
              <c:f>'Partida 05'!$C$23</c:f>
              <c:strCache>
                <c:ptCount val="1"/>
                <c:pt idx="0">
                  <c:v>% Ejecución Ppto. Vigente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'Partida 05'!$D$21:$O$21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05'!$D$23:$O$23</c:f>
              <c:numCache>
                <c:formatCode>0.0%</c:formatCode>
                <c:ptCount val="12"/>
                <c:pt idx="0">
                  <c:v>6.1267467281108844E-2</c:v>
                </c:pt>
                <c:pt idx="1">
                  <c:v>0.13013362025538205</c:v>
                </c:pt>
                <c:pt idx="2">
                  <c:v>0.22737184355080195</c:v>
                </c:pt>
                <c:pt idx="3">
                  <c:v>0.30053049199243098</c:v>
                </c:pt>
                <c:pt idx="4">
                  <c:v>0.3809045456943288</c:v>
                </c:pt>
                <c:pt idx="5">
                  <c:v>0.46512786602560585</c:v>
                </c:pt>
                <c:pt idx="6">
                  <c:v>0.531881957844905</c:v>
                </c:pt>
                <c:pt idx="7">
                  <c:v>0.60825957606018488</c:v>
                </c:pt>
                <c:pt idx="8">
                  <c:v>0.69020346235683694</c:v>
                </c:pt>
                <c:pt idx="9">
                  <c:v>0.77864116482058665</c:v>
                </c:pt>
                <c:pt idx="10">
                  <c:v>0.85708333424642025</c:v>
                </c:pt>
                <c:pt idx="11">
                  <c:v>0.97363506386670362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C0-48D5-BA80-EFA72E6E3817}"/>
            </c:ext>
          </c:extLst>
        </c:ser>
        <c:ser>
          <c:idx val="1"/>
          <c:order val="2"/>
          <c:tx>
            <c:strRef>
              <c:f>'Partida 05'!$C$24</c:f>
              <c:strCache>
                <c:ptCount val="1"/>
                <c:pt idx="0">
                  <c:v>% Ejecución Ppto. Vigente 2020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9443460463651748E-2"/>
                  <c:y val="3.26199178502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C0-48D5-BA80-EFA72E6E3817}"/>
                </c:ext>
              </c:extLst>
            </c:dLbl>
            <c:dLbl>
              <c:idx val="1"/>
              <c:layout>
                <c:manualLayout>
                  <c:x val="0"/>
                  <c:y val="2.1768704373566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C0-48D5-BA80-EFA72E6E3817}"/>
                </c:ext>
              </c:extLst>
            </c:dLbl>
            <c:dLbl>
              <c:idx val="2"/>
              <c:layout>
                <c:manualLayout>
                  <c:x val="-1.3212217868432319E-2"/>
                  <c:y val="3.9909291351539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C0-48D5-BA80-EFA72E6E3817}"/>
                </c:ext>
              </c:extLst>
            </c:dLbl>
            <c:dLbl>
              <c:idx val="3"/>
              <c:layout>
                <c:manualLayout>
                  <c:x val="-1.7616290491243091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C0-48D5-BA80-EFA72E6E3817}"/>
                </c:ext>
              </c:extLst>
            </c:dLbl>
            <c:dLbl>
              <c:idx val="4"/>
              <c:layout>
                <c:manualLayout>
                  <c:x val="-1.9818326802648476E-2"/>
                  <c:y val="4.3537408747133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BC0-48D5-BA80-EFA72E6E3817}"/>
                </c:ext>
              </c:extLst>
            </c:dLbl>
            <c:dLbl>
              <c:idx val="5"/>
              <c:layout>
                <c:manualLayout>
                  <c:x val="-2.2020363114053865E-2"/>
                  <c:y val="4.353740874713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C0-48D5-BA80-EFA72E6E3817}"/>
                </c:ext>
              </c:extLst>
            </c:dLbl>
            <c:dLbl>
              <c:idx val="6"/>
              <c:layout>
                <c:manualLayout>
                  <c:x val="-3.7434617293891567E-2"/>
                  <c:y val="3.9909291351539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BC0-48D5-BA80-EFA72E6E3817}"/>
                </c:ext>
              </c:extLst>
            </c:dLbl>
            <c:dLbl>
              <c:idx val="7"/>
              <c:layout>
                <c:manualLayout>
                  <c:x val="-7.707127089918861E-2"/>
                  <c:y val="-1.0884352186783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C0-48D5-BA80-EFA72E6E3817}"/>
                </c:ext>
              </c:extLst>
            </c:dLbl>
            <c:dLbl>
              <c:idx val="8"/>
              <c:layout>
                <c:manualLayout>
                  <c:x val="-6.3859053030756202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BC0-48D5-BA80-EFA72E6E3817}"/>
                </c:ext>
              </c:extLst>
            </c:dLbl>
            <c:dLbl>
              <c:idx val="9"/>
              <c:layout>
                <c:manualLayout>
                  <c:x val="-5.5050907785134662E-2"/>
                  <c:y val="-1.814058697797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BC0-48D5-BA80-EFA72E6E3817}"/>
                </c:ext>
              </c:extLst>
            </c:dLbl>
            <c:dLbl>
              <c:idx val="10"/>
              <c:layout>
                <c:manualLayout>
                  <c:x val="-6.1657016719350984E-2"/>
                  <c:y val="-7.25623479118898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BC0-48D5-BA80-EFA72E6E38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'Partida 05'!$D$21:$O$21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'Partida 05'!$D$24:$N$24</c:f>
              <c:numCache>
                <c:formatCode>0.0%</c:formatCode>
                <c:ptCount val="11"/>
                <c:pt idx="0">
                  <c:v>6.3709680189503182E-2</c:v>
                </c:pt>
                <c:pt idx="1">
                  <c:v>0.12040572949883624</c:v>
                </c:pt>
                <c:pt idx="2">
                  <c:v>0.20864983495778736</c:v>
                </c:pt>
                <c:pt idx="3">
                  <c:v>0.29461842451990083</c:v>
                </c:pt>
                <c:pt idx="4">
                  <c:v>0.39640037658604882</c:v>
                </c:pt>
                <c:pt idx="5">
                  <c:v>0.47319999113965738</c:v>
                </c:pt>
                <c:pt idx="6">
                  <c:v>0.55412135433073872</c:v>
                </c:pt>
                <c:pt idx="7">
                  <c:v>0.62636977229492707</c:v>
                </c:pt>
                <c:pt idx="8">
                  <c:v>0.71281777494419774</c:v>
                </c:pt>
                <c:pt idx="9">
                  <c:v>0.77786916724727373</c:v>
                </c:pt>
                <c:pt idx="10">
                  <c:v>0.85130526776625637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CBC0-48D5-BA80-EFA72E6E38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064448"/>
        <c:axId val="207066240"/>
      </c:lineChart>
      <c:catAx>
        <c:axId val="2070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04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6240"/>
        <c:crosses val="autoZero"/>
        <c:auto val="1"/>
        <c:lblAlgn val="ctr"/>
        <c:lblOffset val="100"/>
        <c:noMultiLvlLbl val="0"/>
      </c:catAx>
      <c:valAx>
        <c:axId val="2070662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70644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819097341968788E-2"/>
          <c:y val="0.86122365258290534"/>
          <c:w val="0.94575552299316035"/>
          <c:h val="0.117007643043527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lumMod val="85000"/>
        </a:sys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+mn-lt"/>
                <a:ea typeface="Calibri"/>
                <a:cs typeface="Calibri"/>
              </a:defRPr>
            </a:pPr>
            <a:r>
              <a:rPr lang="es-CL" sz="1050" b="1">
                <a:latin typeface="+mn-lt"/>
              </a:rPr>
              <a:t>% de Ejecución Mensual 2018 - 2019 - 2020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Gores!$C$136</c:f>
              <c:strCache>
                <c:ptCount val="1"/>
                <c:pt idx="0">
                  <c:v>GASTO 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Gores!$D$136:$O$136</c:f>
              <c:numCache>
                <c:formatCode>0.0%</c:formatCode>
                <c:ptCount val="12"/>
                <c:pt idx="0">
                  <c:v>3.5424325098666207E-2</c:v>
                </c:pt>
                <c:pt idx="1">
                  <c:v>8.929477090068702E-2</c:v>
                </c:pt>
                <c:pt idx="2">
                  <c:v>9.915477405011193E-2</c:v>
                </c:pt>
                <c:pt idx="3">
                  <c:v>7.5242155994136223E-2</c:v>
                </c:pt>
                <c:pt idx="4">
                  <c:v>7.6517678266393899E-2</c:v>
                </c:pt>
                <c:pt idx="5">
                  <c:v>0.1163078781591772</c:v>
                </c:pt>
                <c:pt idx="6">
                  <c:v>5.0185000751434304E-2</c:v>
                </c:pt>
                <c:pt idx="7">
                  <c:v>6.9232006640127033E-2</c:v>
                </c:pt>
                <c:pt idx="8">
                  <c:v>6.6178905417689463E-2</c:v>
                </c:pt>
                <c:pt idx="9">
                  <c:v>7.057057421639977E-2</c:v>
                </c:pt>
                <c:pt idx="10">
                  <c:v>8.4709159453156199E-2</c:v>
                </c:pt>
                <c:pt idx="11">
                  <c:v>0.19315197509176199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1C-4CFD-930C-1FBA57E968D1}"/>
            </c:ext>
          </c:extLst>
        </c:ser>
        <c:ser>
          <c:idx val="1"/>
          <c:order val="1"/>
          <c:tx>
            <c:strRef>
              <c:f>Gores!$C$135</c:f>
              <c:strCache>
                <c:ptCount val="1"/>
                <c:pt idx="0">
                  <c:v>GASTO 2019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wrap="square" lIns="38100" tIns="19050" rIns="38100" bIns="19050" anchor="ctr">
                <a:spAutoFit/>
              </a:bodyPr>
              <a:lstStyle/>
              <a:p>
                <a:pPr>
                  <a:defRPr sz="600"/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Gores!$D$135:$O$135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6.6936288070986644E-2</c:v>
                </c:pt>
                <c:pt idx="2">
                  <c:v>7.777861854617886E-2</c:v>
                </c:pt>
                <c:pt idx="3">
                  <c:v>7.6746270168324471E-2</c:v>
                </c:pt>
                <c:pt idx="4">
                  <c:v>9.3845357057652373E-2</c:v>
                </c:pt>
                <c:pt idx="5">
                  <c:v>0.10980529621002257</c:v>
                </c:pt>
                <c:pt idx="6">
                  <c:v>6.0222968833573476E-2</c:v>
                </c:pt>
                <c:pt idx="7">
                  <c:v>7.9566061981051067E-2</c:v>
                </c:pt>
                <c:pt idx="8">
                  <c:v>0.1097925578332254</c:v>
                </c:pt>
                <c:pt idx="9">
                  <c:v>7.7939726040021223E-2</c:v>
                </c:pt>
                <c:pt idx="10">
                  <c:v>9.3904210931420748E-2</c:v>
                </c:pt>
                <c:pt idx="11">
                  <c:v>0.13553961167405226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1C-4CFD-930C-1FBA57E968D1}"/>
            </c:ext>
          </c:extLst>
        </c:ser>
        <c:ser>
          <c:idx val="0"/>
          <c:order val="2"/>
          <c:tx>
            <c:strRef>
              <c:f>Gores!$C$134</c:f>
              <c:strCache>
                <c:ptCount val="1"/>
                <c:pt idx="0">
                  <c:v>GASTO 2020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1.102829949241314E-2"/>
                  <c:y val="-2.2633698084451179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1C-4CFD-930C-1FBA57E968D1}"/>
                </c:ext>
              </c:extLst>
            </c:dLbl>
            <c:dLbl>
              <c:idx val="1"/>
              <c:layout>
                <c:manualLayout>
                  <c:x val="1.1102058513967639E-2"/>
                  <c:y val="9.2600700933273463E-4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1C-4CFD-930C-1FBA57E968D1}"/>
                </c:ext>
              </c:extLst>
            </c:dLbl>
            <c:dLbl>
              <c:idx val="2"/>
              <c:layout>
                <c:manualLayout>
                  <c:x val="1.3988342257451433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11C-4CFD-930C-1FBA57E968D1}"/>
                </c:ext>
              </c:extLst>
            </c:dLbl>
            <c:dLbl>
              <c:idx val="3"/>
              <c:layout>
                <c:manualLayout>
                  <c:x val="1.3877573142459517E-2"/>
                  <c:y val="-9.4650213428778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1C-4CFD-930C-1FBA57E968D1}"/>
                </c:ext>
              </c:extLst>
            </c:dLbl>
            <c:dLbl>
              <c:idx val="4"/>
              <c:layout>
                <c:manualLayout>
                  <c:x val="1.1102058513967613E-2"/>
                  <c:y val="-3.2510112480972138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11C-4CFD-930C-1FBA57E968D1}"/>
                </c:ext>
              </c:extLst>
            </c:dLbl>
            <c:dLbl>
              <c:idx val="5"/>
              <c:layout>
                <c:manualLayout>
                  <c:x val="1.1102047188606284E-2"/>
                  <c:y val="-8.5390143335451162E-3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1C-4CFD-930C-1FBA57E968D1}"/>
                </c:ext>
              </c:extLst>
            </c:dLbl>
            <c:dLbl>
              <c:idx val="6"/>
              <c:layout>
                <c:manualLayout>
                  <c:x val="8.2157521197610828E-3"/>
                  <c:y val="-1.7901187413012255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1C-4CFD-930C-1FBA57E968D1}"/>
                </c:ext>
              </c:extLst>
            </c:dLbl>
            <c:dLbl>
              <c:idx val="7"/>
              <c:layout>
                <c:manualLayout>
                  <c:x val="8.3265438854757106E-3"/>
                  <c:y val="-4.2181202989307137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11C-4CFD-930C-1FBA57E968D1}"/>
                </c:ext>
              </c:extLst>
            </c:dLbl>
            <c:dLbl>
              <c:idx val="8"/>
              <c:layout>
                <c:manualLayout>
                  <c:x val="1.1249758217531021E-2"/>
                  <c:y val="-2.2736546347861892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11C-4CFD-930C-1FBA57E968D1}"/>
                </c:ext>
              </c:extLst>
            </c:dLbl>
            <c:dLbl>
              <c:idx val="9"/>
              <c:layout>
                <c:manualLayout>
                  <c:x val="5.5511314125724293E-3"/>
                  <c:y val="-4.7325106714390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11C-4CFD-930C-1FBA57E968D1}"/>
                </c:ext>
              </c:extLst>
            </c:dLbl>
            <c:dLbl>
              <c:idx val="10"/>
              <c:layout>
                <c:manualLayout>
                  <c:x val="5.5511314125724293E-3"/>
                  <c:y val="1.1008117932675421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700" b="1" i="0" u="none" strike="noStrike" baseline="0">
                      <a:solidFill>
                        <a:schemeClr val="accent2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s-C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11C-4CFD-930C-1FBA57E968D1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700" b="1" i="0" u="none" strike="noStrike" baseline="0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Gores!$D$133:$O$133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Gores!$D$134:$N$134</c:f>
              <c:numCache>
                <c:formatCode>0.0%</c:formatCode>
                <c:ptCount val="11"/>
                <c:pt idx="0">
                  <c:v>4.0940043434951792E-2</c:v>
                </c:pt>
                <c:pt idx="1">
                  <c:v>5.3161973127713147E-2</c:v>
                </c:pt>
                <c:pt idx="2">
                  <c:v>7.1835602236083901E-2</c:v>
                </c:pt>
                <c:pt idx="3">
                  <c:v>6.2261506799505574E-2</c:v>
                </c:pt>
                <c:pt idx="4">
                  <c:v>6.7474466678398154E-2</c:v>
                </c:pt>
                <c:pt idx="5">
                  <c:v>8.29165950297652E-2</c:v>
                </c:pt>
                <c:pt idx="6">
                  <c:v>5.2519793137565308E-2</c:v>
                </c:pt>
                <c:pt idx="7">
                  <c:v>7.310027062726375E-2</c:v>
                </c:pt>
                <c:pt idx="8">
                  <c:v>6.6858959472708798E-2</c:v>
                </c:pt>
                <c:pt idx="9">
                  <c:v>7.9737804917091176E-2</c:v>
                </c:pt>
                <c:pt idx="10">
                  <c:v>9.3351017868910147E-2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11C-4CFD-930C-1FBA57E968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10598528"/>
        <c:axId val="210616704"/>
      </c:barChart>
      <c:catAx>
        <c:axId val="21059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10616704"/>
        <c:crosses val="autoZero"/>
        <c:auto val="0"/>
        <c:lblAlgn val="ctr"/>
        <c:lblOffset val="100"/>
        <c:noMultiLvlLbl val="0"/>
      </c:catAx>
      <c:valAx>
        <c:axId val="2106167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105985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043716371504573E-2"/>
          <c:y val="0.16005351090806447"/>
          <c:w val="0.87715770627754874"/>
          <c:h val="0.58293315049197614"/>
        </c:manualLayout>
      </c:layout>
      <c:lineChart>
        <c:grouping val="standard"/>
        <c:varyColors val="0"/>
        <c:ser>
          <c:idx val="2"/>
          <c:order val="0"/>
          <c:tx>
            <c:strRef>
              <c:f>Gores!$C$132</c:f>
              <c:strCache>
                <c:ptCount val="1"/>
                <c:pt idx="0">
                  <c:v>GASTO 2018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Gores!$D$132:$O$132</c:f>
              <c:numCache>
                <c:formatCode>0.0%</c:formatCode>
                <c:ptCount val="12"/>
                <c:pt idx="0">
                  <c:v>3.5424325098666207E-2</c:v>
                </c:pt>
                <c:pt idx="1">
                  <c:v>9.2636977771635293E-2</c:v>
                </c:pt>
                <c:pt idx="2">
                  <c:v>0.18947943772829348</c:v>
                </c:pt>
                <c:pt idx="3">
                  <c:v>0.26329616248573096</c:v>
                </c:pt>
                <c:pt idx="4">
                  <c:v>0.33979095565987705</c:v>
                </c:pt>
                <c:pt idx="5">
                  <c:v>0.45192641398063915</c:v>
                </c:pt>
                <c:pt idx="6">
                  <c:v>0.50525748541397075</c:v>
                </c:pt>
                <c:pt idx="7">
                  <c:v>0.56897039207805533</c:v>
                </c:pt>
                <c:pt idx="8">
                  <c:v>0.62500080073103037</c:v>
                </c:pt>
                <c:pt idx="9">
                  <c:v>0.69300566469982039</c:v>
                </c:pt>
                <c:pt idx="10">
                  <c:v>0.78084245372177241</c:v>
                </c:pt>
                <c:pt idx="11">
                  <c:v>0.96453382423216483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9E-492D-A63D-1EDB4CD5C8FD}"/>
            </c:ext>
          </c:extLst>
        </c:ser>
        <c:ser>
          <c:idx val="1"/>
          <c:order val="1"/>
          <c:tx>
            <c:strRef>
              <c:f>Gores!$C$131</c:f>
              <c:strCache>
                <c:ptCount val="1"/>
                <c:pt idx="0">
                  <c:v>GASTO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Gores!$D$131:$O$131</c:f>
              <c:numCache>
                <c:formatCode>0.0%</c:formatCode>
                <c:ptCount val="12"/>
                <c:pt idx="0">
                  <c:v>4.8386941878788024E-2</c:v>
                </c:pt>
                <c:pt idx="1">
                  <c:v>0.11492254785857535</c:v>
                </c:pt>
                <c:pt idx="2">
                  <c:v>0.19142710310663055</c:v>
                </c:pt>
                <c:pt idx="3">
                  <c:v>0.26865307341799122</c:v>
                </c:pt>
                <c:pt idx="4">
                  <c:v>0.35547028092279531</c:v>
                </c:pt>
                <c:pt idx="5">
                  <c:v>0.45364994983898299</c:v>
                </c:pt>
                <c:pt idx="6">
                  <c:v>0.51376134909678761</c:v>
                </c:pt>
                <c:pt idx="7">
                  <c:v>0.57458564322357975</c:v>
                </c:pt>
                <c:pt idx="8">
                  <c:v>0.68544180948346001</c:v>
                </c:pt>
                <c:pt idx="9">
                  <c:v>0.76336132403040946</c:v>
                </c:pt>
                <c:pt idx="10">
                  <c:v>0.84824526758098884</c:v>
                </c:pt>
                <c:pt idx="11">
                  <c:v>0.98743718284025228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A9E-492D-A63D-1EDB4CD5C8FD}"/>
            </c:ext>
          </c:extLst>
        </c:ser>
        <c:ser>
          <c:idx val="0"/>
          <c:order val="2"/>
          <c:tx>
            <c:strRef>
              <c:f>Gores!$C$130</c:f>
              <c:strCache>
                <c:ptCount val="1"/>
                <c:pt idx="0">
                  <c:v>GASTO 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0635842603845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9E-492D-A63D-1EDB4CD5C8FD}"/>
                </c:ext>
              </c:extLst>
            </c:dLbl>
            <c:dLbl>
              <c:idx val="1"/>
              <c:layout>
                <c:manualLayout>
                  <c:x val="-3.8265006909437835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9E-492D-A63D-1EDB4CD5C8FD}"/>
                </c:ext>
              </c:extLst>
            </c:dLbl>
            <c:dLbl>
              <c:idx val="2"/>
              <c:layout>
                <c:manualLayout>
                  <c:x val="-3.5531792130192322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9E-492D-A63D-1EDB4CD5C8FD}"/>
                </c:ext>
              </c:extLst>
            </c:dLbl>
            <c:dLbl>
              <c:idx val="3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9E-492D-A63D-1EDB4CD5C8FD}"/>
                </c:ext>
              </c:extLst>
            </c:dLbl>
            <c:dLbl>
              <c:idx val="4"/>
              <c:layout>
                <c:manualLayout>
                  <c:x val="-1.9132503454718917E-2"/>
                  <c:y val="2.8395064028633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9E-492D-A63D-1EDB4CD5C8FD}"/>
                </c:ext>
              </c:extLst>
            </c:dLbl>
            <c:dLbl>
              <c:idx val="5"/>
              <c:layout>
                <c:manualLayout>
                  <c:x val="-2.4598933013210037E-2"/>
                  <c:y val="3.3127574700072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9E-492D-A63D-1EDB4CD5C8FD}"/>
                </c:ext>
              </c:extLst>
            </c:dLbl>
            <c:dLbl>
              <c:idx val="6"/>
              <c:layout>
                <c:manualLayout>
                  <c:x val="-3.8265006909437835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9E-492D-A63D-1EDB4CD5C8FD}"/>
                </c:ext>
              </c:extLst>
            </c:dLbl>
            <c:dLbl>
              <c:idx val="7"/>
              <c:layout>
                <c:manualLayout>
                  <c:x val="-3.0065362571701153E-2"/>
                  <c:y val="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9E-492D-A63D-1EDB4CD5C8FD}"/>
                </c:ext>
              </c:extLst>
            </c:dLbl>
            <c:dLbl>
              <c:idx val="8"/>
              <c:layout>
                <c:manualLayout>
                  <c:x val="-3.2798577350946712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A9E-492D-A63D-1EDB4CD5C8FD}"/>
                </c:ext>
              </c:extLst>
            </c:dLbl>
            <c:dLbl>
              <c:idx val="9"/>
              <c:layout>
                <c:manualLayout>
                  <c:x val="-4.3731436467929055E-2"/>
                  <c:y val="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A9E-492D-A63D-1EDB4CD5C8FD}"/>
                </c:ext>
              </c:extLst>
            </c:dLbl>
            <c:dLbl>
              <c:idx val="10"/>
              <c:layout>
                <c:manualLayout>
                  <c:x val="-2.4598933013210138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A9E-492D-A63D-1EDB4CD5C8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Gores!$D$129:$O$129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Gores!$D$130:$N$130</c:f>
              <c:numCache>
                <c:formatCode>0.0%</c:formatCode>
                <c:ptCount val="11"/>
                <c:pt idx="0">
                  <c:v>4.0940043434951792E-2</c:v>
                </c:pt>
                <c:pt idx="1">
                  <c:v>8.9800406455615364E-2</c:v>
                </c:pt>
                <c:pt idx="2">
                  <c:v>0.16230411962148097</c:v>
                </c:pt>
                <c:pt idx="3">
                  <c:v>0.22728968141666009</c:v>
                </c:pt>
                <c:pt idx="4">
                  <c:v>0.3032809298445282</c:v>
                </c:pt>
                <c:pt idx="5">
                  <c:v>0.38515381288069817</c:v>
                </c:pt>
                <c:pt idx="6">
                  <c:v>0.43722841744897983</c:v>
                </c:pt>
                <c:pt idx="7">
                  <c:v>0.51335465035083916</c:v>
                </c:pt>
                <c:pt idx="8">
                  <c:v>0.60060148271701708</c:v>
                </c:pt>
                <c:pt idx="9">
                  <c:v>0.67768851345815162</c:v>
                </c:pt>
                <c:pt idx="10">
                  <c:v>0.77100217387042935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9A9E-492D-A63D-1EDB4CD5C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502784"/>
        <c:axId val="210504320"/>
      </c:lineChart>
      <c:catAx>
        <c:axId val="21050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4320"/>
        <c:crosses val="autoZero"/>
        <c:auto val="1"/>
        <c:lblAlgn val="ctr"/>
        <c:lblOffset val="100"/>
        <c:tickLblSkip val="1"/>
        <c:noMultiLvlLbl val="0"/>
      </c:catAx>
      <c:valAx>
        <c:axId val="210504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50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54223042808385"/>
          <c:y val="0.8984429294613695"/>
          <c:w val="0.58555446490003427"/>
          <c:h val="6.8429495838558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Mensual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Gores!$C$33</c:f>
              <c:strCache>
                <c:ptCount val="1"/>
                <c:pt idx="0">
                  <c:v>GASTOS 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Gores!$D$33:$O$33</c:f>
              <c:numCache>
                <c:formatCode>0.0%</c:formatCode>
                <c:ptCount val="12"/>
                <c:pt idx="0">
                  <c:v>6.8926764995905707E-2</c:v>
                </c:pt>
                <c:pt idx="1">
                  <c:v>7.1221174776949767E-2</c:v>
                </c:pt>
                <c:pt idx="2">
                  <c:v>0.11806635926637575</c:v>
                </c:pt>
                <c:pt idx="3">
                  <c:v>7.1303121146471929E-2</c:v>
                </c:pt>
                <c:pt idx="4">
                  <c:v>7.1044361299612863E-2</c:v>
                </c:pt>
                <c:pt idx="5">
                  <c:v>9.9925783130885334E-2</c:v>
                </c:pt>
                <c:pt idx="6">
                  <c:v>7.4087377941188373E-2</c:v>
                </c:pt>
                <c:pt idx="7">
                  <c:v>7.3644937560554388E-2</c:v>
                </c:pt>
                <c:pt idx="8">
                  <c:v>0.10215562138260106</c:v>
                </c:pt>
                <c:pt idx="9">
                  <c:v>7.4007515548335664E-2</c:v>
                </c:pt>
                <c:pt idx="10">
                  <c:v>7.3847175572294949E-2</c:v>
                </c:pt>
                <c:pt idx="11">
                  <c:v>0.12949948958892535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5E-414B-9868-6A9C8049312F}"/>
            </c:ext>
          </c:extLst>
        </c:ser>
        <c:ser>
          <c:idx val="1"/>
          <c:order val="1"/>
          <c:tx>
            <c:strRef>
              <c:f>Gores!$C$32</c:f>
              <c:strCache>
                <c:ptCount val="1"/>
                <c:pt idx="0">
                  <c:v>GASTOS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Gores!$D$32:$O$32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6.4880715268959818E-2</c:v>
                </c:pt>
                <c:pt idx="2">
                  <c:v>9.7218537231517396E-2</c:v>
                </c:pt>
                <c:pt idx="3">
                  <c:v>6.9552497866343682E-2</c:v>
                </c:pt>
                <c:pt idx="4">
                  <c:v>7.0273861157483852E-2</c:v>
                </c:pt>
                <c:pt idx="5">
                  <c:v>0.10136280283585267</c:v>
                </c:pt>
                <c:pt idx="6">
                  <c:v>6.9346459889228038E-2</c:v>
                </c:pt>
                <c:pt idx="7">
                  <c:v>6.661667581919567E-2</c:v>
                </c:pt>
                <c:pt idx="8">
                  <c:v>0.1030507626609268</c:v>
                </c:pt>
                <c:pt idx="9">
                  <c:v>8.832584555461151E-2</c:v>
                </c:pt>
                <c:pt idx="10">
                  <c:v>7.93224274535827E-2</c:v>
                </c:pt>
                <c:pt idx="11">
                  <c:v>0.14791949518617784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5E-414B-9868-6A9C8049312F}"/>
            </c:ext>
          </c:extLst>
        </c:ser>
        <c:ser>
          <c:idx val="0"/>
          <c:order val="2"/>
          <c:tx>
            <c:strRef>
              <c:f>Gores!$C$31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3877573142459517E-2"/>
                  <c:y val="2.36625533571946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5E-414B-9868-6A9C8049312F}"/>
                </c:ext>
              </c:extLst>
            </c:dLbl>
            <c:dLbl>
              <c:idx val="1"/>
              <c:layout>
                <c:manualLayout>
                  <c:x val="1.3668509583562463E-2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5E-414B-9868-6A9C8049312F}"/>
                </c:ext>
              </c:extLst>
            </c:dLbl>
            <c:dLbl>
              <c:idx val="2"/>
              <c:layout>
                <c:manualLayout>
                  <c:x val="1.9135913416987484E-2"/>
                  <c:y val="4.74716487725957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5E-414B-9868-6A9C8049312F}"/>
                </c:ext>
              </c:extLst>
            </c:dLbl>
            <c:dLbl>
              <c:idx val="3"/>
              <c:layout>
                <c:manualLayout>
                  <c:x val="1.093480766684999E-2"/>
                  <c:y val="-3.79773190180769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5E-414B-9868-6A9C8049312F}"/>
                </c:ext>
              </c:extLst>
            </c:dLbl>
            <c:dLbl>
              <c:idx val="4"/>
              <c:layout>
                <c:manualLayout>
                  <c:x val="1.093480766684999E-2"/>
                  <c:y val="-1.89886595090385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5E-414B-9868-6A9C8049312F}"/>
                </c:ext>
              </c:extLst>
            </c:dLbl>
            <c:dLbl>
              <c:idx val="5"/>
              <c:layout>
                <c:manualLayout>
                  <c:x val="8.2011057501373916E-3"/>
                  <c:y val="1.42414946317789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65E-414B-9868-6A9C8049312F}"/>
                </c:ext>
              </c:extLst>
            </c:dLbl>
            <c:dLbl>
              <c:idx val="6"/>
              <c:layout>
                <c:manualLayout>
                  <c:x val="8.2011057501374923E-3"/>
                  <c:y val="4.74716487725953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65E-414B-9868-6A9C8049312F}"/>
                </c:ext>
              </c:extLst>
            </c:dLbl>
            <c:dLbl>
              <c:idx val="7"/>
              <c:layout>
                <c:manualLayout>
                  <c:x val="0"/>
                  <c:y val="-6.64603082816347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65E-414B-9868-6A9C8049312F}"/>
                </c:ext>
              </c:extLst>
            </c:dLbl>
            <c:dLbl>
              <c:idx val="8"/>
              <c:layout>
                <c:manualLayout>
                  <c:x val="1.3668509583562487E-2"/>
                  <c:y val="-4.7471648772596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65E-414B-9868-6A9C8049312F}"/>
                </c:ext>
              </c:extLst>
            </c:dLbl>
            <c:dLbl>
              <c:idx val="9"/>
              <c:layout>
                <c:manualLayout>
                  <c:x val="2.7337019167124974E-3"/>
                  <c:y val="-2.8482989263557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65E-414B-9868-6A9C8049312F}"/>
                </c:ext>
              </c:extLst>
            </c:dLbl>
            <c:dLbl>
              <c:idx val="10"/>
              <c:layout>
                <c:manualLayout>
                  <c:x val="0"/>
                  <c:y val="-5.69659785271155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65E-414B-9868-6A9C804931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Gores!$D$30:$O$30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Gores!$D$31:$N$31</c:f>
              <c:numCache>
                <c:formatCode>0.0%</c:formatCode>
                <c:ptCount val="11"/>
                <c:pt idx="0">
                  <c:v>6.2120294910711367E-2</c:v>
                </c:pt>
                <c:pt idx="1">
                  <c:v>6.5121185608258858E-2</c:v>
                </c:pt>
                <c:pt idx="2">
                  <c:v>0.10224293812635098</c:v>
                </c:pt>
                <c:pt idx="3">
                  <c:v>6.9421881558648202E-2</c:v>
                </c:pt>
                <c:pt idx="4">
                  <c:v>6.4724760046528051E-2</c:v>
                </c:pt>
                <c:pt idx="5">
                  <c:v>9.6405312337899521E-2</c:v>
                </c:pt>
                <c:pt idx="6">
                  <c:v>6.6003189408415833E-2</c:v>
                </c:pt>
                <c:pt idx="7">
                  <c:v>6.7389218978963814E-2</c:v>
                </c:pt>
                <c:pt idx="8">
                  <c:v>9.9039044005363841E-2</c:v>
                </c:pt>
                <c:pt idx="9">
                  <c:v>6.8347446620379212E-2</c:v>
                </c:pt>
                <c:pt idx="10">
                  <c:v>7.6452930372718081E-2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65E-414B-9868-6A9C804931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0126720"/>
        <c:axId val="210128256"/>
      </c:barChart>
      <c:catAx>
        <c:axId val="2101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8256"/>
        <c:crosses val="autoZero"/>
        <c:auto val="0"/>
        <c:lblAlgn val="ctr"/>
        <c:lblOffset val="100"/>
        <c:noMultiLvlLbl val="0"/>
      </c:catAx>
      <c:valAx>
        <c:axId val="21012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101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050" b="1"/>
              <a:t>% de Ejecución Acumulada 2018 - 2019 - 2020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Gores!$C$28</c:f>
              <c:strCache>
                <c:ptCount val="1"/>
                <c:pt idx="0">
                  <c:v>GASTOS 2018</c:v>
                </c:pt>
              </c:strCache>
            </c:strRef>
          </c:tx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Gores!$D$28:$O$28</c:f>
              <c:numCache>
                <c:formatCode>0.0%</c:formatCode>
                <c:ptCount val="12"/>
                <c:pt idx="0">
                  <c:v>6.8926764995905707E-2</c:v>
                </c:pt>
                <c:pt idx="1">
                  <c:v>0.13873552336211706</c:v>
                </c:pt>
                <c:pt idx="2">
                  <c:v>0.25579636211767598</c:v>
                </c:pt>
                <c:pt idx="3">
                  <c:v>0.32664659226202808</c:v>
                </c:pt>
                <c:pt idx="4">
                  <c:v>0.3975057660488181</c:v>
                </c:pt>
                <c:pt idx="5">
                  <c:v>0.49715805846736405</c:v>
                </c:pt>
                <c:pt idx="6">
                  <c:v>0.58601146059899822</c:v>
                </c:pt>
                <c:pt idx="7">
                  <c:v>0.65904294934907115</c:v>
                </c:pt>
                <c:pt idx="8">
                  <c:v>0.74888875950852385</c:v>
                </c:pt>
                <c:pt idx="9">
                  <c:v>0.82330499027193149</c:v>
                </c:pt>
                <c:pt idx="10">
                  <c:v>0.89091614555477627</c:v>
                </c:pt>
                <c:pt idx="11">
                  <c:v>0.98238743738027123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42-49D0-B299-DC9E0832245F}"/>
            </c:ext>
          </c:extLst>
        </c:ser>
        <c:ser>
          <c:idx val="0"/>
          <c:order val="1"/>
          <c:tx>
            <c:strRef>
              <c:f>Gores!$C$27</c:f>
              <c:strCache>
                <c:ptCount val="1"/>
                <c:pt idx="0">
                  <c:v>GASTOS 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Gores!$D$27:$O$27</c:f>
              <c:numCache>
                <c:formatCode>0.0%</c:formatCode>
                <c:ptCount val="12"/>
                <c:pt idx="0">
                  <c:v>6.1386749619538633E-2</c:v>
                </c:pt>
                <c:pt idx="1">
                  <c:v>0.12635620371391218</c:v>
                </c:pt>
                <c:pt idx="2">
                  <c:v>0.22137796204477622</c:v>
                </c:pt>
                <c:pt idx="3">
                  <c:v>0.29014260935169678</c:v>
                </c:pt>
                <c:pt idx="4">
                  <c:v>0.35943605578744536</c:v>
                </c:pt>
                <c:pt idx="5">
                  <c:v>0.45964686590890302</c:v>
                </c:pt>
                <c:pt idx="6">
                  <c:v>0.52590905029120671</c:v>
                </c:pt>
                <c:pt idx="7">
                  <c:v>0.56865317179789465</c:v>
                </c:pt>
                <c:pt idx="8">
                  <c:v>0.66342435778080411</c:v>
                </c:pt>
                <c:pt idx="9">
                  <c:v>0.74522937270098299</c:v>
                </c:pt>
                <c:pt idx="10">
                  <c:v>0.81774144157200312</c:v>
                </c:pt>
                <c:pt idx="11">
                  <c:v>0.95335577766541491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E42-49D0-B299-DC9E0832245F}"/>
            </c:ext>
          </c:extLst>
        </c:ser>
        <c:ser>
          <c:idx val="1"/>
          <c:order val="2"/>
          <c:tx>
            <c:strRef>
              <c:f>Gores!$C$26</c:f>
              <c:strCache>
                <c:ptCount val="1"/>
                <c:pt idx="0">
                  <c:v>GASTOS 2020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7332147792455595E-2"/>
                  <c:y val="2.3662553357194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42-49D0-B299-DC9E0832245F}"/>
                </c:ext>
              </c:extLst>
            </c:dLbl>
            <c:dLbl>
              <c:idx val="1"/>
              <c:layout>
                <c:manualLayout>
                  <c:x val="-1.6399288675473408E-2"/>
                  <c:y val="1.4197532014316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42-49D0-B299-DC9E0832245F}"/>
                </c:ext>
              </c:extLst>
            </c:dLbl>
            <c:dLbl>
              <c:idx val="2"/>
              <c:layout>
                <c:manualLayout>
                  <c:x val="-5.4664295584911239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E42-49D0-B299-DC9E0832245F}"/>
                </c:ext>
              </c:extLst>
            </c:dLbl>
            <c:dLbl>
              <c:idx val="3"/>
              <c:layout>
                <c:manualLayout>
                  <c:x val="-6.5597154701893423E-2"/>
                  <c:y val="-2.3662553357194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42-49D0-B299-DC9E0832245F}"/>
                </c:ext>
              </c:extLst>
            </c:dLbl>
            <c:dLbl>
              <c:idx val="4"/>
              <c:layout>
                <c:manualLayout>
                  <c:x val="-6.2863939922647924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E42-49D0-B299-DC9E0832245F}"/>
                </c:ext>
              </c:extLst>
            </c:dLbl>
            <c:dLbl>
              <c:idx val="5"/>
              <c:layout>
                <c:manualLayout>
                  <c:x val="-6.0130725143402362E-2"/>
                  <c:y val="-1.4197532014316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42-49D0-B299-DC9E0832245F}"/>
                </c:ext>
              </c:extLst>
            </c:dLbl>
            <c:dLbl>
              <c:idx val="6"/>
              <c:layout>
                <c:manualLayout>
                  <c:x val="-7.1063584260384546E-2"/>
                  <c:y val="-1.419753201431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42-49D0-B299-DC9E0832245F}"/>
                </c:ext>
              </c:extLst>
            </c:dLbl>
            <c:dLbl>
              <c:idx val="7"/>
              <c:layout>
                <c:manualLayout>
                  <c:x val="-3.0065362571701153E-2"/>
                  <c:y val="-1.893004268575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E42-49D0-B299-DC9E0832245F}"/>
                </c:ext>
              </c:extLst>
            </c:dLbl>
            <c:dLbl>
              <c:idx val="8"/>
              <c:layout>
                <c:manualLayout>
                  <c:x val="-4.0998221688683396E-2"/>
                  <c:y val="3.7860085371511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E42-49D0-B299-DC9E0832245F}"/>
                </c:ext>
              </c:extLst>
            </c:dLbl>
            <c:dLbl>
              <c:idx val="9"/>
              <c:layout>
                <c:manualLayout>
                  <c:x val="-4.9197866026420171E-2"/>
                  <c:y val="2.83950640286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E42-49D0-B299-DC9E083224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accent1"/>
                      </a:solidFill>
                    </a:ln>
                  </c:spPr>
                </c15:leaderLines>
              </c:ext>
            </c:extLst>
          </c:dLbls>
          <c:cat>
            <c:strRef>
              <c:f>Gores!$D$25:$O$25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Gores!$D$26:$N$26</c:f>
              <c:numCache>
                <c:formatCode>0.0%</c:formatCode>
                <c:ptCount val="11"/>
                <c:pt idx="0">
                  <c:v>6.2120294910711367E-2</c:v>
                </c:pt>
                <c:pt idx="1">
                  <c:v>0.1259861050015047</c:v>
                </c:pt>
                <c:pt idx="2">
                  <c:v>0.22801455627122277</c:v>
                </c:pt>
                <c:pt idx="3">
                  <c:v>0.29606790789520798</c:v>
                </c:pt>
                <c:pt idx="4">
                  <c:v>0.3669273238514692</c:v>
                </c:pt>
                <c:pt idx="5">
                  <c:v>0.46333263618936871</c:v>
                </c:pt>
                <c:pt idx="6">
                  <c:v>0.52933582559778458</c:v>
                </c:pt>
                <c:pt idx="7">
                  <c:v>0.59621275280107355</c:v>
                </c:pt>
                <c:pt idx="8">
                  <c:v>0.69286487920366135</c:v>
                </c:pt>
                <c:pt idx="9">
                  <c:v>0.73062751045427721</c:v>
                </c:pt>
                <c:pt idx="10">
                  <c:v>0.80266282241418629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9E42-49D0-B299-DC9E08322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767424"/>
        <c:axId val="209769216"/>
      </c:lineChart>
      <c:catAx>
        <c:axId val="20976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6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9216"/>
        <c:crosses val="autoZero"/>
        <c:auto val="1"/>
        <c:lblAlgn val="ctr"/>
        <c:lblOffset val="100"/>
        <c:noMultiLvlLbl val="0"/>
      </c:catAx>
      <c:valAx>
        <c:axId val="20976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7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s-C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CL" sz="1050"/>
              <a:t>% de Ejecución Mensual 2018 - 2019 - 2020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Gores!$C$85</c:f>
              <c:strCache>
                <c:ptCount val="1"/>
                <c:pt idx="0">
                  <c:v>GASTOS 2018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Gores!$D$85:$O$85</c:f>
              <c:numCache>
                <c:formatCode>0.0%</c:formatCode>
                <c:ptCount val="12"/>
                <c:pt idx="0">
                  <c:v>3.3194445686387172E-2</c:v>
                </c:pt>
                <c:pt idx="1">
                  <c:v>5.8439057577326446E-2</c:v>
                </c:pt>
                <c:pt idx="2">
                  <c:v>9.7967962404408207E-2</c:v>
                </c:pt>
                <c:pt idx="3">
                  <c:v>7.5487839934958847E-2</c:v>
                </c:pt>
                <c:pt idx="4">
                  <c:v>7.6859232044380998E-2</c:v>
                </c:pt>
                <c:pt idx="5">
                  <c:v>0.11731758829968826</c:v>
                </c:pt>
                <c:pt idx="6">
                  <c:v>4.8746270340210833E-2</c:v>
                </c:pt>
                <c:pt idx="7">
                  <c:v>6.8969166372524704E-2</c:v>
                </c:pt>
                <c:pt idx="8">
                  <c:v>6.4034134919452368E-2</c:v>
                </c:pt>
                <c:pt idx="9">
                  <c:v>7.0366688109170142E-2</c:v>
                </c:pt>
                <c:pt idx="10">
                  <c:v>8.5361833319407499E-2</c:v>
                </c:pt>
                <c:pt idx="11">
                  <c:v>0.19710643671272035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B2-40D0-8C96-32F94CE393DA}"/>
            </c:ext>
          </c:extLst>
        </c:ser>
        <c:ser>
          <c:idx val="1"/>
          <c:order val="1"/>
          <c:tx>
            <c:strRef>
              <c:f>Gores!$C$84</c:f>
              <c:strCache>
                <c:ptCount val="1"/>
                <c:pt idx="0">
                  <c:v>GASTOS 2019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Gores!$D$84:$O$84</c:f>
              <c:numCache>
                <c:formatCode>0.0%</c:formatCode>
                <c:ptCount val="12"/>
                <c:pt idx="0">
                  <c:v>4.7491250392022101E-2</c:v>
                </c:pt>
                <c:pt idx="1">
                  <c:v>6.7076448439614411E-2</c:v>
                </c:pt>
                <c:pt idx="2">
                  <c:v>7.6444015922472769E-2</c:v>
                </c:pt>
                <c:pt idx="3">
                  <c:v>7.7243355575847189E-2</c:v>
                </c:pt>
                <c:pt idx="4">
                  <c:v>9.5434391578386402E-2</c:v>
                </c:pt>
                <c:pt idx="5">
                  <c:v>0.11035649017386326</c:v>
                </c:pt>
                <c:pt idx="6">
                  <c:v>5.9623182596562317E-2</c:v>
                </c:pt>
                <c:pt idx="7">
                  <c:v>8.0715679271625734E-2</c:v>
                </c:pt>
                <c:pt idx="8">
                  <c:v>0.11071268843205188</c:v>
                </c:pt>
                <c:pt idx="9">
                  <c:v>7.7663538504823534E-2</c:v>
                </c:pt>
                <c:pt idx="10">
                  <c:v>9.5228212534220313E-2</c:v>
                </c:pt>
                <c:pt idx="11">
                  <c:v>0.13543867142762447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B2-40D0-8C96-32F94CE393DA}"/>
            </c:ext>
          </c:extLst>
        </c:ser>
        <c:ser>
          <c:idx val="0"/>
          <c:order val="2"/>
          <c:tx>
            <c:strRef>
              <c:f>Gores!$C$83</c:f>
              <c:strCache>
                <c:ptCount val="1"/>
                <c:pt idx="0">
                  <c:v>GASTOS 2020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dLbls>
            <c:dLbl>
              <c:idx val="0"/>
              <c:layout>
                <c:manualLayout>
                  <c:x val="1.3877573142459517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B2-40D0-8C96-32F94CE393DA}"/>
                </c:ext>
              </c:extLst>
            </c:dLbl>
            <c:dLbl>
              <c:idx val="1"/>
              <c:layout>
                <c:manualLayout>
                  <c:x val="8.326543885475710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B2-40D0-8C96-32F94CE393DA}"/>
                </c:ext>
              </c:extLst>
            </c:dLbl>
            <c:dLbl>
              <c:idx val="2"/>
              <c:layout>
                <c:manualLayout>
                  <c:x val="1.1102058513967589E-2"/>
                  <c:y val="-8.67616933645615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1B2-40D0-8C96-32F94CE393DA}"/>
                </c:ext>
              </c:extLst>
            </c:dLbl>
            <c:dLbl>
              <c:idx val="3"/>
              <c:layout>
                <c:manualLayout>
                  <c:x val="8.32654388547565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B2-40D0-8C96-32F94CE393DA}"/>
                </c:ext>
              </c:extLst>
            </c:dLbl>
            <c:dLbl>
              <c:idx val="4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1B2-40D0-8C96-32F94CE393DA}"/>
                </c:ext>
              </c:extLst>
            </c:dLbl>
            <c:dLbl>
              <c:idx val="5"/>
              <c:layout>
                <c:manualLayout>
                  <c:x val="1.11020585139675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1B2-40D0-8C96-32F94CE393DA}"/>
                </c:ext>
              </c:extLst>
            </c:dLbl>
            <c:dLbl>
              <c:idx val="6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1B2-40D0-8C96-32F94CE393DA}"/>
                </c:ext>
              </c:extLst>
            </c:dLbl>
            <c:dLbl>
              <c:idx val="7"/>
              <c:layout>
                <c:manualLayout>
                  <c:x val="1.942860239944322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1B2-40D0-8C96-32F94CE393DA}"/>
                </c:ext>
              </c:extLst>
            </c:dLbl>
            <c:dLbl>
              <c:idx val="8"/>
              <c:layout>
                <c:manualLayout>
                  <c:x val="1.38775731424595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1B2-40D0-8C96-32F94CE393DA}"/>
                </c:ext>
              </c:extLst>
            </c:dLbl>
            <c:dLbl>
              <c:idx val="9"/>
              <c:layout>
                <c:manualLayout>
                  <c:x val="5.551029256983806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1B2-40D0-8C96-32F94CE393DA}"/>
                </c:ext>
              </c:extLst>
            </c:dLbl>
            <c:dLbl>
              <c:idx val="10"/>
              <c:layout>
                <c:manualLayout>
                  <c:x val="8.3265438854756083E-3"/>
                  <c:y val="-4.73251067143892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1B2-40D0-8C96-32F94CE393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7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Gores!$D$82:$O$82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Gores!$D$83:$N$83</c:f>
              <c:numCache>
                <c:formatCode>0.0%</c:formatCode>
                <c:ptCount val="11"/>
                <c:pt idx="0">
                  <c:v>3.9525967449066036E-2</c:v>
                </c:pt>
                <c:pt idx="1">
                  <c:v>5.2436877715962935E-2</c:v>
                </c:pt>
                <c:pt idx="2">
                  <c:v>6.9974066705345561E-2</c:v>
                </c:pt>
                <c:pt idx="3">
                  <c:v>6.1812470318986422E-2</c:v>
                </c:pt>
                <c:pt idx="4">
                  <c:v>6.7649914743628817E-2</c:v>
                </c:pt>
                <c:pt idx="5">
                  <c:v>8.2059082722096124E-2</c:v>
                </c:pt>
                <c:pt idx="6">
                  <c:v>5.1663672794692549E-2</c:v>
                </c:pt>
                <c:pt idx="7">
                  <c:v>7.3498327818526693E-2</c:v>
                </c:pt>
                <c:pt idx="8">
                  <c:v>6.477384428812695E-2</c:v>
                </c:pt>
                <c:pt idx="9">
                  <c:v>8.0760633358653869E-2</c:v>
                </c:pt>
                <c:pt idx="10">
                  <c:v>9.4789292356524127E-2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1B2-40D0-8C96-32F94CE39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209987456"/>
        <c:axId val="209988992"/>
      </c:barChart>
      <c:catAx>
        <c:axId val="209987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160000" vert="horz" anchor="ctr" anchorCtr="0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CL"/>
          </a:p>
        </c:txPr>
        <c:crossAx val="209988992"/>
        <c:crosses val="autoZero"/>
        <c:auto val="0"/>
        <c:lblAlgn val="ctr"/>
        <c:lblOffset val="100"/>
        <c:noMultiLvlLbl val="0"/>
      </c:catAx>
      <c:valAx>
        <c:axId val="20998899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20998745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s-CL"/>
        </a:p>
      </c:txPr>
    </c:legend>
    <c:plotVisOnly val="1"/>
    <c:dispBlanksAs val="gap"/>
    <c:showDLblsOverMax val="0"/>
  </c:chart>
  <c:spPr>
    <a:ln>
      <a:solidFill>
        <a:sysClr val="windowText" lastClr="000000">
          <a:lumMod val="50000"/>
          <a:lumOff val="50000"/>
        </a:sys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CL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06-01-2021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06-01-2021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06-01-2021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06-01-2021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06-01-2021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CB32A8-ACCF-408E-AE69-3B995A8F0BFF}" type="datetime1">
              <a:rPr lang="es-CL" smtClean="0"/>
              <a:t>06-01-2021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0E02360-A21A-4CCD-BCB0-8531ABD610AB}" type="datetime1">
              <a:rPr lang="es-CL" smtClean="0"/>
              <a:t>06-01-2021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C7CA73-43A2-4A16-A5CB-3D4B44330E0D}" type="datetime1">
              <a:rPr lang="es-CL" smtClean="0"/>
              <a:t>06-01-2021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BAF36A-EDE5-4FA8-84EC-3AA788C97240}" type="datetime1">
              <a:rPr lang="es-CL" smtClean="0"/>
              <a:t>06-01-2021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2D39C1-1D08-4F24-AE34-397A80400841}" type="datetime1">
              <a:rPr lang="es-CL" smtClean="0"/>
              <a:t>06-01-2021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8A55497-5A8F-46E9-977B-DA4B0E8E00C9}" type="datetime1">
              <a:rPr lang="es-CL" smtClean="0"/>
              <a:t>06-01-2021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9ED8E3-6EAB-4093-9165-930AB8B37E7F}" type="datetime1">
              <a:rPr lang="es-CL" smtClean="0"/>
              <a:t>06-01-2021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437570-0FE3-4267-B1AE-9E8F529BA4FA}" type="datetime1">
              <a:rPr lang="es-CL" smtClean="0"/>
              <a:t>06-01-2021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06-01-2021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59995C-6C5E-4774-930D-FE8EA32FE7EF}" type="datetime1">
              <a:rPr lang="es-CL" smtClean="0"/>
              <a:t>06-01-2021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A67D08-3D11-4B0F-A15F-9F52EB68D63D}" type="datetime1">
              <a:rPr lang="es-CL" smtClean="0"/>
              <a:t>06-01-2021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78813F-3287-4428-A15C-12A23CF4CFA4}" type="datetime1">
              <a:rPr lang="es-CL" smtClean="0"/>
              <a:t>06-01-2021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06-01-2021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06-01-2021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06-01-2021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06-01-2021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06-01-2021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06-01-2021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06-01-2021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06-01-2021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91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D8D151-7409-43A4-8CFE-809D30D736B9}"/>
              </a:ext>
            </a:extLst>
          </p:cNvPr>
          <p:cNvSpPr/>
          <p:nvPr userDrawn="1"/>
        </p:nvSpPr>
        <p:spPr>
          <a:xfrm>
            <a:off x="457200" y="6356350"/>
            <a:ext cx="5400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08C7A60-81BC-40FA-8F4A-BA8BB4E7CF49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51520" y="136800"/>
            <a:ext cx="1951200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/>
              <a:t>EJECUCIÓN ACUMULADA DE GASTOS PRESUPUESTARIOS </a:t>
            </a:r>
            <a:br>
              <a:rPr lang="es-CL" sz="2400" b="1" dirty="0"/>
            </a:br>
            <a:r>
              <a:rPr lang="es-CL" sz="2400" b="1" dirty="0"/>
              <a:t>AL MES DE NOVIEMBRE DE 2020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/>
              <a:t>Valparaíso, diciembre 2020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2 Rectángulo">
            <a:extLst>
              <a:ext uri="{FF2B5EF4-FFF2-40B4-BE49-F238E27FC236}">
                <a16:creationId xmlns:a16="http://schemas.microsoft.com/office/drawing/2014/main" id="{2D4952BC-765B-43F4-BA3F-D34E579D3F21}"/>
              </a:ext>
            </a:extLst>
          </p:cNvPr>
          <p:cNvSpPr/>
          <p:nvPr/>
        </p:nvSpPr>
        <p:spPr>
          <a:xfrm>
            <a:off x="410078" y="6237312"/>
            <a:ext cx="5890114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700805"/>
            <a:ext cx="7852260" cy="9229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678366D2-89C6-4FBD-AAC9-8D90A9EC15C3}"/>
              </a:ext>
            </a:extLst>
          </p:cNvPr>
          <p:cNvSpPr txBox="1">
            <a:spLocks/>
          </p:cNvSpPr>
          <p:nvPr/>
        </p:nvSpPr>
        <p:spPr>
          <a:xfrm>
            <a:off x="503548" y="5096536"/>
            <a:ext cx="7886700" cy="440157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0D262374-F5D3-4ABE-91B8-14F4365F2253}"/>
              </a:ext>
            </a:extLst>
          </p:cNvPr>
          <p:cNvSpPr txBox="1">
            <a:spLocks/>
          </p:cNvSpPr>
          <p:nvPr/>
        </p:nvSpPr>
        <p:spPr>
          <a:xfrm>
            <a:off x="503548" y="1772817"/>
            <a:ext cx="7956884" cy="2037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                                                                                              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D4DF597E-B711-469E-ACFD-7A7BF1953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376622"/>
              </p:ext>
            </p:extLst>
          </p:nvPr>
        </p:nvGraphicFramePr>
        <p:xfrm>
          <a:off x="505111" y="2125702"/>
          <a:ext cx="7886701" cy="2909102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401382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63594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77160280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87866729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9383843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30479918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6431204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4866677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994493224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289587197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559219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090790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37.314.801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38.869.238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1.554.437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35.235.225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1905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14.570.895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15.197.229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626.334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13.236.214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2400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2.623.155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2.833.025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209.870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1.763.344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5002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5782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8850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15.970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7640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378.924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683.364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304.440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279.098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1014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005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del  Desarrollo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9873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Fundación Chile Descentralizado Desarrollado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569918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Adolfo Ibañez - Índice de bienestar territorial para mejorar la toma de decisiones.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22432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378.924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447.030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68.106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241.764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989223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Capacidades Regionales en Materia de Atracción de Inversiones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7522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Desarrollo Regional y Comunal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67.510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67.500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152000,0%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27857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Revitalización de Barrios e Infraestructura Patrimonial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317.354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317.960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226.564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39458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Donación Española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61.560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61.560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32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2" y="700805"/>
            <a:ext cx="7848872" cy="9229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678366D2-89C6-4FBD-AAC9-8D90A9EC15C3}"/>
              </a:ext>
            </a:extLst>
          </p:cNvPr>
          <p:cNvSpPr txBox="1">
            <a:spLocks/>
          </p:cNvSpPr>
          <p:nvPr/>
        </p:nvSpPr>
        <p:spPr>
          <a:xfrm>
            <a:off x="539552" y="5149933"/>
            <a:ext cx="7704856" cy="440157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C6CD4637-CD1F-4B76-AA12-4A7AD1D86C4C}"/>
              </a:ext>
            </a:extLst>
          </p:cNvPr>
          <p:cNvSpPr txBox="1">
            <a:spLocks/>
          </p:cNvSpPr>
          <p:nvPr/>
        </p:nvSpPr>
        <p:spPr>
          <a:xfrm>
            <a:off x="503548" y="1772816"/>
            <a:ext cx="7884876" cy="2336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                                                                                            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D3167B7-670B-4B34-A1E6-576DF8BE7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423015"/>
              </p:ext>
            </p:extLst>
          </p:nvPr>
        </p:nvGraphicFramePr>
        <p:xfrm>
          <a:off x="539552" y="2158221"/>
          <a:ext cx="7886701" cy="296861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625328174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9252820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76397607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3938705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52907628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0161788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6708165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669568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82633059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62849683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351061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87874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699563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Comisión Económica Para América Latina y el Caribe de las Naciones Unidas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6790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Interamericano de Desarrollo (BID)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00215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Banco Mundial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952899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las Naciones Unidas para la Alimentación y la Agricultura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37.334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3269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520.806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6647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520.806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4687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287.321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213.437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-73.884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103.033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2976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35.910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35.910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1202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5.294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3778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144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46.683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-15.593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9.355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4102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194.304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136.013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-58.291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59.957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1461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19.454.506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19.924.502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469.996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19.837.566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9274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15.671.383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15.671.383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15.671.383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3701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3.548.939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3.548.939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3.548.940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30742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233.184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233.184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146.249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2558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470.996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469.996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470.994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936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472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28649" y="748747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28648" y="1744262"/>
            <a:ext cx="788670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3AADABE3-2407-4644-8E04-93D10A681B3B}"/>
              </a:ext>
            </a:extLst>
          </p:cNvPr>
          <p:cNvSpPr txBox="1">
            <a:spLocks/>
          </p:cNvSpPr>
          <p:nvPr/>
        </p:nvSpPr>
        <p:spPr>
          <a:xfrm>
            <a:off x="628648" y="4896497"/>
            <a:ext cx="7886701" cy="522082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EC7A011-4E79-4A45-A357-D1E4432A2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821469"/>
              </p:ext>
            </p:extLst>
          </p:nvPr>
        </p:nvGraphicFramePr>
        <p:xfrm>
          <a:off x="657620" y="2175255"/>
          <a:ext cx="7886701" cy="2655374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58837210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17814154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91154356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06513940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5731509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92076722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82564436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07125137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13952729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667660691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51526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17768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9.696.436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6.629.831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-3.066.605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3.430.678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35987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8.392.964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5.697.508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-2.695.456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2.821.330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31478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8.392.964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5.697.508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-2.695.456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2.821.330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284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Academia Capacitación Municipal y Regional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1.713.267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1.382.806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-330.461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1.084.120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0711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Concursable  Becas - Ley N°20.742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2.837.010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2.837.251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978.293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79359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Apoyo al Mejoramiento de la Gestión y de Servicios Municipales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132.444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132.444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21.209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766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(Prevención y Mitigación de Riesgos)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366.882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66.882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66.883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0332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3.343.361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1.278.125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-2.065.236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670.825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68913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1.076.036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4082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1.076.036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7538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1.302.472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-465.829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513.668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2105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1.302.472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-465.829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513.668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4228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Modernización)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1.302.472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836.643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-465.829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513.668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43995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974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94.680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95.680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9568,0%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16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0822" y="77873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40822" y="1455538"/>
            <a:ext cx="812506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88310A48-E6A7-41FA-A863-E0EE2396B63D}"/>
              </a:ext>
            </a:extLst>
          </p:cNvPr>
          <p:cNvSpPr txBox="1">
            <a:spLocks/>
          </p:cNvSpPr>
          <p:nvPr/>
        </p:nvSpPr>
        <p:spPr>
          <a:xfrm>
            <a:off x="528271" y="5324303"/>
            <a:ext cx="7886701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783756D-E417-4A45-A22D-248983B382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312102"/>
              </p:ext>
            </p:extLst>
          </p:nvPr>
        </p:nvGraphicFramePr>
        <p:xfrm>
          <a:off x="540821" y="1778835"/>
          <a:ext cx="7886701" cy="3537332"/>
        </p:xfrm>
        <a:graphic>
          <a:graphicData uri="http://schemas.openxmlformats.org/drawingml/2006/table">
            <a:tbl>
              <a:tblPr/>
              <a:tblGrid>
                <a:gridCol w="261495">
                  <a:extLst>
                    <a:ext uri="{9D8B030D-6E8A-4147-A177-3AD203B41FA5}">
                      <a16:colId xmlns:a16="http://schemas.microsoft.com/office/drawing/2014/main" val="3209808138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4109165472"/>
                    </a:ext>
                  </a:extLst>
                </a:gridCol>
                <a:gridCol w="261495">
                  <a:extLst>
                    <a:ext uri="{9D8B030D-6E8A-4147-A177-3AD203B41FA5}">
                      <a16:colId xmlns:a16="http://schemas.microsoft.com/office/drawing/2014/main" val="2819901395"/>
                    </a:ext>
                  </a:extLst>
                </a:gridCol>
                <a:gridCol w="3033346">
                  <a:extLst>
                    <a:ext uri="{9D8B030D-6E8A-4147-A177-3AD203B41FA5}">
                      <a16:colId xmlns:a16="http://schemas.microsoft.com/office/drawing/2014/main" val="1875860389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1802891126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4069530157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2558576240"/>
                    </a:ext>
                  </a:extLst>
                </a:gridCol>
                <a:gridCol w="700808">
                  <a:extLst>
                    <a:ext uri="{9D8B030D-6E8A-4147-A177-3AD203B41FA5}">
                      <a16:colId xmlns:a16="http://schemas.microsoft.com/office/drawing/2014/main" val="1917720557"/>
                    </a:ext>
                  </a:extLst>
                </a:gridCol>
                <a:gridCol w="638049">
                  <a:extLst>
                    <a:ext uri="{9D8B030D-6E8A-4147-A177-3AD203B41FA5}">
                      <a16:colId xmlns:a16="http://schemas.microsoft.com/office/drawing/2014/main" val="1133426164"/>
                    </a:ext>
                  </a:extLst>
                </a:gridCol>
                <a:gridCol w="627589">
                  <a:extLst>
                    <a:ext uri="{9D8B030D-6E8A-4147-A177-3AD203B41FA5}">
                      <a16:colId xmlns:a16="http://schemas.microsoft.com/office/drawing/2014/main" val="2135981797"/>
                    </a:ext>
                  </a:extLst>
                </a:gridCol>
              </a:tblGrid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45" marR="7845" marT="784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549412"/>
                  </a:ext>
                </a:extLst>
              </a:tr>
              <a:tr h="38439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191030"/>
                  </a:ext>
                </a:extLst>
              </a:tr>
              <a:tr h="164742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198.236.611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264.289.106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66.052.495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224.961.489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85,1%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9472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71.344.485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70.545.020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-799.465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69.690.097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32980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71.344.485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70.545.020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-799.465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69.690.097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97,7%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712128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(Compensación por Predios Exentos)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65.984.184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65.984.184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65.984.171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89367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Tenencia Responsable de Animales de Compañía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5.360.301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4.560.836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-799.465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3.705.926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69,1%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81,3%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46641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27026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65.989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5035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5.950.076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880062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 Fomento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5.950.076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85367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10.716.658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5.950.076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87345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116.174.468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182.388.209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66.213.741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148.682.098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10288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116.174.468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182.388.209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66.213.741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148.682.098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81,5%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896161"/>
                  </a:ext>
                </a:extLst>
              </a:tr>
              <a:tr h="2510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de Mejoramiento Urbano y Equipamiento Comunal)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45.528.855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85.770.274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40.241.419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73.735.662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95311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Mejoramiento de Barrios)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29.619.106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60.015.929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30.396.823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47.514.069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79,2%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1772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Recuperación de Ciudades)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16.144.712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10.220.211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-5.924.501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4.992.604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48,9%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970827"/>
                  </a:ext>
                </a:extLst>
              </a:tr>
              <a:tr h="2510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(Fondo de Incentivo al Mejoramiento de la Gestión Municipal)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15.709.107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15.709.107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15.709.107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290423"/>
                  </a:ext>
                </a:extLst>
              </a:tr>
              <a:tr h="25103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(Programa Revitalización de Barrios e Infraestructura Patrimonial Emblemática)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9.172.688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10.672.688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1.500.000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6.730.656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63,1%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896883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63921,8%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527060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638.218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639.218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63921,8%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383086"/>
                  </a:ext>
                </a:extLst>
              </a:tr>
              <a:tr h="1255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45" marR="7845" marT="78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45" marR="7845" marT="784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698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3564" y="735261"/>
            <a:ext cx="7416824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4513" y="1619547"/>
            <a:ext cx="7200801" cy="3850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0F133C1C-0AA1-4315-9F37-9C2DCBBC699C}"/>
              </a:ext>
            </a:extLst>
          </p:cNvPr>
          <p:cNvSpPr txBox="1">
            <a:spLocks/>
          </p:cNvSpPr>
          <p:nvPr/>
        </p:nvSpPr>
        <p:spPr>
          <a:xfrm>
            <a:off x="457200" y="6131410"/>
            <a:ext cx="7409592" cy="236577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57F2E77-92A7-43B2-8849-EFAFC5DEE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911600"/>
              </p:ext>
            </p:extLst>
          </p:nvPr>
        </p:nvGraphicFramePr>
        <p:xfrm>
          <a:off x="549959" y="1922390"/>
          <a:ext cx="7343228" cy="4276785"/>
        </p:xfrm>
        <a:graphic>
          <a:graphicData uri="http://schemas.openxmlformats.org/drawingml/2006/table">
            <a:tbl>
              <a:tblPr/>
              <a:tblGrid>
                <a:gridCol w="242511">
                  <a:extLst>
                    <a:ext uri="{9D8B030D-6E8A-4147-A177-3AD203B41FA5}">
                      <a16:colId xmlns:a16="http://schemas.microsoft.com/office/drawing/2014/main" val="365149193"/>
                    </a:ext>
                  </a:extLst>
                </a:gridCol>
                <a:gridCol w="242511">
                  <a:extLst>
                    <a:ext uri="{9D8B030D-6E8A-4147-A177-3AD203B41FA5}">
                      <a16:colId xmlns:a16="http://schemas.microsoft.com/office/drawing/2014/main" val="1703116000"/>
                    </a:ext>
                  </a:extLst>
                </a:gridCol>
                <a:gridCol w="242511">
                  <a:extLst>
                    <a:ext uri="{9D8B030D-6E8A-4147-A177-3AD203B41FA5}">
                      <a16:colId xmlns:a16="http://schemas.microsoft.com/office/drawing/2014/main" val="1295717356"/>
                    </a:ext>
                  </a:extLst>
                </a:gridCol>
                <a:gridCol w="2735522">
                  <a:extLst>
                    <a:ext uri="{9D8B030D-6E8A-4147-A177-3AD203B41FA5}">
                      <a16:colId xmlns:a16="http://schemas.microsoft.com/office/drawing/2014/main" val="676834176"/>
                    </a:ext>
                  </a:extLst>
                </a:gridCol>
                <a:gridCol w="649929">
                  <a:extLst>
                    <a:ext uri="{9D8B030D-6E8A-4147-A177-3AD203B41FA5}">
                      <a16:colId xmlns:a16="http://schemas.microsoft.com/office/drawing/2014/main" val="952797246"/>
                    </a:ext>
                  </a:extLst>
                </a:gridCol>
                <a:gridCol w="649929">
                  <a:extLst>
                    <a:ext uri="{9D8B030D-6E8A-4147-A177-3AD203B41FA5}">
                      <a16:colId xmlns:a16="http://schemas.microsoft.com/office/drawing/2014/main" val="876495552"/>
                    </a:ext>
                  </a:extLst>
                </a:gridCol>
                <a:gridCol w="649929">
                  <a:extLst>
                    <a:ext uri="{9D8B030D-6E8A-4147-A177-3AD203B41FA5}">
                      <a16:colId xmlns:a16="http://schemas.microsoft.com/office/drawing/2014/main" val="1524213551"/>
                    </a:ext>
                  </a:extLst>
                </a:gridCol>
                <a:gridCol w="649929">
                  <a:extLst>
                    <a:ext uri="{9D8B030D-6E8A-4147-A177-3AD203B41FA5}">
                      <a16:colId xmlns:a16="http://schemas.microsoft.com/office/drawing/2014/main" val="821541131"/>
                    </a:ext>
                  </a:extLst>
                </a:gridCol>
                <a:gridCol w="601427">
                  <a:extLst>
                    <a:ext uri="{9D8B030D-6E8A-4147-A177-3AD203B41FA5}">
                      <a16:colId xmlns:a16="http://schemas.microsoft.com/office/drawing/2014/main" val="3344121000"/>
                    </a:ext>
                  </a:extLst>
                </a:gridCol>
                <a:gridCol w="679030">
                  <a:extLst>
                    <a:ext uri="{9D8B030D-6E8A-4147-A177-3AD203B41FA5}">
                      <a16:colId xmlns:a16="http://schemas.microsoft.com/office/drawing/2014/main" val="2552767230"/>
                    </a:ext>
                  </a:extLst>
                </a:gridCol>
              </a:tblGrid>
              <a:tr h="12664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627285"/>
                  </a:ext>
                </a:extLst>
              </a:tr>
              <a:tr h="310289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064802"/>
                  </a:ext>
                </a:extLst>
              </a:tr>
              <a:tr h="132982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197.053.045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208.153.302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11.100.257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190.102.535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91,3%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384710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3.490.925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3.490.925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1.732.056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844706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3.490.925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3.490.925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1.732.056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333251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228.995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228.995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69.400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247031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Servicio Nacional del Patrimonio Cultural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194.460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194.460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194.460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151223"/>
                  </a:ext>
                </a:extLst>
              </a:tr>
              <a:tr h="20263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01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837.068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837.068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152.342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040342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Funcionamiento Región de Coquimbo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509774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Tarapacá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50.100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802630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Antofagasta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99.357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99.357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051034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Atacama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857457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172.750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172.750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146.441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053500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Valparaiso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209.895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209.895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143.775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949790"/>
                  </a:ext>
                </a:extLst>
              </a:tr>
              <a:tr h="21450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Libertador General Bernardo O'Higgins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107.250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05999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185.230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185.230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131.598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037343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081258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463102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Lagos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175.080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175.080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71.750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676212"/>
                  </a:ext>
                </a:extLst>
              </a:tr>
              <a:tr h="21450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Aysén del General Carlos Ibáñez del Campo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869216"/>
                  </a:ext>
                </a:extLst>
              </a:tr>
              <a:tr h="21450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Magallanes y de la Antártica Chilena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175.400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175.400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053404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Metropolitana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185.500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183.500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332077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041900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Arica y Parinacota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58.250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58.250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324126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23240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327.640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327.640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327.640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872463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Corporación de Fomento de la Producción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598758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5.301.188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806165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5.301.188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980018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197.053.045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204.551.717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7.498.672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188.370.479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957117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58.385.769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199.246.520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140.860.751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188.370.479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325897"/>
                  </a:ext>
                </a:extLst>
              </a:tr>
              <a:tr h="11067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495.658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8.302.473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7.806.815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4.954.891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999,7%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798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694350"/>
            <a:ext cx="7886698" cy="278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6F1FAF6E-8EA0-4E03-8785-DFED477B560E}"/>
              </a:ext>
            </a:extLst>
          </p:cNvPr>
          <p:cNvSpPr txBox="1">
            <a:spLocks/>
          </p:cNvSpPr>
          <p:nvPr/>
        </p:nvSpPr>
        <p:spPr>
          <a:xfrm>
            <a:off x="539552" y="764704"/>
            <a:ext cx="788669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TRANSFERENCIAS A LOS GOBIERNOS REGIONALES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38B9AF6-7C24-473C-AC9E-AD5C8C766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446026"/>
              </p:ext>
            </p:extLst>
          </p:nvPr>
        </p:nvGraphicFramePr>
        <p:xfrm>
          <a:off x="539552" y="2023749"/>
          <a:ext cx="7886698" cy="4281939"/>
        </p:xfrm>
        <a:graphic>
          <a:graphicData uri="http://schemas.openxmlformats.org/drawingml/2006/table">
            <a:tbl>
              <a:tblPr/>
              <a:tblGrid>
                <a:gridCol w="260459">
                  <a:extLst>
                    <a:ext uri="{9D8B030D-6E8A-4147-A177-3AD203B41FA5}">
                      <a16:colId xmlns:a16="http://schemas.microsoft.com/office/drawing/2014/main" val="471954774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429489602"/>
                    </a:ext>
                  </a:extLst>
                </a:gridCol>
                <a:gridCol w="260459">
                  <a:extLst>
                    <a:ext uri="{9D8B030D-6E8A-4147-A177-3AD203B41FA5}">
                      <a16:colId xmlns:a16="http://schemas.microsoft.com/office/drawing/2014/main" val="2300549422"/>
                    </a:ext>
                  </a:extLst>
                </a:gridCol>
                <a:gridCol w="2937978">
                  <a:extLst>
                    <a:ext uri="{9D8B030D-6E8A-4147-A177-3AD203B41FA5}">
                      <a16:colId xmlns:a16="http://schemas.microsoft.com/office/drawing/2014/main" val="3543899342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2190503820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347390421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1259166061"/>
                    </a:ext>
                  </a:extLst>
                </a:gridCol>
                <a:gridCol w="698030">
                  <a:extLst>
                    <a:ext uri="{9D8B030D-6E8A-4147-A177-3AD203B41FA5}">
                      <a16:colId xmlns:a16="http://schemas.microsoft.com/office/drawing/2014/main" val="3854473091"/>
                    </a:ext>
                  </a:extLst>
                </a:gridCol>
                <a:gridCol w="645938">
                  <a:extLst>
                    <a:ext uri="{9D8B030D-6E8A-4147-A177-3AD203B41FA5}">
                      <a16:colId xmlns:a16="http://schemas.microsoft.com/office/drawing/2014/main" val="4234342342"/>
                    </a:ext>
                  </a:extLst>
                </a:gridCol>
                <a:gridCol w="729285">
                  <a:extLst>
                    <a:ext uri="{9D8B030D-6E8A-4147-A177-3AD203B41FA5}">
                      <a16:colId xmlns:a16="http://schemas.microsoft.com/office/drawing/2014/main" val="52828047"/>
                    </a:ext>
                  </a:extLst>
                </a:gridCol>
              </a:tblGrid>
              <a:tr h="156275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814" marR="7814" marT="781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619588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71948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Antofagasta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5.975.669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10.865.139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4.889.470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10.865.139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02696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3.198.503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18.168.032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14.969.529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17.498.158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547,1%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47308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2.500.382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12.392.151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9.891.769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7.800.000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312,0%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94637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13.265.621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29.532.943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16.267.322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26.346.146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435821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3.874.923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8.193.008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4.318.085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7.917.868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59151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4.573.479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20.596.810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16.023.331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20.345.092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444,8%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39198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12.811.532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12.811.532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11.215.410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77946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5.573.306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11.507.649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5.934.343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10.956.750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196,6%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05030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3.846.959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9.200.880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5.353.921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8.585.172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223,2%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222073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2.432.983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13.738.732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11.305.749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13.257.170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544,9%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612172"/>
                  </a:ext>
                </a:extLst>
              </a:tr>
              <a:tr h="25004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2.749.267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9.207.186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6.457.919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9.012.821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327,8%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97,9%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685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1.866.417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16.525.894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14.659.477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16.525.894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885,4%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53248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6.016.877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9.829.684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3.812.807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9.829.684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78378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306.175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1.070.983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764.808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25.500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20199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1.709.550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7.197.364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5.487.814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7.197.364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46641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914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la Subsecretaría de Bienes Nacionales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62.160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62.160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62.160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61067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Consejo de Monumentos Nacionales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43.900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355288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138.667.276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5.305.197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-133.362.079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53629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Fondo Nacional de Desarrollo Regional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53.589.893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-53.589.893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70052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Infraestructura Rural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7.711.975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134.489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-7.577.486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21545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Puesta en Valor del Patrimonio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9.159.447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635.639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-8.523.808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416596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de Apoyo a la Gestión Subnacional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3.461.909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507.213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-2.954.696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76325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Saneamiento Sanitario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8.875.452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169.573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-8.705.879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797830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 Residuos Sólidos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5.701.891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797.209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-4.904.682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17004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418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Ley N°20.378 - Fondo de Apoyo Regional (FAR)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9.211.295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2.763.388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-6.447.907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742287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Regularización Mayores Ingresos Propios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4.516.354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297.686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-4.218.668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945532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Energización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5.659.060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-5.659.060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357545"/>
                  </a:ext>
                </a:extLst>
              </a:tr>
              <a:tr h="12502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Programas de Apoyo al Empleo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30.780.000 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-30.780.000 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814" marR="7814" marT="78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814" marR="7814" marT="781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390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46083" y="834160"/>
            <a:ext cx="764637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75349" y="1523861"/>
            <a:ext cx="7652906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5B06699-D3FF-470F-96B2-4F73CA6A6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152710"/>
              </p:ext>
            </p:extLst>
          </p:nvPr>
        </p:nvGraphicFramePr>
        <p:xfrm>
          <a:off x="546083" y="1904924"/>
          <a:ext cx="7643670" cy="4417146"/>
        </p:xfrm>
        <a:graphic>
          <a:graphicData uri="http://schemas.openxmlformats.org/drawingml/2006/table">
            <a:tbl>
              <a:tblPr/>
              <a:tblGrid>
                <a:gridCol w="251354">
                  <a:extLst>
                    <a:ext uri="{9D8B030D-6E8A-4147-A177-3AD203B41FA5}">
                      <a16:colId xmlns:a16="http://schemas.microsoft.com/office/drawing/2014/main" val="3099202794"/>
                    </a:ext>
                  </a:extLst>
                </a:gridCol>
                <a:gridCol w="251354">
                  <a:extLst>
                    <a:ext uri="{9D8B030D-6E8A-4147-A177-3AD203B41FA5}">
                      <a16:colId xmlns:a16="http://schemas.microsoft.com/office/drawing/2014/main" val="2942076822"/>
                    </a:ext>
                  </a:extLst>
                </a:gridCol>
                <a:gridCol w="251354">
                  <a:extLst>
                    <a:ext uri="{9D8B030D-6E8A-4147-A177-3AD203B41FA5}">
                      <a16:colId xmlns:a16="http://schemas.microsoft.com/office/drawing/2014/main" val="3436450461"/>
                    </a:ext>
                  </a:extLst>
                </a:gridCol>
                <a:gridCol w="2978544">
                  <a:extLst>
                    <a:ext uri="{9D8B030D-6E8A-4147-A177-3AD203B41FA5}">
                      <a16:colId xmlns:a16="http://schemas.microsoft.com/office/drawing/2014/main" val="552853928"/>
                    </a:ext>
                  </a:extLst>
                </a:gridCol>
                <a:gridCol w="673628">
                  <a:extLst>
                    <a:ext uri="{9D8B030D-6E8A-4147-A177-3AD203B41FA5}">
                      <a16:colId xmlns:a16="http://schemas.microsoft.com/office/drawing/2014/main" val="2669533627"/>
                    </a:ext>
                  </a:extLst>
                </a:gridCol>
                <a:gridCol w="673628">
                  <a:extLst>
                    <a:ext uri="{9D8B030D-6E8A-4147-A177-3AD203B41FA5}">
                      <a16:colId xmlns:a16="http://schemas.microsoft.com/office/drawing/2014/main" val="3786492887"/>
                    </a:ext>
                  </a:extLst>
                </a:gridCol>
                <a:gridCol w="673628">
                  <a:extLst>
                    <a:ext uri="{9D8B030D-6E8A-4147-A177-3AD203B41FA5}">
                      <a16:colId xmlns:a16="http://schemas.microsoft.com/office/drawing/2014/main" val="2490141194"/>
                    </a:ext>
                  </a:extLst>
                </a:gridCol>
                <a:gridCol w="673628">
                  <a:extLst>
                    <a:ext uri="{9D8B030D-6E8A-4147-A177-3AD203B41FA5}">
                      <a16:colId xmlns:a16="http://schemas.microsoft.com/office/drawing/2014/main" val="2852300704"/>
                    </a:ext>
                  </a:extLst>
                </a:gridCol>
                <a:gridCol w="613304">
                  <a:extLst>
                    <a:ext uri="{9D8B030D-6E8A-4147-A177-3AD203B41FA5}">
                      <a16:colId xmlns:a16="http://schemas.microsoft.com/office/drawing/2014/main" val="4927630"/>
                    </a:ext>
                  </a:extLst>
                </a:gridCol>
                <a:gridCol w="603248">
                  <a:extLst>
                    <a:ext uri="{9D8B030D-6E8A-4147-A177-3AD203B41FA5}">
                      <a16:colId xmlns:a16="http://schemas.microsoft.com/office/drawing/2014/main" val="2376159713"/>
                    </a:ext>
                  </a:extLst>
                </a:gridCol>
              </a:tblGrid>
              <a:tr h="142011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041" marR="7041" marT="704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963168"/>
                  </a:ext>
                </a:extLst>
              </a:tr>
              <a:tr h="3479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082089"/>
                  </a:ext>
                </a:extLst>
              </a:tr>
              <a:tr h="149112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200.413.306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171.951.986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-28.461.320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119.917.539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69,7%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129302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26593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023317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 - Programa 01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257.421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478766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Coquimbo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694703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Maule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64832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del Biobío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515635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La Araucanía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524985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Los Ríos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248621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Gastos de Funcionamiento Región de Ñuble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051660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200.413.306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171.676.565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-28.736.741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119.908.539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58952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109.448.473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160.009.179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50.560.706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119.908.539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512207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Tarapacá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4.550.692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4.550.692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4.550.692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390993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Atacama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14.316.840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14.316.840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7.049.410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692127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Coquimbo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1.344.077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2.816.212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1.472.135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690948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Valparaiso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3.078.000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4.851.614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1.773.614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4.851.614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157,6%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395607"/>
                  </a:ext>
                </a:extLst>
              </a:tr>
              <a:tr h="2272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Libertador General B. O'Higginss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1.250.000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1.250.000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1.250.000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04390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Maule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2.565.000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3.075.000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510.000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3.075.000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935506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del BíoBío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2.381.086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2.381.086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2.381.086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341291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La Araucanía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27.936.867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27.936.867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27.936.867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884428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Lagos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5.403.198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10.400.687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4.997.489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10.210.945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642014"/>
                  </a:ext>
                </a:extLst>
              </a:tr>
              <a:tr h="2272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Aysén del General Carlos Ibáñez del Campo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12.164.852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16.436.595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4.271.743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12.351.608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101,5%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523835"/>
                  </a:ext>
                </a:extLst>
              </a:tr>
              <a:tr h="2272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Magallanes y de la Antártica Chilena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7.798.646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30.876.313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23.077.667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21.902.791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70,9%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013127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Metropolitana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19.366.084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19.366.084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14.341.637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420886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Los Ríos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1.492.042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1.492.042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1.492.042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80495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Arica y Parinacota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7.613.570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18.440.542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10.826.972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6.696.242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175656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Inversión Regional Región de Ñuble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1.818.605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1.818.605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1.818.605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924708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90.964.833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11.667.386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-79.297.447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340162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Regiones Extremas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66.837.203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6.615.074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-60.222.129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435815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428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Provisión Territorios Rezagados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7.746.390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3.617.748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-4.128.642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46444"/>
                  </a:ext>
                </a:extLst>
              </a:tr>
              <a:tr h="1146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429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Desarrollo Local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16.381.240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1.434.564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-14.946.676 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041" marR="7041" marT="7041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218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7544" y="780057"/>
            <a:ext cx="7892530" cy="9437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67544" y="1781788"/>
            <a:ext cx="7886701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AB9586A-44A5-4C3A-8192-2856A7E4A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297842"/>
              </p:ext>
            </p:extLst>
          </p:nvPr>
        </p:nvGraphicFramePr>
        <p:xfrm>
          <a:off x="467544" y="2204864"/>
          <a:ext cx="7886701" cy="172852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10854594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72727938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899168533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70654140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255979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9331771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4839840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7700728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85150060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459999751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33190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634678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7.065.223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10.189.138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3.123.915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8.240.802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94749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5.167.691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6.365.773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1.198.082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5.527.050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2075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1.059.176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1.604.176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1.579.991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3868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838.356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2.219.189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1.380.833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1.133.761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73911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Edificios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347.354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342.354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310.174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0708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13.166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3362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9.077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2130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114.083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114.083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110.483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9604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354.676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1.740.509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1.385.833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701.244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232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6770" y="782966"/>
            <a:ext cx="788670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39552" y="1712613"/>
            <a:ext cx="7704856" cy="325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902B053-05CB-4FED-87FC-22CF61B7E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021674"/>
              </p:ext>
            </p:extLst>
          </p:nvPr>
        </p:nvGraphicFramePr>
        <p:xfrm>
          <a:off x="576769" y="2132856"/>
          <a:ext cx="7886701" cy="363371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98130155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85211111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45697177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55684288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2353735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0185044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407811876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618783642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25367489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676494003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966857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15626"/>
                  </a:ext>
                </a:extLst>
              </a:tr>
              <a:tr h="1347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42.271.137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41.433.031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-838.106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33.429.595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3178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10.782.020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11.351.918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569.898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10.108.934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72989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1.880.877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1.417.606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-463.271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1.100.371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93510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28.976.911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27.748.687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-1.228.224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21.341.232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5667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6424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Encuesta Nacional Urbana de Seguridad Ciudadana - INE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960.400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1085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28.016.511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26.788.287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-1.228.224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20.380.832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6370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Gestión en Seguridad Ciudadana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3.259.705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3.142.001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-117.704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3.006.843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7384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Nacional de Seguridad Pública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3.809.224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3.532.556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-276.668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3.295.544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874192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Innovación y Tecnología para la Prevención del Delito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1.841.583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1.467.002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-374.581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573.517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97331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Calle Segura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5.893.951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6.701.406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807.455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2.935.327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7135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Seguridad en mi Barrio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6.092.483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4.939.290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-1.153.193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4.285.990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13413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Sistema Lazos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6.712.531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6.598.356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-114.175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5.952.235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0290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Denuncia Seguro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407.034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407.676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331.376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1353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260.179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221.179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193.151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547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14.364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06586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1.590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1.571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7041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167.903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128.903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121.734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02291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76.322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76.322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55.488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19114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371.150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693.641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685.907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5027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Amortización Deuda Externa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329.941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329.941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329.941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32788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41.209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41.209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33.851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512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322.115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698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62914" y="799066"/>
            <a:ext cx="787739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2914" y="1765772"/>
            <a:ext cx="8048839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183F61F-8C55-4C5C-85CE-264B9105D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693109"/>
              </p:ext>
            </p:extLst>
          </p:nvPr>
        </p:nvGraphicFramePr>
        <p:xfrm>
          <a:off x="562914" y="2157190"/>
          <a:ext cx="7886700" cy="2011798"/>
        </p:xfrm>
        <a:graphic>
          <a:graphicData uri="http://schemas.openxmlformats.org/drawingml/2006/table">
            <a:tbl>
              <a:tblPr/>
              <a:tblGrid>
                <a:gridCol w="286477">
                  <a:extLst>
                    <a:ext uri="{9D8B030D-6E8A-4147-A177-3AD203B41FA5}">
                      <a16:colId xmlns:a16="http://schemas.microsoft.com/office/drawing/2014/main" val="2079535287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2919556688"/>
                    </a:ext>
                  </a:extLst>
                </a:gridCol>
                <a:gridCol w="286477">
                  <a:extLst>
                    <a:ext uri="{9D8B030D-6E8A-4147-A177-3AD203B41FA5}">
                      <a16:colId xmlns:a16="http://schemas.microsoft.com/office/drawing/2014/main" val="2030364332"/>
                    </a:ext>
                  </a:extLst>
                </a:gridCol>
                <a:gridCol w="2569695">
                  <a:extLst>
                    <a:ext uri="{9D8B030D-6E8A-4147-A177-3AD203B41FA5}">
                      <a16:colId xmlns:a16="http://schemas.microsoft.com/office/drawing/2014/main" val="1298931263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553014708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31304155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1723988897"/>
                    </a:ext>
                  </a:extLst>
                </a:gridCol>
                <a:gridCol w="767757">
                  <a:extLst>
                    <a:ext uri="{9D8B030D-6E8A-4147-A177-3AD203B41FA5}">
                      <a16:colId xmlns:a16="http://schemas.microsoft.com/office/drawing/2014/main" val="922660032"/>
                    </a:ext>
                  </a:extLst>
                </a:gridCol>
                <a:gridCol w="699003">
                  <a:extLst>
                    <a:ext uri="{9D8B030D-6E8A-4147-A177-3AD203B41FA5}">
                      <a16:colId xmlns:a16="http://schemas.microsoft.com/office/drawing/2014/main" val="1444689545"/>
                    </a:ext>
                  </a:extLst>
                </a:gridCol>
                <a:gridCol w="687543">
                  <a:extLst>
                    <a:ext uri="{9D8B030D-6E8A-4147-A177-3AD203B41FA5}">
                      <a16:colId xmlns:a16="http://schemas.microsoft.com/office/drawing/2014/main" val="512809078"/>
                    </a:ext>
                  </a:extLst>
                </a:gridCol>
              </a:tblGrid>
              <a:tr h="1719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597" marR="8597" marT="859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15503"/>
                  </a:ext>
                </a:extLst>
              </a:tr>
              <a:tr h="421273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944463"/>
                  </a:ext>
                </a:extLst>
              </a:tr>
              <a:tr h="18054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2.874.811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2.803.265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-71.546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2.451.506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54881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1.576.341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1.536.976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-39.365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1.373.205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87,1%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96436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1.226.030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1.226.030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1.045.455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012140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72.440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38.100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-34.340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30.313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41,8%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438110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6.617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6.617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2.547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38,5%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414431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6.804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6.804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3.674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54,0%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044494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43.275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8.935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-34.340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8.908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20,6%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99,7%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630083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15.744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15.744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15.184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96,4%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96,4%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047418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08231"/>
                  </a:ext>
                </a:extLst>
              </a:tr>
              <a:tr h="13755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2.159 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2.533</a:t>
                      </a:r>
                    </a:p>
                  </a:txBody>
                  <a:tcPr marL="8597" marR="8597" marT="859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117,3%</a:t>
                      </a:r>
                    </a:p>
                  </a:txBody>
                  <a:tcPr marL="8597" marR="8597" marT="859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421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6000" y="908720"/>
            <a:ext cx="8206782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DISTRIBUCIÓN POR SUBTÍTULO DE GASTO Y CÁPITULO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1E9D6F4-CEEF-4CC8-AA10-8A8EDBF56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025645"/>
              </p:ext>
            </p:extLst>
          </p:nvPr>
        </p:nvGraphicFramePr>
        <p:xfrm>
          <a:off x="486000" y="2163229"/>
          <a:ext cx="4086000" cy="25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6319B381-84D5-41D2-A903-8134DBCEB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84131"/>
              </p:ext>
            </p:extLst>
          </p:nvPr>
        </p:nvGraphicFramePr>
        <p:xfrm>
          <a:off x="4606782" y="2167906"/>
          <a:ext cx="4086000" cy="25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126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5471" y="781772"/>
            <a:ext cx="7886702" cy="12066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SERV. NACIONAL PARA PREVENCIÓN Y REHABIL.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0063" y="2010037"/>
            <a:ext cx="8015287" cy="1948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D4CFE873-3D9E-492C-9150-549DF27AE4F1}"/>
              </a:ext>
            </a:extLst>
          </p:cNvPr>
          <p:cNvSpPr txBox="1">
            <a:spLocks/>
          </p:cNvSpPr>
          <p:nvPr/>
        </p:nvSpPr>
        <p:spPr>
          <a:xfrm>
            <a:off x="522945" y="5670272"/>
            <a:ext cx="7886701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99286A1-FD30-44CF-8FFB-2759114F8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151968"/>
              </p:ext>
            </p:extLst>
          </p:nvPr>
        </p:nvGraphicFramePr>
        <p:xfrm>
          <a:off x="545022" y="2359683"/>
          <a:ext cx="7886701" cy="3310589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9324875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873689402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16574477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472703440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4340065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59587335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7342049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4542013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2294828173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264507434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32656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499179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72.510.114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71.933.683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-576.431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60.976.854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59785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8.940.741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9.340.031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399.290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8.933.169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9544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3.256.006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3.058.108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-197.898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2.302.512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26121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60.241.316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59.469.018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-772.298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49.702.930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76089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4608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Estudio Población General-INE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8724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59.964.296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59.191.998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-772.298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49.635.054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10808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Tratamiento y Rehabilitación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45.308.608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45.072.452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-236.156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36.803.778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02677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Programas de Prevención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3.337.149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3.337.227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3.276.484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9123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Capacitación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1.260.188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700.450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-559.738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288.446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2884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Municipalidades - Programa PREVIENE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6.148.616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6.097.432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-51.184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6.122.629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159713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Tolerancia Cero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1.128.819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977.924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-150.895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709.577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4682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Parentalidad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1.754.916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1.980.353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225.437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1.706.072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1742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Elige Vivir sin Drogas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1.026.000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1.026.160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728.068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3768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6.384.674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6384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6.384.674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7720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8911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2338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61.777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56.252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-5.525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36.138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1275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43.359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37.834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-5.525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35.676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91377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18.418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18.418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008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710698"/>
            <a:ext cx="792087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27026" y="1463222"/>
            <a:ext cx="7920878" cy="2817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 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D3B556C-B45E-46A8-B5DF-98851E176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862721"/>
              </p:ext>
            </p:extLst>
          </p:nvPr>
        </p:nvGraphicFramePr>
        <p:xfrm>
          <a:off x="527026" y="1916831"/>
          <a:ext cx="7933404" cy="3942157"/>
        </p:xfrm>
        <a:graphic>
          <a:graphicData uri="http://schemas.openxmlformats.org/drawingml/2006/table">
            <a:tbl>
              <a:tblPr/>
              <a:tblGrid>
                <a:gridCol w="261311">
                  <a:extLst>
                    <a:ext uri="{9D8B030D-6E8A-4147-A177-3AD203B41FA5}">
                      <a16:colId xmlns:a16="http://schemas.microsoft.com/office/drawing/2014/main" val="1781859001"/>
                    </a:ext>
                  </a:extLst>
                </a:gridCol>
                <a:gridCol w="261311">
                  <a:extLst>
                    <a:ext uri="{9D8B030D-6E8A-4147-A177-3AD203B41FA5}">
                      <a16:colId xmlns:a16="http://schemas.microsoft.com/office/drawing/2014/main" val="3894419613"/>
                    </a:ext>
                  </a:extLst>
                </a:gridCol>
                <a:gridCol w="261311">
                  <a:extLst>
                    <a:ext uri="{9D8B030D-6E8A-4147-A177-3AD203B41FA5}">
                      <a16:colId xmlns:a16="http://schemas.microsoft.com/office/drawing/2014/main" val="2301031984"/>
                    </a:ext>
                  </a:extLst>
                </a:gridCol>
                <a:gridCol w="2947588">
                  <a:extLst>
                    <a:ext uri="{9D8B030D-6E8A-4147-A177-3AD203B41FA5}">
                      <a16:colId xmlns:a16="http://schemas.microsoft.com/office/drawing/2014/main" val="1132285426"/>
                    </a:ext>
                  </a:extLst>
                </a:gridCol>
                <a:gridCol w="700314">
                  <a:extLst>
                    <a:ext uri="{9D8B030D-6E8A-4147-A177-3AD203B41FA5}">
                      <a16:colId xmlns:a16="http://schemas.microsoft.com/office/drawing/2014/main" val="3129025567"/>
                    </a:ext>
                  </a:extLst>
                </a:gridCol>
                <a:gridCol w="700314">
                  <a:extLst>
                    <a:ext uri="{9D8B030D-6E8A-4147-A177-3AD203B41FA5}">
                      <a16:colId xmlns:a16="http://schemas.microsoft.com/office/drawing/2014/main" val="456141754"/>
                    </a:ext>
                  </a:extLst>
                </a:gridCol>
                <a:gridCol w="700314">
                  <a:extLst>
                    <a:ext uri="{9D8B030D-6E8A-4147-A177-3AD203B41FA5}">
                      <a16:colId xmlns:a16="http://schemas.microsoft.com/office/drawing/2014/main" val="358865034"/>
                    </a:ext>
                  </a:extLst>
                </a:gridCol>
                <a:gridCol w="700314">
                  <a:extLst>
                    <a:ext uri="{9D8B030D-6E8A-4147-A177-3AD203B41FA5}">
                      <a16:colId xmlns:a16="http://schemas.microsoft.com/office/drawing/2014/main" val="2325437011"/>
                    </a:ext>
                  </a:extLst>
                </a:gridCol>
                <a:gridCol w="773480">
                  <a:extLst>
                    <a:ext uri="{9D8B030D-6E8A-4147-A177-3AD203B41FA5}">
                      <a16:colId xmlns:a16="http://schemas.microsoft.com/office/drawing/2014/main" val="3493878329"/>
                    </a:ext>
                  </a:extLst>
                </a:gridCol>
                <a:gridCol w="627147">
                  <a:extLst>
                    <a:ext uri="{9D8B030D-6E8A-4147-A177-3AD203B41FA5}">
                      <a16:colId xmlns:a16="http://schemas.microsoft.com/office/drawing/2014/main" val="3816118577"/>
                    </a:ext>
                  </a:extLst>
                </a:gridCol>
              </a:tblGrid>
              <a:tr h="15540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627582"/>
                  </a:ext>
                </a:extLst>
              </a:tr>
              <a:tr h="38074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792060"/>
                  </a:ext>
                </a:extLst>
              </a:tr>
              <a:tr h="16317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42.802.452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495.471.998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452.669.546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485.682.166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1134,7%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541265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15.400.101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15.823.442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423.341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13.502.408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003838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2.649.031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2.642.633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-6.398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1.969.894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585999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20.820.990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467.504.546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446.683.556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463.841.208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2227,8%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632308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3.448.608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4.278.067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829.459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3.736.867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730855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Asistencia Social (ORASMI)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2.767.531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3.596.990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829.459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3.328.631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54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Becas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681.067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681.067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408.236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296893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Atención de Daños y Damnificados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906221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16.963.994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463.226.479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446.262.485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460.104.341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2712,2%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944415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452.302.106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452.302.096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452.022.537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4520225370,0%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158111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Estadio Seguro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716.672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611.356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-105.316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322.927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23589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Diario Oficial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1.091.776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993.247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-98.529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764.097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903850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Migraciones y Extranjería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4.021.135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3.954.566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-66.569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3.155.159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543931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Seguimiento de Causas Judiciales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702.883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502.883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387.787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918538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228.661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229.051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184.265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582446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Violencia Rural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3.252.769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3.150.856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-101.913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3.150.769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516048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BID Fortalecimiento Seguridad Publica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6.700.000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1.302.000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-5.398.000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15.082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3088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CiberSeguridad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250.088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180.414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-69.674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101.718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56,4%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681910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408.388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-408.388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934329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408.388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-408.388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187654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2.349.566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712,6%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712,6%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600256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329.720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329.718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241971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2.019.848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752006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76.862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39.036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-37.826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12.398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16,1%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31,8%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452798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19.098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19.098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916031"/>
                  </a:ext>
                </a:extLst>
              </a:tr>
              <a:tr h="1293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16.724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6.724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-10.000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5.526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408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0C419A5E-28AB-4771-AE11-85610DF8C026}"/>
              </a:ext>
            </a:extLst>
          </p:cNvPr>
          <p:cNvSpPr txBox="1">
            <a:spLocks/>
          </p:cNvSpPr>
          <p:nvPr/>
        </p:nvSpPr>
        <p:spPr>
          <a:xfrm>
            <a:off x="447675" y="764576"/>
            <a:ext cx="791994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9" name="1 Título">
            <a:extLst>
              <a:ext uri="{FF2B5EF4-FFF2-40B4-BE49-F238E27FC236}">
                <a16:creationId xmlns:a16="http://schemas.microsoft.com/office/drawing/2014/main" id="{7B5DBC4F-610A-413E-8ECC-417BEB6BCAFE}"/>
              </a:ext>
            </a:extLst>
          </p:cNvPr>
          <p:cNvSpPr txBox="1">
            <a:spLocks/>
          </p:cNvSpPr>
          <p:nvPr/>
        </p:nvSpPr>
        <p:spPr>
          <a:xfrm>
            <a:off x="446756" y="1556473"/>
            <a:ext cx="7919948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					           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B124A02-7E5D-4D03-B2FD-77DCD6232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420541"/>
              </p:ext>
            </p:extLst>
          </p:nvPr>
        </p:nvGraphicFramePr>
        <p:xfrm>
          <a:off x="446756" y="1950174"/>
          <a:ext cx="7919948" cy="1678476"/>
        </p:xfrm>
        <a:graphic>
          <a:graphicData uri="http://schemas.openxmlformats.org/drawingml/2006/table">
            <a:tbl>
              <a:tblPr/>
              <a:tblGrid>
                <a:gridCol w="260868">
                  <a:extLst>
                    <a:ext uri="{9D8B030D-6E8A-4147-A177-3AD203B41FA5}">
                      <a16:colId xmlns:a16="http://schemas.microsoft.com/office/drawing/2014/main" val="696550034"/>
                    </a:ext>
                  </a:extLst>
                </a:gridCol>
                <a:gridCol w="260868">
                  <a:extLst>
                    <a:ext uri="{9D8B030D-6E8A-4147-A177-3AD203B41FA5}">
                      <a16:colId xmlns:a16="http://schemas.microsoft.com/office/drawing/2014/main" val="651775592"/>
                    </a:ext>
                  </a:extLst>
                </a:gridCol>
                <a:gridCol w="260868">
                  <a:extLst>
                    <a:ext uri="{9D8B030D-6E8A-4147-A177-3AD203B41FA5}">
                      <a16:colId xmlns:a16="http://schemas.microsoft.com/office/drawing/2014/main" val="4203703726"/>
                    </a:ext>
                  </a:extLst>
                </a:gridCol>
                <a:gridCol w="2942589">
                  <a:extLst>
                    <a:ext uri="{9D8B030D-6E8A-4147-A177-3AD203B41FA5}">
                      <a16:colId xmlns:a16="http://schemas.microsoft.com/office/drawing/2014/main" val="2832214568"/>
                    </a:ext>
                  </a:extLst>
                </a:gridCol>
                <a:gridCol w="699126">
                  <a:extLst>
                    <a:ext uri="{9D8B030D-6E8A-4147-A177-3AD203B41FA5}">
                      <a16:colId xmlns:a16="http://schemas.microsoft.com/office/drawing/2014/main" val="2252633193"/>
                    </a:ext>
                  </a:extLst>
                </a:gridCol>
                <a:gridCol w="699126">
                  <a:extLst>
                    <a:ext uri="{9D8B030D-6E8A-4147-A177-3AD203B41FA5}">
                      <a16:colId xmlns:a16="http://schemas.microsoft.com/office/drawing/2014/main" val="1409571685"/>
                    </a:ext>
                  </a:extLst>
                </a:gridCol>
                <a:gridCol w="699126">
                  <a:extLst>
                    <a:ext uri="{9D8B030D-6E8A-4147-A177-3AD203B41FA5}">
                      <a16:colId xmlns:a16="http://schemas.microsoft.com/office/drawing/2014/main" val="274193174"/>
                    </a:ext>
                  </a:extLst>
                </a:gridCol>
                <a:gridCol w="699126">
                  <a:extLst>
                    <a:ext uri="{9D8B030D-6E8A-4147-A177-3AD203B41FA5}">
                      <a16:colId xmlns:a16="http://schemas.microsoft.com/office/drawing/2014/main" val="829333199"/>
                    </a:ext>
                  </a:extLst>
                </a:gridCol>
                <a:gridCol w="772168">
                  <a:extLst>
                    <a:ext uri="{9D8B030D-6E8A-4147-A177-3AD203B41FA5}">
                      <a16:colId xmlns:a16="http://schemas.microsoft.com/office/drawing/2014/main" val="746172100"/>
                    </a:ext>
                  </a:extLst>
                </a:gridCol>
                <a:gridCol w="626083">
                  <a:extLst>
                    <a:ext uri="{9D8B030D-6E8A-4147-A177-3AD203B41FA5}">
                      <a16:colId xmlns:a16="http://schemas.microsoft.com/office/drawing/2014/main" val="46521918"/>
                    </a:ext>
                  </a:extLst>
                </a:gridCol>
              </a:tblGrid>
              <a:tr h="12732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793" marR="7793" marT="779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65939"/>
                  </a:ext>
                </a:extLst>
              </a:tr>
              <a:tr h="24700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479340"/>
                  </a:ext>
                </a:extLst>
              </a:tr>
              <a:tr h="1273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30.780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2.954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-27.826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2.940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802043"/>
                  </a:ext>
                </a:extLst>
              </a:tr>
              <a:tr h="1273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10.260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10.260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3.932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57822"/>
                  </a:ext>
                </a:extLst>
              </a:tr>
              <a:tr h="1273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3.214.868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8.794.803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5.579.935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5.999.602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478691"/>
                  </a:ext>
                </a:extLst>
              </a:tr>
              <a:tr h="1273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3.214.868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8.794.803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5.579.935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5.999.602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186,6%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68,2%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719345"/>
                  </a:ext>
                </a:extLst>
              </a:tr>
              <a:tr h="1273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 Atender Situaciones de Emergencia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3.168.768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3.168.758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3.033.744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30337440,0%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276742"/>
                  </a:ext>
                </a:extLst>
              </a:tr>
              <a:tr h="1273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Frontera Segura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3.214.858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5.626.035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2.411.177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2.965.858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92,3%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714612"/>
                  </a:ext>
                </a:extLst>
              </a:tr>
              <a:tr h="1273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310.880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337.818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884778"/>
                  </a:ext>
                </a:extLst>
              </a:tr>
              <a:tr h="1273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Intereses Deuda Externa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126.630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126.630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707857"/>
                  </a:ext>
                </a:extLst>
              </a:tr>
              <a:tr h="1273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Financieros Deuda Externa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184.250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184.250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536155"/>
                  </a:ext>
                </a:extLst>
              </a:tr>
              <a:tr h="1273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 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26.938</a:t>
                      </a:r>
                    </a:p>
                  </a:txBody>
                  <a:tcPr marL="7793" marR="7793" marT="7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793" marR="7793" marT="77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719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403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6725" y="823897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5" y="1556792"/>
            <a:ext cx="7886701" cy="272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1640B20-8CAC-42CE-AB01-853F94045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100335"/>
              </p:ext>
            </p:extLst>
          </p:nvPr>
        </p:nvGraphicFramePr>
        <p:xfrm>
          <a:off x="466725" y="1909634"/>
          <a:ext cx="7886701" cy="1622552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14101111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60199531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530665159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57578306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90679052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20254902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3747326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557632909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603941311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4281081442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123955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147831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6.171.818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5.909.227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-262.591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3.854.730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5387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1.405.405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1.402.465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-2.940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1.220.116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0262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4.570.941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4.405.705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-165.236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2.546.672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70309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64607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96.278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3929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195.472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101.057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-94.415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87.942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20100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143.981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-94.415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38.574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016476"/>
                  </a:ext>
                </a:extLst>
              </a:tr>
              <a:tr h="15858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51.491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51.491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49.368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005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28078" y="746702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44128" y="1506218"/>
            <a:ext cx="7870652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DE69E17-ED8F-4D0D-B338-84F0EDA4E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83742"/>
              </p:ext>
            </p:extLst>
          </p:nvPr>
        </p:nvGraphicFramePr>
        <p:xfrm>
          <a:off x="428077" y="1871343"/>
          <a:ext cx="7886701" cy="1723670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99279323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001281776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24400949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008500415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8141678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76656594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60733262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065151436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25451264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292141046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353712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735803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4.213.520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3.363.520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1.885.983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0699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698.686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2671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698.686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0989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774.426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698.686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0195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61596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57.304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9652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3.439.094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1.187.297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38432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3.439.094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1.187.297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1288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3.439.094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2.589.094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1.187.297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771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4102" y="80626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60021" y="1509623"/>
            <a:ext cx="7886701" cy="3329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E405FDC-4777-458D-AA3E-2F1FF60BFD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879963"/>
              </p:ext>
            </p:extLst>
          </p:nvPr>
        </p:nvGraphicFramePr>
        <p:xfrm>
          <a:off x="556226" y="1891745"/>
          <a:ext cx="7886701" cy="2752481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96674525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95827548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1033366466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8790458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8571401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3507433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37207224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399635013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351864509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626798661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990872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69067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47.804.273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46.404.273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45.086.628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12589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31.616.276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30.216.276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28.912.429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2634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31.616.276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30.216.276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28.912.429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32042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de Operación de Cuerpo de Bomberos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23.587.397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23.587.397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22.450.045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326138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Ayuda Extraordinaria, Reparaciones y Mantenciones de Cuerpos de Bomberos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1.704.274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1.704.274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1.537.778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504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Funcionamiento de la Junta Nacional y Organismos Dependientes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3.682.655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2.986.070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-696.585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2.986.070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73664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de Bomberos de Chile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2.641.950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1.938.535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-703.415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1.938.536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6597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9.897.468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96460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9.897.468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533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16.174.199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3206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16.187.997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16.174.199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5089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Inversiones de Cuerpos de Bomberos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2.452.019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2.452.019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2.438.222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505859"/>
                  </a:ext>
                </a:extLst>
              </a:tr>
              <a:tr h="253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Importaciones y Compromisos en Moneda Extranjera para Cuerpos de Bomberos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8.850.165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8.850.165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8.850.165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5782"/>
                  </a:ext>
                </a:extLst>
              </a:tr>
              <a:tr h="26165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Adquisiciones y Compromisos en Moneda Nacional para Cuerpos de Bomberos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4.885.813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4.885.813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4.885.812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965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39553" y="806346"/>
            <a:ext cx="788670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9843" y="1433000"/>
            <a:ext cx="7886700" cy="3264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E0F008D-7738-4F99-8024-A986F9360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157404"/>
              </p:ext>
            </p:extLst>
          </p:nvPr>
        </p:nvGraphicFramePr>
        <p:xfrm>
          <a:off x="539553" y="1725650"/>
          <a:ext cx="7886700" cy="4664477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1081814630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17351371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197033537"/>
                    </a:ext>
                  </a:extLst>
                </a:gridCol>
                <a:gridCol w="2981301">
                  <a:extLst>
                    <a:ext uri="{9D8B030D-6E8A-4147-A177-3AD203B41FA5}">
                      <a16:colId xmlns:a16="http://schemas.microsoft.com/office/drawing/2014/main" val="3160307838"/>
                    </a:ext>
                  </a:extLst>
                </a:gridCol>
                <a:gridCol w="708322">
                  <a:extLst>
                    <a:ext uri="{9D8B030D-6E8A-4147-A177-3AD203B41FA5}">
                      <a16:colId xmlns:a16="http://schemas.microsoft.com/office/drawing/2014/main" val="4058611788"/>
                    </a:ext>
                  </a:extLst>
                </a:gridCol>
                <a:gridCol w="708322">
                  <a:extLst>
                    <a:ext uri="{9D8B030D-6E8A-4147-A177-3AD203B41FA5}">
                      <a16:colId xmlns:a16="http://schemas.microsoft.com/office/drawing/2014/main" val="1283083285"/>
                    </a:ext>
                  </a:extLst>
                </a:gridCol>
                <a:gridCol w="708322">
                  <a:extLst>
                    <a:ext uri="{9D8B030D-6E8A-4147-A177-3AD203B41FA5}">
                      <a16:colId xmlns:a16="http://schemas.microsoft.com/office/drawing/2014/main" val="1149810062"/>
                    </a:ext>
                  </a:extLst>
                </a:gridCol>
                <a:gridCol w="708322">
                  <a:extLst>
                    <a:ext uri="{9D8B030D-6E8A-4147-A177-3AD203B41FA5}">
                      <a16:colId xmlns:a16="http://schemas.microsoft.com/office/drawing/2014/main" val="3262481421"/>
                    </a:ext>
                  </a:extLst>
                </a:gridCol>
                <a:gridCol w="644892">
                  <a:extLst>
                    <a:ext uri="{9D8B030D-6E8A-4147-A177-3AD203B41FA5}">
                      <a16:colId xmlns:a16="http://schemas.microsoft.com/office/drawing/2014/main" val="214671381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2654440839"/>
                    </a:ext>
                  </a:extLst>
                </a:gridCol>
              </a:tblGrid>
              <a:tr h="1284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464" marR="7464" marT="74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81979"/>
                  </a:ext>
                </a:extLst>
              </a:tr>
              <a:tr h="364325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709407"/>
                  </a:ext>
                </a:extLst>
              </a:tr>
              <a:tr h="158660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1.181.555.677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1.161.557.115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-19.998.562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1.007.229.166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094015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936.409.956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941.951.417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5.541.461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853.207.355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90,6%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006311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194.241.863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169.203.409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-25.038.454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116.002.408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68,6%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121856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10.658.675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8.177.963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-2.480.712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5.399.789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162358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10.658.675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8.176.963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-2.481.712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5.399.529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248801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Asistencia Social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713940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1.954.468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1.754.468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266.383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295818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39.974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18,3%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18,3%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622650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Premios y Otros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217.944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39.974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18,3%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18,3%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806089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1.736.524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1.536.524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226.409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553267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Museo Histórico y Centro Cultural de Carabineros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447.704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247.704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66.746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26,9%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498771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Modelo de Integración Carabineros-Comunidad MICC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1.288.800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1.288.800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159.663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12,4%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033681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Aporte Fondo de Desahucio Carabineros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756554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Rotativo de Abastecimiento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256550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5.002.879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404873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Impuestos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5.467.333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5.002.879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94653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457.190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457.190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145.689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493019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Devoluciones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130.000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22.314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231834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Compensaciones por Daños a Terceros y/o a la Propiedad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327.190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327.190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123.375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809763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655.327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10.394.250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9.738.923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8.646.083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1319,4%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83,2%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73033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9.537.745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9.537.745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8.090.564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859139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2.487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2.487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587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052586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53.352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515.676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462.324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464.420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870,5%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90,1%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7550462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3.899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31.467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27.568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31.455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806,7%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957399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417.927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218.044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-199.883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59.057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27,1%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374067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Activos no Financieros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177.662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88.831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-88.831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813770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29.880.160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21.863.190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-8.016.970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15.695.516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332797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29.880.160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21.863.190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-8.016.970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15.695.516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52,5%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439191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641.868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46041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2.235.995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641.868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28,7%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465935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2.221.196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012746"/>
                  </a:ext>
                </a:extLst>
              </a:tr>
              <a:tr h="12840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51.900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2.221.196</a:t>
                      </a:r>
                    </a:p>
                  </a:txBody>
                  <a:tcPr marL="7464" marR="7464" marT="74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4279,8%</a:t>
                      </a:r>
                    </a:p>
                  </a:txBody>
                  <a:tcPr marL="7464" marR="7464" marT="74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175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37220" y="855428"/>
            <a:ext cx="786955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637220" y="1647006"/>
            <a:ext cx="7869559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dólares americanos</a:t>
            </a:r>
          </a:p>
        </p:txBody>
      </p:sp>
    </p:spTree>
    <p:extLst>
      <p:ext uri="{BB962C8B-B14F-4D97-AF65-F5344CB8AC3E}">
        <p14:creationId xmlns:p14="http://schemas.microsoft.com/office/powerpoint/2010/main" val="3938613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99294" y="798035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99294" y="1537569"/>
            <a:ext cx="8187506" cy="365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F983B0E-C7FA-44A1-A7EB-A6FA5D44B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780235"/>
              </p:ext>
            </p:extLst>
          </p:nvPr>
        </p:nvGraphicFramePr>
        <p:xfrm>
          <a:off x="499294" y="1910322"/>
          <a:ext cx="7886701" cy="1463972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3828505791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4082333383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787239511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391952973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317852363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467770524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9899829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34914649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3002516447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67231608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605480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37068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31.595.756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31.402.212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-193.544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30.294.914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81954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22.943.023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23.502.280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559.257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21.428.676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11116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8.464.047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6.015.544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-2.448.503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5.168.440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3581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178.686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1.874.388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1.695.702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171.926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92751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178.686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1.874.388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1.695.702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171.926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3576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3.525.872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35258,7%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35258,7%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63948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3.525.872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35258,7%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35258,7%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177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03634" y="720340"/>
            <a:ext cx="7888958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01376" y="1730291"/>
            <a:ext cx="7886701" cy="3222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6B8D4D7-F95F-40F3-9F23-812CD6434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494511"/>
              </p:ext>
            </p:extLst>
          </p:nvPr>
        </p:nvGraphicFramePr>
        <p:xfrm>
          <a:off x="501375" y="2094321"/>
          <a:ext cx="7886701" cy="3281858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211935117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748858498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2488814064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281551488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95543830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177207361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98519557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187355741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1620225382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3930046195"/>
                    </a:ext>
                  </a:extLst>
                </a:gridCol>
              </a:tblGrid>
              <a:tr h="126864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5541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38336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354.753.508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359.983.429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5.229.921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336.303.044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3807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287.752.425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288.280.363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527.938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277.226.690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86777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39.137.794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39.725.658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587.864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33.083.040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99741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339.092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61782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356.453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339.092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94487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2.930.760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2.228.686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-702.074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1.210.304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3483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2.816.550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2.029.586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-786.964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1.025.128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43262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Microtráfico Cero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2.039.114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1.840.014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-199.100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835.556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54275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Bienestar Social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777.436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189.572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-587.864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189.572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08235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114.210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199.100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84.890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60485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Internacional de Policía Criminal - INTERPOL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114.210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199.100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84.890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185.176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7029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5.909.973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5.590.973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2.510.749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45810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2.115.992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1.796.992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-319.000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1.796.693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41731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290.563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290.563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208.336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71863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1.739.583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1.739.583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248.874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22575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717.766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717.766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72.613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3292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1.046.069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1.046.069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184.233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00902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18.666.103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17.615.817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-1.050.286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15.747.824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07190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18.666.103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17.615.817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-1.050.286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15.747.824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12914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6.185.345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065660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6.185.479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6.185.345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247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0362" y="817540"/>
            <a:ext cx="801357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MENSUAL DE GASTOS A NOVIEMBRE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FF44A13-D57F-4580-8606-3996C82EC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7446891"/>
              </p:ext>
            </p:extLst>
          </p:nvPr>
        </p:nvGraphicFramePr>
        <p:xfrm>
          <a:off x="630362" y="1916832"/>
          <a:ext cx="8013576" cy="369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5447" y="920335"/>
            <a:ext cx="7579017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12757" y="1641499"/>
            <a:ext cx="757463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8C1AB06-F4B8-413E-A357-654B75B95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26552"/>
              </p:ext>
            </p:extLst>
          </p:nvPr>
        </p:nvGraphicFramePr>
        <p:xfrm>
          <a:off x="528172" y="2096839"/>
          <a:ext cx="7574629" cy="3215626"/>
        </p:xfrm>
        <a:graphic>
          <a:graphicData uri="http://schemas.openxmlformats.org/drawingml/2006/table">
            <a:tbl>
              <a:tblPr/>
              <a:tblGrid>
                <a:gridCol w="797956">
                  <a:extLst>
                    <a:ext uri="{9D8B030D-6E8A-4147-A177-3AD203B41FA5}">
                      <a16:colId xmlns:a16="http://schemas.microsoft.com/office/drawing/2014/main" val="640264593"/>
                    </a:ext>
                  </a:extLst>
                </a:gridCol>
                <a:gridCol w="2131853">
                  <a:extLst>
                    <a:ext uri="{9D8B030D-6E8A-4147-A177-3AD203B41FA5}">
                      <a16:colId xmlns:a16="http://schemas.microsoft.com/office/drawing/2014/main" val="183852464"/>
                    </a:ext>
                  </a:extLst>
                </a:gridCol>
                <a:gridCol w="797956">
                  <a:extLst>
                    <a:ext uri="{9D8B030D-6E8A-4147-A177-3AD203B41FA5}">
                      <a16:colId xmlns:a16="http://schemas.microsoft.com/office/drawing/2014/main" val="3980075208"/>
                    </a:ext>
                  </a:extLst>
                </a:gridCol>
                <a:gridCol w="797956">
                  <a:extLst>
                    <a:ext uri="{9D8B030D-6E8A-4147-A177-3AD203B41FA5}">
                      <a16:colId xmlns:a16="http://schemas.microsoft.com/office/drawing/2014/main" val="2832092760"/>
                    </a:ext>
                  </a:extLst>
                </a:gridCol>
                <a:gridCol w="797956">
                  <a:extLst>
                    <a:ext uri="{9D8B030D-6E8A-4147-A177-3AD203B41FA5}">
                      <a16:colId xmlns:a16="http://schemas.microsoft.com/office/drawing/2014/main" val="1768433048"/>
                    </a:ext>
                  </a:extLst>
                </a:gridCol>
                <a:gridCol w="797956">
                  <a:extLst>
                    <a:ext uri="{9D8B030D-6E8A-4147-A177-3AD203B41FA5}">
                      <a16:colId xmlns:a16="http://schemas.microsoft.com/office/drawing/2014/main" val="843782565"/>
                    </a:ext>
                  </a:extLst>
                </a:gridCol>
                <a:gridCol w="726498">
                  <a:extLst>
                    <a:ext uri="{9D8B030D-6E8A-4147-A177-3AD203B41FA5}">
                      <a16:colId xmlns:a16="http://schemas.microsoft.com/office/drawing/2014/main" val="4215754604"/>
                    </a:ext>
                  </a:extLst>
                </a:gridCol>
                <a:gridCol w="726498">
                  <a:extLst>
                    <a:ext uri="{9D8B030D-6E8A-4147-A177-3AD203B41FA5}">
                      <a16:colId xmlns:a16="http://schemas.microsoft.com/office/drawing/2014/main" val="1284665104"/>
                    </a:ext>
                  </a:extLst>
                </a:gridCol>
              </a:tblGrid>
              <a:tr h="152219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884961"/>
                  </a:ext>
                </a:extLst>
              </a:tr>
              <a:tr h="466170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591019"/>
                  </a:ext>
                </a:extLst>
              </a:tr>
              <a:tr h="16173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1.257.355.603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1.274.326.180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16.970.577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982.508.255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084392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y Parinacota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40.003.795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45.139.938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5.136.143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36.569.612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533803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50.207.984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55.844.281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5.636.297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41.822.514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962358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87.137.087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78.132.482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-9.004.605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59.846.479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537240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72.809.148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74.111.378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1.302.230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48.520.533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9601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71.050.666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75.045.774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3.995.108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48.604.391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754640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Valparaíso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86.187.067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78.442.989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-7.744.078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61.242.636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842161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 de Santiago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136.589.383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131.265.050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-5.324.333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105.072.088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417563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74.680.734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73.468.356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-1.212.378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56.616.388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648727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89.297.394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92.490.127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3.192.733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74.909.420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10272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56.243.308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44.160.242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-12.083.066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35.059.264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582565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Biobío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88.089.649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97.791.731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9.702.082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76.281.532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627274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Araucanía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131.799.573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127.125.997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-4.673.576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106.525.091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973778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55.612.900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47.994.305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-7.618.595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35.727.622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247442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87.114.043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87.348.685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234.642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70.721.350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712702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Aysén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62.475.671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75.234.223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12.758.552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56.131.645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332828"/>
                  </a:ext>
                </a:extLst>
              </a:tr>
              <a:tr h="15221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68.057.201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90.730.622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22.673.421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68.857.690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531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810920"/>
            <a:ext cx="72008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MENSUAL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8" name="2 Gráfico">
            <a:extLst>
              <a:ext uri="{FF2B5EF4-FFF2-40B4-BE49-F238E27FC236}">
                <a16:creationId xmlns:a16="http://schemas.microsoft.com/office/drawing/2014/main" id="{27BA1CC5-AEA6-4CF3-896B-C3C518A6D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2933742"/>
              </p:ext>
            </p:extLst>
          </p:nvPr>
        </p:nvGraphicFramePr>
        <p:xfrm>
          <a:off x="611560" y="2060848"/>
          <a:ext cx="7200801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232" y="916622"/>
            <a:ext cx="7632848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ACUMULADA DE GASTOS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01, 02 Y 03: GOBIERNOS REGIONALES</a:t>
            </a:r>
          </a:p>
        </p:txBody>
      </p:sp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71F61CC1-F897-47A8-9365-700BEC332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1183213"/>
              </p:ext>
            </p:extLst>
          </p:nvPr>
        </p:nvGraphicFramePr>
        <p:xfrm>
          <a:off x="827584" y="2204864"/>
          <a:ext cx="741649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3469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17585" y="836712"/>
            <a:ext cx="8107551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01: GASTOS DE FUNCIONAMIENTO GOBIERNOS REGIONALES</a:t>
            </a:r>
          </a:p>
        </p:txBody>
      </p:sp>
      <p:graphicFrame>
        <p:nvGraphicFramePr>
          <p:cNvPr id="9" name="2 Gráfico">
            <a:extLst>
              <a:ext uri="{FF2B5EF4-FFF2-40B4-BE49-F238E27FC236}">
                <a16:creationId xmlns:a16="http://schemas.microsoft.com/office/drawing/2014/main" id="{22449F74-9072-4AA8-92AE-595D946DD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4499854"/>
              </p:ext>
            </p:extLst>
          </p:nvPr>
        </p:nvGraphicFramePr>
        <p:xfrm>
          <a:off x="4659807" y="2161805"/>
          <a:ext cx="3937979" cy="2670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1 Gráfico">
            <a:extLst>
              <a:ext uri="{FF2B5EF4-FFF2-40B4-BE49-F238E27FC236}">
                <a16:creationId xmlns:a16="http://schemas.microsoft.com/office/drawing/2014/main" id="{D7EFA333-2F48-40B4-A3CA-51D3B63125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462161"/>
              </p:ext>
            </p:extLst>
          </p:nvPr>
        </p:nvGraphicFramePr>
        <p:xfrm>
          <a:off x="546214" y="2161805"/>
          <a:ext cx="3937980" cy="2670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76001" y="959239"/>
            <a:ext cx="818207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CAPÍTULOS 61 AL 75, PROGRAMA 02 Y 03: INVERSIÓN REGIONAL</a:t>
            </a:r>
          </a:p>
        </p:txBody>
      </p:sp>
      <p:graphicFrame>
        <p:nvGraphicFramePr>
          <p:cNvPr id="7" name="2 Gráfico">
            <a:extLst>
              <a:ext uri="{FF2B5EF4-FFF2-40B4-BE49-F238E27FC236}">
                <a16:creationId xmlns:a16="http://schemas.microsoft.com/office/drawing/2014/main" id="{87B083C4-584E-4ADD-A603-A05DE3214B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886027"/>
              </p:ext>
            </p:extLst>
          </p:nvPr>
        </p:nvGraphicFramePr>
        <p:xfrm>
          <a:off x="4620184" y="2101710"/>
          <a:ext cx="3960439" cy="266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1 Gráfico">
            <a:extLst>
              <a:ext uri="{FF2B5EF4-FFF2-40B4-BE49-F238E27FC236}">
                <a16:creationId xmlns:a16="http://schemas.microsoft.com/office/drawing/2014/main" id="{7B6C79D9-3180-47BB-BC8C-72C1ACC72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3722430"/>
              </p:ext>
            </p:extLst>
          </p:nvPr>
        </p:nvGraphicFramePr>
        <p:xfrm>
          <a:off x="563377" y="2101710"/>
          <a:ext cx="3974439" cy="269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9571" y="787407"/>
            <a:ext cx="770485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COMPORTAMIENTO DE LA EJECUCIÓN ACUMULADA DE GASTOS A NOVIEMBRE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21830C7-7DBA-4D54-B39D-355C835FAA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2500312"/>
              </p:ext>
            </p:extLst>
          </p:nvPr>
        </p:nvGraphicFramePr>
        <p:xfrm>
          <a:off x="718825" y="2060848"/>
          <a:ext cx="7704854" cy="3652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517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4469" y="866703"/>
            <a:ext cx="7860246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28178" y="1563585"/>
            <a:ext cx="7886699" cy="302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3632DB60-84B3-4AED-A8CC-1D67F89ED1A3}"/>
              </a:ext>
            </a:extLst>
          </p:cNvPr>
          <p:cNvSpPr txBox="1">
            <a:spLocks/>
          </p:cNvSpPr>
          <p:nvPr/>
        </p:nvSpPr>
        <p:spPr>
          <a:xfrm>
            <a:off x="504834" y="4669374"/>
            <a:ext cx="7910043" cy="376799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4F93607-04B9-433E-9427-70F05300D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993078"/>
              </p:ext>
            </p:extLst>
          </p:nvPr>
        </p:nvGraphicFramePr>
        <p:xfrm>
          <a:off x="528178" y="1909991"/>
          <a:ext cx="7886699" cy="2766568"/>
        </p:xfrm>
        <a:graphic>
          <a:graphicData uri="http://schemas.openxmlformats.org/drawingml/2006/table">
            <a:tbl>
              <a:tblPr/>
              <a:tblGrid>
                <a:gridCol w="715032">
                  <a:extLst>
                    <a:ext uri="{9D8B030D-6E8A-4147-A177-3AD203B41FA5}">
                      <a16:colId xmlns:a16="http://schemas.microsoft.com/office/drawing/2014/main" val="3695442966"/>
                    </a:ext>
                  </a:extLst>
                </a:gridCol>
                <a:gridCol w="3009539">
                  <a:extLst>
                    <a:ext uri="{9D8B030D-6E8A-4147-A177-3AD203B41FA5}">
                      <a16:colId xmlns:a16="http://schemas.microsoft.com/office/drawing/2014/main" val="4232951007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414796316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692090289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1003924404"/>
                    </a:ext>
                  </a:extLst>
                </a:gridCol>
                <a:gridCol w="715032">
                  <a:extLst>
                    <a:ext uri="{9D8B030D-6E8A-4147-A177-3AD203B41FA5}">
                      <a16:colId xmlns:a16="http://schemas.microsoft.com/office/drawing/2014/main" val="3248932780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3372995912"/>
                    </a:ext>
                  </a:extLst>
                </a:gridCol>
                <a:gridCol w="651000">
                  <a:extLst>
                    <a:ext uri="{9D8B030D-6E8A-4147-A177-3AD203B41FA5}">
                      <a16:colId xmlns:a16="http://schemas.microsoft.com/office/drawing/2014/main" val="1573877768"/>
                    </a:ext>
                  </a:extLst>
                </a:gridCol>
              </a:tblGrid>
              <a:tr h="16972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Subtítulo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486" marR="8486" marT="84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440985"/>
                  </a:ext>
                </a:extLst>
              </a:tr>
              <a:tr h="415834">
                <a:tc gridSpan="2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486" marR="8486" marT="848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953739"/>
                  </a:ext>
                </a:extLst>
              </a:tr>
              <a:tr h="178215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3.605.257.024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3.911.507.686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306.250.662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3.329.887.098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92,4%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123274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1.406.730.279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1.420.120.403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13.390.124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1.297.186.913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17046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287.471.313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260.373.854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-27.097.459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187.390.436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00523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11.193.984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10.819.040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-374.944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6.052.878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54,1%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55,9%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30040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330.055.551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800.404.141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470.348.590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728.613.587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809362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5.797.053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5.797.053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85.062.002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1467,3%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1467,3%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6537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GASTOS CORRIENTES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10.274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1.215.127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1.204.853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695.265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6767,2%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244078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107.636.928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107.663.677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26.749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72.940.169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67,7%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004609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713.527.960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553.449.349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-160.078.611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451.600.046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63,3%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335905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26.552.663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26.552.663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7.604.027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533368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696.047.583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679.643.780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-16.403.803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522.053.640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76,8%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527938"/>
                  </a:ext>
                </a:extLst>
              </a:tr>
              <a:tr h="16972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20.233.436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45.357.938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25.124.502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50.417.540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111,2%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479452"/>
                  </a:ext>
                </a:extLst>
              </a:tr>
              <a:tr h="13578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SALDO FINAL DE CAJA                                                            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110.661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110.661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8486" marR="8486" marT="8486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953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28648" y="730585"/>
            <a:ext cx="7886697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 RESUMEN POR CAPÍTULOS</a:t>
            </a:r>
            <a:endParaRPr lang="es-CL" sz="1800" b="1" dirty="0">
              <a:solidFill>
                <a:schemeClr val="tx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28648" y="1453734"/>
            <a:ext cx="7987175" cy="365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FD3B9A0-F4A7-431C-B4AE-1CD9066D4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098569"/>
              </p:ext>
            </p:extLst>
          </p:nvPr>
        </p:nvGraphicFramePr>
        <p:xfrm>
          <a:off x="628647" y="1889360"/>
          <a:ext cx="7886698" cy="3884259"/>
        </p:xfrm>
        <a:graphic>
          <a:graphicData uri="http://schemas.openxmlformats.org/drawingml/2006/table">
            <a:tbl>
              <a:tblPr/>
              <a:tblGrid>
                <a:gridCol w="346668">
                  <a:extLst>
                    <a:ext uri="{9D8B030D-6E8A-4147-A177-3AD203B41FA5}">
                      <a16:colId xmlns:a16="http://schemas.microsoft.com/office/drawing/2014/main" val="917635458"/>
                    </a:ext>
                  </a:extLst>
                </a:gridCol>
                <a:gridCol w="270834">
                  <a:extLst>
                    <a:ext uri="{9D8B030D-6E8A-4147-A177-3AD203B41FA5}">
                      <a16:colId xmlns:a16="http://schemas.microsoft.com/office/drawing/2014/main" val="2765762259"/>
                    </a:ext>
                  </a:extLst>
                </a:gridCol>
                <a:gridCol w="3055013">
                  <a:extLst>
                    <a:ext uri="{9D8B030D-6E8A-4147-A177-3AD203B41FA5}">
                      <a16:colId xmlns:a16="http://schemas.microsoft.com/office/drawing/2014/main" val="2298492295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522316767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3413949770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4033111578"/>
                    </a:ext>
                  </a:extLst>
                </a:gridCol>
                <a:gridCol w="725836">
                  <a:extLst>
                    <a:ext uri="{9D8B030D-6E8A-4147-A177-3AD203B41FA5}">
                      <a16:colId xmlns:a16="http://schemas.microsoft.com/office/drawing/2014/main" val="2596574425"/>
                    </a:ext>
                  </a:extLst>
                </a:gridCol>
                <a:gridCol w="660836">
                  <a:extLst>
                    <a:ext uri="{9D8B030D-6E8A-4147-A177-3AD203B41FA5}">
                      <a16:colId xmlns:a16="http://schemas.microsoft.com/office/drawing/2014/main" val="2901964567"/>
                    </a:ext>
                  </a:extLst>
                </a:gridCol>
                <a:gridCol w="650003">
                  <a:extLst>
                    <a:ext uri="{9D8B030D-6E8A-4147-A177-3AD203B41FA5}">
                      <a16:colId xmlns:a16="http://schemas.microsoft.com/office/drawing/2014/main" val="280063664"/>
                    </a:ext>
                  </a:extLst>
                </a:gridCol>
              </a:tblGrid>
              <a:tr h="16250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8125" marR="8125" marT="81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974954"/>
                  </a:ext>
                </a:extLst>
              </a:tr>
              <a:tr h="39812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Cap.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Prog.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Denominación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741079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Gobierno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75.543.028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72.623.969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-2.919.059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63.403.373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083079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Oficina Nacional de Emergencia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16.660.147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16.937.235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277.088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14.799.292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874774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642.714.199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688.798.974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46.084.775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573.495.124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5868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Desarrollo Regional y Administrativo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37.314.801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38.869.238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1.554.437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35.235.225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101872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Fortalecimiento de la Gestión Subnacional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9.696.436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6.629.831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-3.066.605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3.430.678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00872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Desarrollo Local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198.236.611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264.289.106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66.052.495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224.961.489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018545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05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a 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197.053.045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208.153.302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11.100.257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190.102.535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33566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06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de Convergencia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200.413.306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171.951.986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-28.461.320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119.917.539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710250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07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Agencia Nacional de Inteligencia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7.065.223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10.189.138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3.123.915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8.240.802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116,6%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735441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08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45.145.948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44.236.296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-909.652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35.881.101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638259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 Prevención del Delito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42.271.137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41.433.031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-838.106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33.429.595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6948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Centros Regionales de Atención y Orientación a Víctimas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2.874.811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2.803.265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-71.546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2.451.506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200965"/>
                  </a:ext>
                </a:extLst>
              </a:tr>
              <a:tr h="26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Nacional para Prevención y Rehabilitación Consumo de Drogas y Alcohol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72.510.114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71.933.683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-576.431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60.976.854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542413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100.992.063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551.149.018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450.156.955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536.509.507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531,2%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324961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Subsecretaría del Interior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42.802.452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495.471.998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452.669.546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485.682.166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1134,7%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98,0%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859876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Conectividad del Estado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6.171.818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5.909.227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-262.591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3.854.730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847338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03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Social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4.213.520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3.363.520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-850.000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1.885.983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753447"/>
                  </a:ext>
                </a:extLst>
              </a:tr>
              <a:tr h="1300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04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Bomberos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47.804.273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46.404.273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-1.400.000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45.086.628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94,3%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146696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Carabineros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1.181.555.677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1.161.557.115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-19.998.562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1.007.229.166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85,2%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86,7%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298814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Hospital de Carabineros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31.595.756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31.402.212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-193.544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30.294.914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95,9%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96,5%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763974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Policía de Investigaciones de Chile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354.753.508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359.983.429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5.229.921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336.303.044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94,8%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93,4%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612808"/>
                  </a:ext>
                </a:extLst>
              </a:tr>
              <a:tr h="16250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 al 75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Gobiernos Regionales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1.257.355.603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1.274.326.180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16.970.577 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982.508.255 </a:t>
                      </a:r>
                    </a:p>
                  </a:txBody>
                  <a:tcPr marL="8125" marR="8125" marT="81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77,1%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473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92057" y="818389"/>
            <a:ext cx="8059390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73572" y="1556791"/>
            <a:ext cx="8077876" cy="2022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                                                                                                  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17DF2A1-EE85-4EE0-AE11-ED04ABC8FD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731684"/>
              </p:ext>
            </p:extLst>
          </p:nvPr>
        </p:nvGraphicFramePr>
        <p:xfrm>
          <a:off x="473572" y="1954283"/>
          <a:ext cx="8055441" cy="3691015"/>
        </p:xfrm>
        <a:graphic>
          <a:graphicData uri="http://schemas.openxmlformats.org/drawingml/2006/table">
            <a:tbl>
              <a:tblPr/>
              <a:tblGrid>
                <a:gridCol w="269955">
                  <a:extLst>
                    <a:ext uri="{9D8B030D-6E8A-4147-A177-3AD203B41FA5}">
                      <a16:colId xmlns:a16="http://schemas.microsoft.com/office/drawing/2014/main" val="3223750797"/>
                    </a:ext>
                  </a:extLst>
                </a:gridCol>
                <a:gridCol w="269955">
                  <a:extLst>
                    <a:ext uri="{9D8B030D-6E8A-4147-A177-3AD203B41FA5}">
                      <a16:colId xmlns:a16="http://schemas.microsoft.com/office/drawing/2014/main" val="2659270452"/>
                    </a:ext>
                  </a:extLst>
                </a:gridCol>
                <a:gridCol w="269955">
                  <a:extLst>
                    <a:ext uri="{9D8B030D-6E8A-4147-A177-3AD203B41FA5}">
                      <a16:colId xmlns:a16="http://schemas.microsoft.com/office/drawing/2014/main" val="2013455059"/>
                    </a:ext>
                  </a:extLst>
                </a:gridCol>
                <a:gridCol w="3045085">
                  <a:extLst>
                    <a:ext uri="{9D8B030D-6E8A-4147-A177-3AD203B41FA5}">
                      <a16:colId xmlns:a16="http://schemas.microsoft.com/office/drawing/2014/main" val="2889799035"/>
                    </a:ext>
                  </a:extLst>
                </a:gridCol>
                <a:gridCol w="723478">
                  <a:extLst>
                    <a:ext uri="{9D8B030D-6E8A-4147-A177-3AD203B41FA5}">
                      <a16:colId xmlns:a16="http://schemas.microsoft.com/office/drawing/2014/main" val="233774412"/>
                    </a:ext>
                  </a:extLst>
                </a:gridCol>
                <a:gridCol w="723478">
                  <a:extLst>
                    <a:ext uri="{9D8B030D-6E8A-4147-A177-3AD203B41FA5}">
                      <a16:colId xmlns:a16="http://schemas.microsoft.com/office/drawing/2014/main" val="1636246286"/>
                    </a:ext>
                  </a:extLst>
                </a:gridCol>
                <a:gridCol w="723478">
                  <a:extLst>
                    <a:ext uri="{9D8B030D-6E8A-4147-A177-3AD203B41FA5}">
                      <a16:colId xmlns:a16="http://schemas.microsoft.com/office/drawing/2014/main" val="3221276928"/>
                    </a:ext>
                  </a:extLst>
                </a:gridCol>
                <a:gridCol w="723478">
                  <a:extLst>
                    <a:ext uri="{9D8B030D-6E8A-4147-A177-3AD203B41FA5}">
                      <a16:colId xmlns:a16="http://schemas.microsoft.com/office/drawing/2014/main" val="1126102031"/>
                    </a:ext>
                  </a:extLst>
                </a:gridCol>
                <a:gridCol w="658689">
                  <a:extLst>
                    <a:ext uri="{9D8B030D-6E8A-4147-A177-3AD203B41FA5}">
                      <a16:colId xmlns:a16="http://schemas.microsoft.com/office/drawing/2014/main" val="75226023"/>
                    </a:ext>
                  </a:extLst>
                </a:gridCol>
                <a:gridCol w="647890">
                  <a:extLst>
                    <a:ext uri="{9D8B030D-6E8A-4147-A177-3AD203B41FA5}">
                      <a16:colId xmlns:a16="http://schemas.microsoft.com/office/drawing/2014/main" val="2487944090"/>
                    </a:ext>
                  </a:extLst>
                </a:gridCol>
              </a:tblGrid>
              <a:tr h="130367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405127"/>
                  </a:ext>
                </a:extLst>
              </a:tr>
              <a:tr h="39007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292514"/>
                  </a:ext>
                </a:extLst>
              </a:tr>
              <a:tr h="167173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75.543.028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72.623.969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-2.919.059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63.403.373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706456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35.558.170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36.820.200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1.262.030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32.233.296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700800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6.632.314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6.437.562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-194.752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5.303.828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543854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401059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Previsionales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85465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11.759.190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11.764.596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9.898.266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731341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497149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Fondo de Solidaridad Nacional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108813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11.759.180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11.764.586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5.406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9.898.266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740883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Ley de Régimen  Interior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328442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Administración de Complejos Fronterizos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8.900.173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8.901.071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7.379.058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697350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de Coordinación, Orden Público y Gestión Territorial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2.079.142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2.082.708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3.566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1.827.661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93739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 Barrios Transitorios de Emergencias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472.055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472.424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434.146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814205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Regional y Descentralizacion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307.800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257.401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745886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1.711.153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24347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1.711.153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231342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482.743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195.703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-287.040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128.365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953198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Vehículos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82.932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-82.932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30361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30.030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5.030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3.384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421461"/>
                  </a:ext>
                </a:extLst>
              </a:tr>
              <a:tr h="135331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233.364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75.563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-157.801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66.648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598601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78.489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57.182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-21.307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30.336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830078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57.928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57.928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27.997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619129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INICIATIVAS DE INVERSIÓN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5.767.226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1.811.677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-3.955.549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1.029.256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218690"/>
                  </a:ext>
                </a:extLst>
              </a:tr>
              <a:tr h="130367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Proyectos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5.767.226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1.811.677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-3.955.549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1.029.256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711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/>
          </a:p>
        </p:txBody>
      </p:sp>
      <p:sp>
        <p:nvSpPr>
          <p:cNvPr id="6" name="1 Título">
            <a:extLst>
              <a:ext uri="{FF2B5EF4-FFF2-40B4-BE49-F238E27FC236}">
                <a16:creationId xmlns:a16="http://schemas.microsoft.com/office/drawing/2014/main" id="{EB79CBAC-0C7C-4DD9-8F81-219D50B237FB}"/>
              </a:ext>
            </a:extLst>
          </p:cNvPr>
          <p:cNvSpPr txBox="1">
            <a:spLocks/>
          </p:cNvSpPr>
          <p:nvPr/>
        </p:nvSpPr>
        <p:spPr>
          <a:xfrm>
            <a:off x="559915" y="743906"/>
            <a:ext cx="7972525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8" name="1 Título">
            <a:extLst>
              <a:ext uri="{FF2B5EF4-FFF2-40B4-BE49-F238E27FC236}">
                <a16:creationId xmlns:a16="http://schemas.microsoft.com/office/drawing/2014/main" id="{CB23C511-9738-4792-98D0-C7BD16810442}"/>
              </a:ext>
            </a:extLst>
          </p:cNvPr>
          <p:cNvSpPr txBox="1">
            <a:spLocks/>
          </p:cNvSpPr>
          <p:nvPr/>
        </p:nvSpPr>
        <p:spPr>
          <a:xfrm>
            <a:off x="497326" y="1502874"/>
            <a:ext cx="8035114" cy="3042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                                                                                                              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2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3F452EA-E71D-4684-AD62-C401EC2E3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020867"/>
              </p:ext>
            </p:extLst>
          </p:nvPr>
        </p:nvGraphicFramePr>
        <p:xfrm>
          <a:off x="559915" y="1940174"/>
          <a:ext cx="7972525" cy="1478223"/>
        </p:xfrm>
        <a:graphic>
          <a:graphicData uri="http://schemas.openxmlformats.org/drawingml/2006/table">
            <a:tbl>
              <a:tblPr/>
              <a:tblGrid>
                <a:gridCol w="267176">
                  <a:extLst>
                    <a:ext uri="{9D8B030D-6E8A-4147-A177-3AD203B41FA5}">
                      <a16:colId xmlns:a16="http://schemas.microsoft.com/office/drawing/2014/main" val="2093334642"/>
                    </a:ext>
                  </a:extLst>
                </a:gridCol>
                <a:gridCol w="267176">
                  <a:extLst>
                    <a:ext uri="{9D8B030D-6E8A-4147-A177-3AD203B41FA5}">
                      <a16:colId xmlns:a16="http://schemas.microsoft.com/office/drawing/2014/main" val="1676585228"/>
                    </a:ext>
                  </a:extLst>
                </a:gridCol>
                <a:gridCol w="267176">
                  <a:extLst>
                    <a:ext uri="{9D8B030D-6E8A-4147-A177-3AD203B41FA5}">
                      <a16:colId xmlns:a16="http://schemas.microsoft.com/office/drawing/2014/main" val="783018314"/>
                    </a:ext>
                  </a:extLst>
                </a:gridCol>
                <a:gridCol w="3013742">
                  <a:extLst>
                    <a:ext uri="{9D8B030D-6E8A-4147-A177-3AD203B41FA5}">
                      <a16:colId xmlns:a16="http://schemas.microsoft.com/office/drawing/2014/main" val="858965227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2200050978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418833056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2318803093"/>
                    </a:ext>
                  </a:extLst>
                </a:gridCol>
                <a:gridCol w="716031">
                  <a:extLst>
                    <a:ext uri="{9D8B030D-6E8A-4147-A177-3AD203B41FA5}">
                      <a16:colId xmlns:a16="http://schemas.microsoft.com/office/drawing/2014/main" val="4241690909"/>
                    </a:ext>
                  </a:extLst>
                </a:gridCol>
                <a:gridCol w="651909">
                  <a:extLst>
                    <a:ext uri="{9D8B030D-6E8A-4147-A177-3AD203B41FA5}">
                      <a16:colId xmlns:a16="http://schemas.microsoft.com/office/drawing/2014/main" val="1259044454"/>
                    </a:ext>
                  </a:extLst>
                </a:gridCol>
                <a:gridCol w="641222">
                  <a:extLst>
                    <a:ext uri="{9D8B030D-6E8A-4147-A177-3AD203B41FA5}">
                      <a16:colId xmlns:a16="http://schemas.microsoft.com/office/drawing/2014/main" val="1658298911"/>
                    </a:ext>
                  </a:extLst>
                </a:gridCol>
              </a:tblGrid>
              <a:tr h="134948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485204"/>
                  </a:ext>
                </a:extLst>
              </a:tr>
              <a:tr h="263691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164265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PRÉSTAMOS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341240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 Anticipos por Cambio de Residencia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628899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DE CAPITAL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14.589.702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2547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15.343.365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14.589.702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369459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Pago a Concesiones de Complejos Fronterizos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14.692.725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14.692.725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13.974.415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166602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Reintegro Crédito IVA  Concesiones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650.640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650.640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615.287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243467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220.660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649254"/>
                  </a:ext>
                </a:extLst>
              </a:tr>
              <a:tr h="13494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250.846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220.660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454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674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729" y="706180"/>
            <a:ext cx="7886701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ACUMULADA DE GASTOS A NOVIEMBRE DE 2020 </a:t>
            </a:r>
          </a:p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571729" y="1358828"/>
            <a:ext cx="8044094" cy="341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2020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7E09F1E0-B8A7-4F4B-919A-65467147E0EE}"/>
              </a:ext>
            </a:extLst>
          </p:cNvPr>
          <p:cNvSpPr txBox="1">
            <a:spLocks/>
          </p:cNvSpPr>
          <p:nvPr/>
        </p:nvSpPr>
        <p:spPr>
          <a:xfrm>
            <a:off x="538270" y="5490375"/>
            <a:ext cx="7906864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800" b="1" dirty="0">
                <a:ea typeface="Verdana" pitchFamily="34" charset="0"/>
                <a:cs typeface="Verdana" pitchFamily="34" charset="0"/>
              </a:rPr>
              <a:t>Nota: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Para el cálculo del presupuesto vigente, así como para determinar la ejecución acumulada, no se incluyó: el subtítulo </a:t>
            </a:r>
            <a:r>
              <a:rPr lang="es-CL" sz="800" b="1" dirty="0">
                <a:ea typeface="Verdana" pitchFamily="34" charset="0"/>
                <a:cs typeface="Verdana" pitchFamily="34" charset="0"/>
              </a:rPr>
              <a:t>25.99 “Otros Íntegros al Fisco” </a:t>
            </a:r>
            <a:r>
              <a:rPr lang="es-CL" sz="800" dirty="0">
                <a:ea typeface="Verdana" pitchFamily="34" charset="0"/>
                <a:cs typeface="Verdana" pitchFamily="34" charset="0"/>
              </a:rPr>
              <a:t>por cuanto corresponden a movimientos contables derivados de una instrucción administrativa aplicada por Dipres a partir del mes de abril.</a:t>
            </a:r>
            <a:endParaRPr lang="es-CL" sz="800" b="1" dirty="0"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E9C6A43-885D-4EF5-9B71-D18D2EFA9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328342"/>
              </p:ext>
            </p:extLst>
          </p:nvPr>
        </p:nvGraphicFramePr>
        <p:xfrm>
          <a:off x="571728" y="1757096"/>
          <a:ext cx="7886701" cy="3700136"/>
        </p:xfrm>
        <a:graphic>
          <a:graphicData uri="http://schemas.openxmlformats.org/drawingml/2006/table">
            <a:tbl>
              <a:tblPr/>
              <a:tblGrid>
                <a:gridCol w="264300">
                  <a:extLst>
                    <a:ext uri="{9D8B030D-6E8A-4147-A177-3AD203B41FA5}">
                      <a16:colId xmlns:a16="http://schemas.microsoft.com/office/drawing/2014/main" val="5469517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846114227"/>
                    </a:ext>
                  </a:extLst>
                </a:gridCol>
                <a:gridCol w="264300">
                  <a:extLst>
                    <a:ext uri="{9D8B030D-6E8A-4147-A177-3AD203B41FA5}">
                      <a16:colId xmlns:a16="http://schemas.microsoft.com/office/drawing/2014/main" val="3840618308"/>
                    </a:ext>
                  </a:extLst>
                </a:gridCol>
                <a:gridCol w="2981299">
                  <a:extLst>
                    <a:ext uri="{9D8B030D-6E8A-4147-A177-3AD203B41FA5}">
                      <a16:colId xmlns:a16="http://schemas.microsoft.com/office/drawing/2014/main" val="1141873458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3563639386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664382909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888383722"/>
                    </a:ext>
                  </a:extLst>
                </a:gridCol>
                <a:gridCol w="708323">
                  <a:extLst>
                    <a:ext uri="{9D8B030D-6E8A-4147-A177-3AD203B41FA5}">
                      <a16:colId xmlns:a16="http://schemas.microsoft.com/office/drawing/2014/main" val="2742643055"/>
                    </a:ext>
                  </a:extLst>
                </a:gridCol>
                <a:gridCol w="644891">
                  <a:extLst>
                    <a:ext uri="{9D8B030D-6E8A-4147-A177-3AD203B41FA5}">
                      <a16:colId xmlns:a16="http://schemas.microsoft.com/office/drawing/2014/main" val="4229856745"/>
                    </a:ext>
                  </a:extLst>
                </a:gridCol>
                <a:gridCol w="634319">
                  <a:extLst>
                    <a:ext uri="{9D8B030D-6E8A-4147-A177-3AD203B41FA5}">
                      <a16:colId xmlns:a16="http://schemas.microsoft.com/office/drawing/2014/main" val="1499934439"/>
                    </a:ext>
                  </a:extLst>
                </a:gridCol>
              </a:tblGrid>
              <a:tr h="1585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Presupuesto 2020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</a:t>
                      </a:r>
                    </a:p>
                  </a:txBody>
                  <a:tcPr marL="7929" marR="7929" marT="79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76502"/>
                  </a:ext>
                </a:extLst>
              </a:tr>
              <a:tr h="388520"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Subt.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Asig.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Clasificación Económica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Ley 2020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Vigente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Variación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Ejecución Acumulada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Ley 2020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% Ejecución Ppto. Vigente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794087"/>
                  </a:ext>
                </a:extLst>
              </a:tr>
              <a:tr h="16650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16.660.147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16.937.235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277.088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14.799.292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3104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GASTOS EN PERSONAL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8.030.911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8.899.796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868.885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8.073.841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31504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BIENES Y SERVICIOS DE CONSUMO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4.147.707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4.027.684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-120.023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3.119.016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39760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DE SEGURIDAD SOCIAL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15208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Prestaciones Sociales del Empleador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25.373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06584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TRANSFERENCIAS CORRIENTES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3.963.020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3.503.926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-459.094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3.166.472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52840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585.779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533.779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325.092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06450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585.779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533.779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325.092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30216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264.234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34408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 de Respaldo de Telecomunicaciones - Ejército de Chile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265.275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264.234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1481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Otras Entidades Públicas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3.090.933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2.704.872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-386.061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2.577.146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95,3%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689277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Capacitación en Protección Civil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362.625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136.564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-226.061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8.838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22376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 de Chile - Red Sismológica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2.728.308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2.568.308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-160.000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2.568.308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94,1%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1914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21.033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-21.033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6393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Organización de Naciones Unidas - CERF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21.033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-21.033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07363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INTEGROS AL FISCO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1.139.611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958031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Otros Integros al Fisco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1.139.611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760214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ADQUISICIÓN DE ACTIVOS NO FINANCIEROS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518.509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363.772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-154.737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297.905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81,9%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69302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Mobiliario y Otros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8.668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72,2%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249759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Máquinas y Equipos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320.419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217.109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-103.310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175.342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80,8%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23033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Equipos Informáticos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30.947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30.947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10.707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34,6%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078275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Programas Informáticos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167.143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103.716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-63.427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103.188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61,7%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99,5%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300936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SERVICIO DE LA DEUDA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14368"/>
                  </a:ext>
                </a:extLst>
              </a:tr>
              <a:tr h="126864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Deuda Flotante                                                                 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116.684 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116.685</a:t>
                      </a:r>
                    </a:p>
                  </a:txBody>
                  <a:tcPr marL="7929" marR="7929" marT="79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7929" marR="7929" marT="79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744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4644</TotalTime>
  <Words>9125</Words>
  <Application>Microsoft Office PowerPoint</Application>
  <PresentationFormat>Presentación en pantalla (4:3)</PresentationFormat>
  <Paragraphs>5084</Paragraphs>
  <Slides>34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1" baseType="lpstr">
      <vt:lpstr>Andalus</vt:lpstr>
      <vt:lpstr>Arial</vt:lpstr>
      <vt:lpstr>Calibri</vt:lpstr>
      <vt:lpstr>Times New Roman</vt:lpstr>
      <vt:lpstr>1_Tema de Office</vt:lpstr>
      <vt:lpstr>Tema de Office</vt:lpstr>
      <vt:lpstr>Imagen de mapa de bits</vt:lpstr>
      <vt:lpstr>EJECUCIÓN ACUMULADA DE GASTOS PRESUPUESTARIOS  AL MES DE NOVIEMBRE DE 2020 PARTIDA 05: MINISTERIO DEL INTERIOR Y SEGURIDAD PÚBLICA</vt:lpstr>
      <vt:lpstr>DISTRIBUCIÓN POR SUBTÍTULO DE GASTO Y CÁPITULO MINISTERIO DEL INTERIOR Y SEGURIDAD PÚBLICA</vt:lpstr>
      <vt:lpstr>COMPORTAMIENTO DE LA EJECUCIÓN MENSUAL DE GASTOS A NOVIEMBRE PARTIDA 05 MINISTERIO DEL INTERIOR Y SEGURIDAD PÚBLICA</vt:lpstr>
      <vt:lpstr>COMPORTAMIENTO DE LA EJECUCIÓN ACUMULADA DE GASTOS A NOVIEMBRE MINISTERIO DEL INTERIOR Y SEGURIDAD PÚBLICA</vt:lpstr>
      <vt:lpstr>EJECUCIÓN ACUMULADA DE GASTOS A NOVIEMBRE DE 2020 MINISTERIO DEL INTERIOR Y SEGURIDAD PÚBLICA</vt:lpstr>
      <vt:lpstr>EJECUCIÓN ACUMULADA DE GASTOS A NOVIEMBRE DE 2020 PARTIDA 05 RESUMEN POR CAPÍTULOS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Presupuesto</cp:lastModifiedBy>
  <cp:revision>307</cp:revision>
  <cp:lastPrinted>2017-06-20T21:34:02Z</cp:lastPrinted>
  <dcterms:created xsi:type="dcterms:W3CDTF">2016-06-23T13:38:47Z</dcterms:created>
  <dcterms:modified xsi:type="dcterms:W3CDTF">2021-01-06T15:33:40Z</dcterms:modified>
</cp:coreProperties>
</file>