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98" r:id="rId4"/>
    <p:sldId id="301" r:id="rId5"/>
    <p:sldId id="300" r:id="rId6"/>
    <p:sldId id="264" r:id="rId7"/>
    <p:sldId id="265" r:id="rId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921" autoAdjust="0"/>
  </p:normalViewPr>
  <p:slideViewPr>
    <p:cSldViewPr>
      <p:cViewPr varScale="1">
        <p:scale>
          <a:sx n="86" d="100"/>
          <a:sy n="86" d="100"/>
        </p:scale>
        <p:origin x="152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/>
              <a:t>Distribución </a:t>
            </a:r>
            <a:r>
              <a:rPr lang="es-CL" sz="1200" b="1" baseline="0"/>
              <a:t> Presupuesto Inicial por Subtítulo de Gasto</a:t>
            </a:r>
            <a:endParaRPr lang="es-CL" sz="12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475308641975315E-2"/>
          <c:y val="0.14887306856021582"/>
          <c:w val="0.76234567901234573"/>
          <c:h val="0.599552404648469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E3A-4681-A9EB-BFC33D86803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E3A-4681-A9EB-BFC33D86803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3A-4681-A9EB-BFC33D86803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E3A-4681-A9EB-BFC33D86803A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'[04.xlsx]Partida 04'!$C$61:$C$64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INICIATIVAS DE INVERSIÓN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'[04.xlsx]Partida 04'!$D$61:$D$64</c:f>
              <c:numCache>
                <c:formatCode>#,##0</c:formatCode>
                <c:ptCount val="4"/>
                <c:pt idx="0">
                  <c:v>63373687</c:v>
                </c:pt>
                <c:pt idx="1">
                  <c:v>9858126</c:v>
                </c:pt>
                <c:pt idx="2">
                  <c:v>3097649</c:v>
                </c:pt>
                <c:pt idx="3">
                  <c:v>3984104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6FC-4E2B-B9F5-E3BA012ABF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0.12551675278147525"/>
          <c:y val="0.76483391490385577"/>
          <c:w val="0.74497506666687774"/>
          <c:h val="0.22087188958460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 2018 - 2019 - 2020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'[04.xlsx]Partida 04'!$C$36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04'!$D$36:$O$36</c:f>
              <c:numCache>
                <c:formatCode>0.0%</c:formatCode>
                <c:ptCount val="12"/>
                <c:pt idx="0">
                  <c:v>0.112</c:v>
                </c:pt>
                <c:pt idx="1">
                  <c:v>6.8000000000000005E-2</c:v>
                </c:pt>
                <c:pt idx="2">
                  <c:v>9.1999999999999998E-2</c:v>
                </c:pt>
                <c:pt idx="3">
                  <c:v>9.6000000000000002E-2</c:v>
                </c:pt>
                <c:pt idx="4">
                  <c:v>6.7000000000000004E-2</c:v>
                </c:pt>
                <c:pt idx="5">
                  <c:v>0.108</c:v>
                </c:pt>
                <c:pt idx="6">
                  <c:v>7.2999999999999995E-2</c:v>
                </c:pt>
                <c:pt idx="7">
                  <c:v>7.2999999999999995E-2</c:v>
                </c:pt>
                <c:pt idx="8">
                  <c:v>0.106</c:v>
                </c:pt>
                <c:pt idx="9">
                  <c:v>5.8999999999999997E-2</c:v>
                </c:pt>
                <c:pt idx="10">
                  <c:v>8.7999999999999995E-2</c:v>
                </c:pt>
                <c:pt idx="11">
                  <c:v>0.13800000000000001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690-4E6F-A68C-1080CECB227E}"/>
            </c:ext>
          </c:extLst>
        </c:ser>
        <c:ser>
          <c:idx val="1"/>
          <c:order val="1"/>
          <c:tx>
            <c:strRef>
              <c:f>'[04.xlsx]Partida 04'!$C$37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04'!$D$37:$O$37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6.6000000000000003E-2</c:v>
                </c:pt>
                <c:pt idx="2">
                  <c:v>8.4000000000000005E-2</c:v>
                </c:pt>
                <c:pt idx="3">
                  <c:v>0.104</c:v>
                </c:pt>
                <c:pt idx="4">
                  <c:v>7.0000000000000007E-2</c:v>
                </c:pt>
                <c:pt idx="5">
                  <c:v>0.108</c:v>
                </c:pt>
                <c:pt idx="6">
                  <c:v>7.1999999999999995E-2</c:v>
                </c:pt>
                <c:pt idx="7">
                  <c:v>6.4000000000000001E-2</c:v>
                </c:pt>
                <c:pt idx="8">
                  <c:v>0.10199999999999999</c:v>
                </c:pt>
                <c:pt idx="9">
                  <c:v>6.0999999999999999E-2</c:v>
                </c:pt>
                <c:pt idx="10">
                  <c:v>7.9000000000000001E-2</c:v>
                </c:pt>
                <c:pt idx="11">
                  <c:v>0.143342989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690-4E6F-A68C-1080CECB227E}"/>
            </c:ext>
          </c:extLst>
        </c:ser>
        <c:ser>
          <c:idx val="2"/>
          <c:order val="2"/>
          <c:tx>
            <c:strRef>
              <c:f>'[04.xlsx]Partida 04'!$C$38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504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'[04.xlsx]Partida 04'!$D$35:$O$35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04'!$D$38:$N$38</c:f>
              <c:numCache>
                <c:formatCode>0.0%</c:formatCode>
                <c:ptCount val="11"/>
                <c:pt idx="0">
                  <c:v>0.10812303131820952</c:v>
                </c:pt>
                <c:pt idx="1">
                  <c:v>6.7423380198513502E-2</c:v>
                </c:pt>
                <c:pt idx="2">
                  <c:v>9.1959823936744067E-2</c:v>
                </c:pt>
                <c:pt idx="3">
                  <c:v>0.10217013703383278</c:v>
                </c:pt>
                <c:pt idx="4">
                  <c:v>6.8796372986192539E-2</c:v>
                </c:pt>
                <c:pt idx="5">
                  <c:v>0.110490941816108</c:v>
                </c:pt>
                <c:pt idx="6">
                  <c:v>6.9581695180030045E-2</c:v>
                </c:pt>
                <c:pt idx="7">
                  <c:v>6.7420152852446916E-2</c:v>
                </c:pt>
                <c:pt idx="8">
                  <c:v>0.10248094998403882</c:v>
                </c:pt>
                <c:pt idx="9">
                  <c:v>5.9905875403246392E-2</c:v>
                </c:pt>
                <c:pt idx="10">
                  <c:v>6.4559760618815631E-2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690-4E6F-A68C-1080CECB22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5317800"/>
        <c:axId val="465314272"/>
      </c:barChart>
      <c:catAx>
        <c:axId val="465317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314272"/>
        <c:crosses val="autoZero"/>
        <c:auto val="0"/>
        <c:lblAlgn val="ctr"/>
        <c:lblOffset val="100"/>
        <c:noMultiLvlLbl val="0"/>
      </c:catAx>
      <c:valAx>
        <c:axId val="465314272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53178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 2018 - 2019-2020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9515762776843888E-2"/>
          <c:y val="0.14230727957091571"/>
          <c:w val="0.87801232711079658"/>
          <c:h val="0.65441188877122858"/>
        </c:manualLayout>
      </c:layout>
      <c:lineChart>
        <c:grouping val="standard"/>
        <c:varyColors val="0"/>
        <c:ser>
          <c:idx val="1"/>
          <c:order val="0"/>
          <c:tx>
            <c:strRef>
              <c:f>'[04.xlsx]Partida 04'!$C$32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04'!$D$32:$O$32</c:f>
              <c:numCache>
                <c:formatCode>0.0%</c:formatCode>
                <c:ptCount val="12"/>
                <c:pt idx="0">
                  <c:v>0.112</c:v>
                </c:pt>
                <c:pt idx="1">
                  <c:v>0.18</c:v>
                </c:pt>
                <c:pt idx="2">
                  <c:v>0.27200000000000002</c:v>
                </c:pt>
                <c:pt idx="3">
                  <c:v>0.35499999999999998</c:v>
                </c:pt>
                <c:pt idx="4">
                  <c:v>0.42199999999999999</c:v>
                </c:pt>
                <c:pt idx="5">
                  <c:v>0.53100000000000003</c:v>
                </c:pt>
                <c:pt idx="6">
                  <c:v>0.60899999999999999</c:v>
                </c:pt>
                <c:pt idx="7">
                  <c:v>0.622</c:v>
                </c:pt>
                <c:pt idx="8">
                  <c:v>0.72799999999999998</c:v>
                </c:pt>
                <c:pt idx="9">
                  <c:v>0.78500000000000003</c:v>
                </c:pt>
                <c:pt idx="10">
                  <c:v>0.873</c:v>
                </c:pt>
                <c:pt idx="11">
                  <c:v>0.98399999999999999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CF6-47C8-8219-CFBEA17893F1}"/>
            </c:ext>
          </c:extLst>
        </c:ser>
        <c:ser>
          <c:idx val="0"/>
          <c:order val="1"/>
          <c:tx>
            <c:strRef>
              <c:f>'[04.xlsx]Partida 04'!$C$33</c:f>
              <c:strCache>
                <c:ptCount val="1"/>
                <c:pt idx="0">
                  <c:v>% Ejecución Ppto. Vigente 2019</c:v>
                </c:pt>
              </c:strCache>
            </c:strRef>
          </c:tx>
          <c:marker>
            <c:symbol val="none"/>
          </c:marker>
          <c:cat>
            <c:strRef>
              <c:f>'[04.xlsx]Partida 04'!$D$31:$O$31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'[04.xlsx]Partida 04'!$D$33:$O$33</c:f>
              <c:numCache>
                <c:formatCode>0.0%</c:formatCode>
                <c:ptCount val="12"/>
                <c:pt idx="0">
                  <c:v>9.8000000000000004E-2</c:v>
                </c:pt>
                <c:pt idx="1">
                  <c:v>0.16500000000000001</c:v>
                </c:pt>
                <c:pt idx="2">
                  <c:v>0.24399999999999999</c:v>
                </c:pt>
                <c:pt idx="3">
                  <c:v>0.34699999999999998</c:v>
                </c:pt>
                <c:pt idx="4">
                  <c:v>0.41699999999999998</c:v>
                </c:pt>
                <c:pt idx="5">
                  <c:v>0.52300000000000002</c:v>
                </c:pt>
                <c:pt idx="6">
                  <c:v>0.53500000000000003</c:v>
                </c:pt>
                <c:pt idx="7">
                  <c:v>0.59899999999999998</c:v>
                </c:pt>
                <c:pt idx="8">
                  <c:v>0.70699999999999996</c:v>
                </c:pt>
                <c:pt idx="9">
                  <c:v>0.76800000000000002</c:v>
                </c:pt>
                <c:pt idx="10">
                  <c:v>0.84799999999999998</c:v>
                </c:pt>
                <c:pt idx="11">
                  <c:v>0.99099999999999999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06F1-473E-A29D-DFA2FBF805F0}"/>
            </c:ext>
          </c:extLst>
        </c:ser>
        <c:ser>
          <c:idx val="2"/>
          <c:order val="2"/>
          <c:tx>
            <c:strRef>
              <c:f>'[04.xlsx]Partida 04'!$C$34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7"/>
              <c:spPr>
                <a:solidFill>
                  <a:srgbClr val="C0504D"/>
                </a:solidFill>
                <a:ln>
                  <a:solidFill>
                    <a:srgbClr val="C0504D"/>
                  </a:solidFill>
                </a:ln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6F1-473E-A29D-DFA2FBF805F0}"/>
              </c:ext>
            </c:extLst>
          </c:dPt>
          <c:dLbls>
            <c:dLbl>
              <c:idx val="0"/>
              <c:layout>
                <c:manualLayout>
                  <c:x val="-2.3327865266841646E-2"/>
                  <c:y val="-3.402128099510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471910112359574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7453183520599252E-2"/>
                  <c:y val="-3.8571419893943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9962546816479446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943820224719058E-2"/>
                  <c:y val="-5.1428559858591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06F1-473E-A29D-DFA2FBF805F0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8985442950022789E-2"/>
                  <c:y val="-2.7237337395546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C9-4B6E-ABB2-8873D419A96E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4828936642017252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423-4666-AF66-F34895B8AFF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7188354360018246E-2"/>
                  <c:y val="-3.8910481993638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D99-4FDB-B806-B2E12559D77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2592592592592587E-3"/>
                  <c:y val="-5.2585283521889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1728395061728392E-3"/>
                  <c:y val="-5.9158443962125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6.1728395061728392E-3"/>
                  <c:y val="-6.2445024182243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'[04.xlsx]Partida 04'!$D$34:$N$34</c:f>
              <c:numCache>
                <c:formatCode>0.0%</c:formatCode>
                <c:ptCount val="11"/>
                <c:pt idx="0">
                  <c:v>0.10812303131820952</c:v>
                </c:pt>
                <c:pt idx="1">
                  <c:v>0.17138379239150292</c:v>
                </c:pt>
                <c:pt idx="2">
                  <c:v>0.26334361632824699</c:v>
                </c:pt>
                <c:pt idx="3">
                  <c:v>0.36551375336207975</c:v>
                </c:pt>
                <c:pt idx="4">
                  <c:v>0.44606106126422679</c:v>
                </c:pt>
                <c:pt idx="5">
                  <c:v>0.55655200308033481</c:v>
                </c:pt>
                <c:pt idx="6">
                  <c:v>0.6261336982603648</c:v>
                </c:pt>
                <c:pt idx="7">
                  <c:v>0.69355385111281176</c:v>
                </c:pt>
                <c:pt idx="8">
                  <c:v>0.71720055817829875</c:v>
                </c:pt>
                <c:pt idx="9">
                  <c:v>0.77296535387942833</c:v>
                </c:pt>
                <c:pt idx="10">
                  <c:v>0.83752511449824396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06F1-473E-A29D-DFA2FBF805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5325640"/>
        <c:axId val="465329952"/>
      </c:lineChart>
      <c:catAx>
        <c:axId val="465325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329952"/>
        <c:crosses val="autoZero"/>
        <c:auto val="1"/>
        <c:lblAlgn val="ctr"/>
        <c:lblOffset val="100"/>
        <c:tickLblSkip val="1"/>
        <c:noMultiLvlLbl val="0"/>
      </c:catAx>
      <c:valAx>
        <c:axId val="4653299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3256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9424145015580926E-2"/>
          <c:y val="0.8605656237735152"/>
          <c:w val="0.89368604205373203"/>
          <c:h val="0.11608807987742276"/>
        </c:manualLayout>
      </c:layout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4" tIns="46561" rIns="93124" bIns="46561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24" tIns="46561" rIns="93124" bIns="46561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40" cy="469424"/>
          </a:xfrm>
          <a:prstGeom prst="rect">
            <a:avLst/>
          </a:prstGeom>
        </p:spPr>
        <p:txBody>
          <a:bodyPr vert="horz" lIns="93124" tIns="46561" rIns="93124" bIns="46561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05-01-2021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05-01-2021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05-01-2021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05-01-2021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05-01-2021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D5F2392-8A48-41E7-B539-FDDC7F3E5040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285C769C-1811-409B-8EA4-BF8ADB72ED25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NOVIEMBRE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CONTRALORÍA GENERAL DE LA REPÚBLICA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95936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Noviembre </a:t>
            </a:r>
            <a:r>
              <a:rPr lang="es-CL" sz="1200" dirty="0"/>
              <a:t>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6002" y="73383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="" xmlns:a16="http://schemas.microsoft.com/office/drawing/2014/main" id="{282BAC5E-F067-407E-B23A-D381B1D615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65559"/>
              </p:ext>
            </p:extLst>
          </p:nvPr>
        </p:nvGraphicFramePr>
        <p:xfrm>
          <a:off x="474701" y="1556792"/>
          <a:ext cx="8212099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12B46E8-5FCA-4B05-A798-3F9F146A3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64D91F17-ADA1-4D69-AAA1-674592434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235" y="763847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7221665"/>
              </p:ext>
            </p:extLst>
          </p:nvPr>
        </p:nvGraphicFramePr>
        <p:xfrm>
          <a:off x="479235" y="1796400"/>
          <a:ext cx="8207565" cy="393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33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EJECUCION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6032040"/>
              </p:ext>
            </p:extLst>
          </p:nvPr>
        </p:nvGraphicFramePr>
        <p:xfrm>
          <a:off x="467544" y="1797048"/>
          <a:ext cx="8229600" cy="3864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0912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 CONTRALORÍA GENERAL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93269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5" y="5472807"/>
            <a:ext cx="691276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637834"/>
              </p:ext>
            </p:extLst>
          </p:nvPr>
        </p:nvGraphicFramePr>
        <p:xfrm>
          <a:off x="395534" y="2708922"/>
          <a:ext cx="8210798" cy="2520277"/>
        </p:xfrm>
        <a:graphic>
          <a:graphicData uri="http://schemas.openxmlformats.org/drawingml/2006/table">
            <a:tbl>
              <a:tblPr/>
              <a:tblGrid>
                <a:gridCol w="938777"/>
                <a:gridCol w="2662205"/>
                <a:gridCol w="938777"/>
                <a:gridCol w="938777"/>
                <a:gridCol w="938777"/>
                <a:gridCol w="938777"/>
                <a:gridCol w="854708"/>
              </a:tblGrid>
              <a:tr h="19202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806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40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95.692.734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80.145.068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76.738.296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67.253.691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0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1213" y="6345598"/>
            <a:ext cx="7714167" cy="32239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91214" y="694916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04. CAPÍTULO 01. PROGRAMA 01: CONTRALORÍA GENERAL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21962" y="1333898"/>
            <a:ext cx="77162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045334"/>
              </p:ext>
            </p:extLst>
          </p:nvPr>
        </p:nvGraphicFramePr>
        <p:xfrm>
          <a:off x="391214" y="1609468"/>
          <a:ext cx="8210799" cy="4682643"/>
        </p:xfrm>
        <a:graphic>
          <a:graphicData uri="http://schemas.openxmlformats.org/drawingml/2006/table">
            <a:tbl>
              <a:tblPr/>
              <a:tblGrid>
                <a:gridCol w="889448"/>
                <a:gridCol w="328565"/>
                <a:gridCol w="328565"/>
                <a:gridCol w="2309909"/>
                <a:gridCol w="889448"/>
                <a:gridCol w="889448"/>
                <a:gridCol w="889448"/>
                <a:gridCol w="889448"/>
                <a:gridCol w="796520"/>
              </a:tblGrid>
              <a:tr h="1561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255" marR="7255" marT="7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825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394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83.686.073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95.692.734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12.006.661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80.145.068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66.800.799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76.738.296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9.937.497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67.253.691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11.145.763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10.305.763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7.885.214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189.197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60.072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Actividades Presidenciales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3.638.534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-3.638.534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15.079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174.118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46.163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11,6%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26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3.428.987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2.797.987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697.081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89.235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68.235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8.006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57.227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47.227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11.737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1.198.580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598.580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12.568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2.083.945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664.770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1.417.923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38.678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697.881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4.238.045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3.540.164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4.209.691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646.292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805.380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159.088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805.379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51.589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81.839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3.350.826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3.322.473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 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255" marR="7255" marT="72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255" marR="7255" marT="72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4036</TotalTime>
  <Words>567</Words>
  <Application>Microsoft Office PowerPoint</Application>
  <PresentationFormat>Presentación en pantalla (4:3)</PresentationFormat>
  <Paragraphs>343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NOVIEMBRE DE 2020 PARTIDA 04: CONTRALORÍA GENERAL DE LA REPÚBLICA</vt:lpstr>
      <vt:lpstr>EJECUCIÓN ACUMULADA DE GASTOS A NOVIEMBRE DE 2020  PARTIDA 04 CONTRALORÍA GENERAL DE LA REPÚBLICA</vt:lpstr>
      <vt:lpstr>EJECUCIÓN ACUMULADA DE GASTOS A NOVIEMBRE DE 2020  PARTIDA 04 CONTRALORÍA GENERAL DE LA REPÚBLICA</vt:lpstr>
      <vt:lpstr>EJECUCION ACUMULADA DE GASTOS A NOVIEMBRE DE 2020  PARTIDA 04 CONTRALORÍA GENERAL DE LA REPÚBLICA</vt:lpstr>
      <vt:lpstr>EJECUCIÓN ACUMULADA DE GASTOS A NOVIEMBRE DE 2020  PARTIDA 04 CONTRALORÍA GENERAL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278</cp:revision>
  <cp:lastPrinted>2019-10-18T21:20:26Z</cp:lastPrinted>
  <dcterms:created xsi:type="dcterms:W3CDTF">2016-06-23T13:38:47Z</dcterms:created>
  <dcterms:modified xsi:type="dcterms:W3CDTF">2021-01-06T02:43:37Z</dcterms:modified>
</cp:coreProperties>
</file>